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7"/>
  </p:notesMasterIdLst>
  <p:sldIdLst>
    <p:sldId id="271" r:id="rId5"/>
    <p:sldId id="261" r:id="rId6"/>
    <p:sldId id="290" r:id="rId7"/>
    <p:sldId id="272" r:id="rId8"/>
    <p:sldId id="278" r:id="rId9"/>
    <p:sldId id="275" r:id="rId10"/>
    <p:sldId id="284" r:id="rId11"/>
    <p:sldId id="277" r:id="rId12"/>
    <p:sldId id="283" r:id="rId13"/>
    <p:sldId id="289" r:id="rId14"/>
    <p:sldId id="291" r:id="rId15"/>
    <p:sldId id="292"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B62"/>
    <a:srgbClr val="D93E24"/>
    <a:srgbClr val="DEE4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CDE06-B2D1-470D-80C4-2DCE31E439FF}" type="datetimeFigureOut">
              <a:rPr lang="en-US" smtClean="0"/>
              <a:t>11/19/2025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FF4059-EA3A-4071-8D83-3C8D7315E8D1}" type="slidenum">
              <a:rPr lang="en-US" smtClean="0"/>
              <a:t>‹#›</a:t>
            </a:fld>
            <a:endParaRPr lang="en-US"/>
          </a:p>
        </p:txBody>
      </p:sp>
    </p:spTree>
    <p:extLst>
      <p:ext uri="{BB962C8B-B14F-4D97-AF65-F5344CB8AC3E}">
        <p14:creationId xmlns:p14="http://schemas.microsoft.com/office/powerpoint/2010/main" val="157837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Michele,</a:t>
            </a:r>
            <a:r>
              <a:rPr lang="en-US" baseline="0"/>
              <a:t> quick welcome here….</a:t>
            </a:r>
            <a:endParaRPr lang="en-US"/>
          </a:p>
        </p:txBody>
      </p:sp>
      <p:sp>
        <p:nvSpPr>
          <p:cNvPr id="4" name="Slide Number Placeholder 3"/>
          <p:cNvSpPr>
            <a:spLocks noGrp="1"/>
          </p:cNvSpPr>
          <p:nvPr>
            <p:ph type="sldNum" sz="quarter" idx="10"/>
          </p:nvPr>
        </p:nvSpPr>
        <p:spPr/>
        <p:txBody>
          <a:bodyPr/>
          <a:lstStyle/>
          <a:p>
            <a:fld id="{88FF4059-EA3A-4071-8D83-3C8D7315E8D1}" type="slidenum">
              <a:rPr lang="en-US" smtClean="0"/>
              <a:t>1</a:t>
            </a:fld>
            <a:endParaRPr lang="en-US"/>
          </a:p>
        </p:txBody>
      </p:sp>
    </p:spTree>
    <p:extLst>
      <p:ext uri="{BB962C8B-B14F-4D97-AF65-F5344CB8AC3E}">
        <p14:creationId xmlns:p14="http://schemas.microsoft.com/office/powerpoint/2010/main" val="12174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Michele,</a:t>
            </a:r>
            <a:r>
              <a:rPr lang="en-US" baseline="0"/>
              <a:t> quick welcome here….</a:t>
            </a:r>
            <a:endParaRPr lang="en-US"/>
          </a:p>
        </p:txBody>
      </p:sp>
      <p:sp>
        <p:nvSpPr>
          <p:cNvPr id="4" name="Slide Number Placeholder 3"/>
          <p:cNvSpPr>
            <a:spLocks noGrp="1"/>
          </p:cNvSpPr>
          <p:nvPr>
            <p:ph type="sldNum" sz="quarter" idx="10"/>
          </p:nvPr>
        </p:nvSpPr>
        <p:spPr/>
        <p:txBody>
          <a:bodyPr/>
          <a:lstStyle/>
          <a:p>
            <a:fld id="{88FF4059-EA3A-4071-8D83-3C8D7315E8D1}" type="slidenum">
              <a:rPr lang="en-US" smtClean="0"/>
              <a:t>2</a:t>
            </a:fld>
            <a:endParaRPr lang="en-US"/>
          </a:p>
        </p:txBody>
      </p:sp>
    </p:spTree>
    <p:extLst>
      <p:ext uri="{BB962C8B-B14F-4D97-AF65-F5344CB8AC3E}">
        <p14:creationId xmlns:p14="http://schemas.microsoft.com/office/powerpoint/2010/main" val="375995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Michele,</a:t>
            </a:r>
            <a:r>
              <a:rPr lang="en-US" baseline="0"/>
              <a:t> quick welcome here….</a:t>
            </a:r>
            <a:endParaRPr lang="en-US"/>
          </a:p>
        </p:txBody>
      </p:sp>
      <p:sp>
        <p:nvSpPr>
          <p:cNvPr id="4" name="Slide Number Placeholder 3"/>
          <p:cNvSpPr>
            <a:spLocks noGrp="1"/>
          </p:cNvSpPr>
          <p:nvPr>
            <p:ph type="sldNum" sz="quarter" idx="10"/>
          </p:nvPr>
        </p:nvSpPr>
        <p:spPr/>
        <p:txBody>
          <a:bodyPr/>
          <a:lstStyle/>
          <a:p>
            <a:fld id="{88FF4059-EA3A-4071-8D83-3C8D7315E8D1}" type="slidenum">
              <a:rPr lang="en-US" smtClean="0"/>
              <a:t>3</a:t>
            </a:fld>
            <a:endParaRPr lang="en-US"/>
          </a:p>
        </p:txBody>
      </p:sp>
    </p:spTree>
    <p:extLst>
      <p:ext uri="{BB962C8B-B14F-4D97-AF65-F5344CB8AC3E}">
        <p14:creationId xmlns:p14="http://schemas.microsoft.com/office/powerpoint/2010/main" val="4178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FF4059-EA3A-4071-8D83-3C8D7315E8D1}" type="slidenum">
              <a:rPr lang="en-US" smtClean="0"/>
              <a:t>4</a:t>
            </a:fld>
            <a:endParaRPr lang="en-US"/>
          </a:p>
        </p:txBody>
      </p:sp>
    </p:spTree>
    <p:extLst>
      <p:ext uri="{BB962C8B-B14F-4D97-AF65-F5344CB8AC3E}">
        <p14:creationId xmlns:p14="http://schemas.microsoft.com/office/powerpoint/2010/main" val="92378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FF4059-EA3A-4071-8D83-3C8D7315E8D1}" type="slidenum">
              <a:rPr lang="en-US" smtClean="0"/>
              <a:t>6</a:t>
            </a:fld>
            <a:endParaRPr lang="en-US"/>
          </a:p>
        </p:txBody>
      </p:sp>
    </p:spTree>
    <p:extLst>
      <p:ext uri="{BB962C8B-B14F-4D97-AF65-F5344CB8AC3E}">
        <p14:creationId xmlns:p14="http://schemas.microsoft.com/office/powerpoint/2010/main" val="121588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6B5B-B6E9-B84B-BCC1-24BDC16FA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71772B-2D9F-BA4F-BDC4-98BD8DF8A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AEEF0-CEC2-3C44-AA73-9EE70FF00DBC}"/>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7DB442A4-7599-C541-A3E5-DB9E0C11F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D5005-BAC0-D045-8397-74EA77BB8BD5}"/>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14690559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64F5-A073-1F49-A08B-85E3DE3BD7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C59E6-4C58-CE45-B647-93E27D0615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16AA0-B9B1-D746-A759-47521335595E}"/>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FACB536F-59A1-514E-B7B3-1DD318E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A8EAC-1864-3E43-8E16-718F72886159}"/>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365931648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40817-E553-C945-B949-CE18E890B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FC865-FFE4-B147-BD0F-59E7D8862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0D098-3580-4649-8C1A-B21626258D4A}"/>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7A9DFBD5-04EE-3847-AD25-14ADFF941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C24B4-6916-6D40-B948-28B84B55E9C7}"/>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288993343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6631-6773-6E4C-9447-4A358C227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86F00-3D0C-6445-9421-140D03CCC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F3D6F-17DA-5741-B62A-2219B5994825}"/>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26AF7CBC-9E7C-4B4C-AE09-6D4AD0C66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6DA2E-54D5-2247-AAD5-E7BDEDA32C5A}"/>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91429105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15659-A427-924B-BE1D-8FECBB3F3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CE2EDC-A913-9C4F-B000-637AF0C7C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8C81E-444D-7F4C-911A-35771A60ED44}"/>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CE7BC8BA-9DC9-B242-B598-FF5F75FD6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A3070-28BA-6D49-9572-E539A8E18C1C}"/>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250410993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70B0-CC25-BB4F-9EE2-FEC64BA1F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44BE9-7C55-FF4F-91EC-79A54D4FC4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566533-9A89-0942-AF1E-C2EA6730B4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48126-C1D6-3B4C-B3AB-C7937E2B12A2}"/>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6" name="Footer Placeholder 5">
            <a:extLst>
              <a:ext uri="{FF2B5EF4-FFF2-40B4-BE49-F238E27FC236}">
                <a16:creationId xmlns:a16="http://schemas.microsoft.com/office/drawing/2014/main" id="{CBC0DE92-BB98-F046-BCE1-4DB07287C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6AE05-5E9A-2F42-96F6-C231B7818C43}"/>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64601481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3B97-791C-6248-837C-1E8AE6380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D85A85-A637-1E48-B419-9DBABDA7F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4A57B1-229B-AA43-AB95-50E4592AAC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E896F-B9A8-8449-84FB-4F21EAFD14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0FE664-1B90-B84F-B538-0D956175B6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677890-CDBE-3E45-B57F-523A92DA6E48}"/>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8" name="Footer Placeholder 7">
            <a:extLst>
              <a:ext uri="{FF2B5EF4-FFF2-40B4-BE49-F238E27FC236}">
                <a16:creationId xmlns:a16="http://schemas.microsoft.com/office/drawing/2014/main" id="{F3B9B5C0-80FB-BF45-81A0-143663D110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954FE2-3B42-3940-AD27-56BFACAB4B8A}"/>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355555654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BBF1-A037-EB43-9A8E-00AE5D82CE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4C70D0-8D2D-F64C-A747-77A21EF2CA94}"/>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4" name="Footer Placeholder 3">
            <a:extLst>
              <a:ext uri="{FF2B5EF4-FFF2-40B4-BE49-F238E27FC236}">
                <a16:creationId xmlns:a16="http://schemas.microsoft.com/office/drawing/2014/main" id="{4AF3988C-F4B6-3347-982D-E0EF8B51A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8D9D38-548C-C24F-AF2F-A81B111CF6D6}"/>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9956891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2D9639-1219-DF46-8B04-53CF8BD6303B}"/>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3" name="Footer Placeholder 2">
            <a:extLst>
              <a:ext uri="{FF2B5EF4-FFF2-40B4-BE49-F238E27FC236}">
                <a16:creationId xmlns:a16="http://schemas.microsoft.com/office/drawing/2014/main" id="{3F330DFA-7A43-1E43-A796-A1D0F7DFA2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12583-B0E9-6B43-AC77-B11940F18FB3}"/>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5090618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1F49-ABF9-3C44-90B3-A7C8502AF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C1E01-139D-EB4D-9C00-F5F0C2057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33778C-8538-1641-8721-29F7C703F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E0ECFE-0E2E-CD4F-AA7C-9ED5BF5EECD7}"/>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6" name="Footer Placeholder 5">
            <a:extLst>
              <a:ext uri="{FF2B5EF4-FFF2-40B4-BE49-F238E27FC236}">
                <a16:creationId xmlns:a16="http://schemas.microsoft.com/office/drawing/2014/main" id="{B31CFE60-0251-0F4B-94DA-DE634C033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1D5A0-F527-184B-9D21-AC8D5A02F1D9}"/>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185609375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C0D6-2EC8-3B48-A8BF-71453A79F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89BDE-3372-D445-BE55-705D3220F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43AFA4-4B9C-EF48-B8D9-CB59816E2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16C97-0103-5340-B36C-86A24CADAE3F}"/>
              </a:ext>
            </a:extLst>
          </p:cNvPr>
          <p:cNvSpPr>
            <a:spLocks noGrp="1"/>
          </p:cNvSpPr>
          <p:nvPr>
            <p:ph type="dt" sz="half" idx="10"/>
          </p:nvPr>
        </p:nvSpPr>
        <p:spPr/>
        <p:txBody>
          <a:bodyPr/>
          <a:lstStyle/>
          <a:p>
            <a:fld id="{A61822C9-81B7-004F-8EAC-166D1D6935F1}" type="datetimeFigureOut">
              <a:rPr lang="en-US" smtClean="0"/>
              <a:t>11/19/2025</a:t>
            </a:fld>
            <a:endParaRPr lang="en-US"/>
          </a:p>
        </p:txBody>
      </p:sp>
      <p:sp>
        <p:nvSpPr>
          <p:cNvPr id="6" name="Footer Placeholder 5">
            <a:extLst>
              <a:ext uri="{FF2B5EF4-FFF2-40B4-BE49-F238E27FC236}">
                <a16:creationId xmlns:a16="http://schemas.microsoft.com/office/drawing/2014/main" id="{634995E2-9A8F-8943-9D3D-BC202F986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CD4CC-DB8F-4548-9F85-B848498FF9A9}"/>
              </a:ext>
            </a:extLst>
          </p:cNvPr>
          <p:cNvSpPr>
            <a:spLocks noGrp="1"/>
          </p:cNvSpPr>
          <p:nvPr>
            <p:ph type="sldNum" sz="quarter" idx="12"/>
          </p:nvPr>
        </p:nvSpPr>
        <p:spPr/>
        <p:txBody>
          <a:bodyPr/>
          <a:lstStyle/>
          <a:p>
            <a:fld id="{6344CE18-3D6D-8B44-834C-4E29A18D4D22}" type="slidenum">
              <a:rPr lang="en-US" smtClean="0"/>
              <a:t>‹#›</a:t>
            </a:fld>
            <a:endParaRPr lang="en-US"/>
          </a:p>
        </p:txBody>
      </p:sp>
    </p:spTree>
    <p:extLst>
      <p:ext uri="{BB962C8B-B14F-4D97-AF65-F5344CB8AC3E}">
        <p14:creationId xmlns:p14="http://schemas.microsoft.com/office/powerpoint/2010/main" val="286112582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DAB748-2D44-6D47-9609-0A433C3AE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DA8755-E464-484B-B7D6-2479B84EB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138C1-079D-2942-B9B7-D647C6934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822C9-81B7-004F-8EAC-166D1D6935F1}" type="datetimeFigureOut">
              <a:rPr lang="en-US" smtClean="0"/>
              <a:t>11/19/2025</a:t>
            </a:fld>
            <a:endParaRPr lang="en-US"/>
          </a:p>
        </p:txBody>
      </p:sp>
      <p:sp>
        <p:nvSpPr>
          <p:cNvPr id="5" name="Footer Placeholder 4">
            <a:extLst>
              <a:ext uri="{FF2B5EF4-FFF2-40B4-BE49-F238E27FC236}">
                <a16:creationId xmlns:a16="http://schemas.microsoft.com/office/drawing/2014/main" id="{C538CDBB-2963-554D-9394-53C1BD316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36E361-9F69-4C44-A450-A48B68190F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4CE18-3D6D-8B44-834C-4E29A18D4D22}" type="slidenum">
              <a:rPr lang="en-US" smtClean="0"/>
              <a:t>‹#›</a:t>
            </a:fld>
            <a:endParaRPr lang="en-US"/>
          </a:p>
        </p:txBody>
      </p:sp>
    </p:spTree>
    <p:extLst>
      <p:ext uri="{BB962C8B-B14F-4D97-AF65-F5344CB8AC3E}">
        <p14:creationId xmlns:p14="http://schemas.microsoft.com/office/powerpoint/2010/main" val="1160154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cclurevt.org/most-promising-jobs/" TargetMode="External"/><Relationship Id="rId2" Type="http://schemas.openxmlformats.org/officeDocument/2006/relationships/hyperlink" Target="https://vermontstate.edu/admission/transfer-and-returning-students/ccv-student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31137028-FDCC-0F4E-9BA9-BBF715E90BFA}"/>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a:extLst>
              <a:ext uri="{FF2B5EF4-FFF2-40B4-BE49-F238E27FC236}">
                <a16:creationId xmlns:a16="http://schemas.microsoft.com/office/drawing/2014/main" id="{EC91897A-7818-9843-85E4-34711CE93A15}"/>
              </a:ext>
            </a:extLst>
          </p:cNvPr>
          <p:cNvSpPr/>
          <p:nvPr/>
        </p:nvSpPr>
        <p:spPr>
          <a:xfrm>
            <a:off x="0" y="-236733"/>
            <a:ext cx="12192000" cy="441146"/>
          </a:xfrm>
          <a:prstGeom prst="rect">
            <a:avLst/>
          </a:prstGeom>
          <a:solidFill>
            <a:srgbClr val="D04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FFFFFF"/>
                </a:solidFill>
                <a:effectLst/>
                <a:uFillTx/>
                <a:latin typeface="+mn-lt"/>
                <a:ea typeface="+mn-ea"/>
                <a:cs typeface="+mn-cs"/>
                <a:sym typeface="Helvetica Neue Medium"/>
              </a:rPr>
              <a:t> </a:t>
            </a:r>
          </a:p>
        </p:txBody>
      </p:sp>
      <p:pic>
        <p:nvPicPr>
          <p:cNvPr id="3" name="Picture 2"/>
          <p:cNvPicPr>
            <a:picLocks noChangeAspect="1"/>
          </p:cNvPicPr>
          <p:nvPr/>
        </p:nvPicPr>
        <p:blipFill>
          <a:blip r:embed="rId3"/>
          <a:stretch>
            <a:fillRect/>
          </a:stretch>
        </p:blipFill>
        <p:spPr>
          <a:xfrm>
            <a:off x="0" y="5554609"/>
            <a:ext cx="3665382" cy="913563"/>
          </a:xfrm>
          <a:prstGeom prst="rect">
            <a:avLst/>
          </a:prstGeom>
        </p:spPr>
      </p:pic>
      <p:sp>
        <p:nvSpPr>
          <p:cNvPr id="10" name="TextBox 9">
            <a:extLst>
              <a:ext uri="{FF2B5EF4-FFF2-40B4-BE49-F238E27FC236}">
                <a16:creationId xmlns:a16="http://schemas.microsoft.com/office/drawing/2014/main" id="{2E31C426-8624-4D3A-AF22-49DB778F553B}"/>
              </a:ext>
            </a:extLst>
          </p:cNvPr>
          <p:cNvSpPr txBox="1"/>
          <p:nvPr/>
        </p:nvSpPr>
        <p:spPr>
          <a:xfrm>
            <a:off x="3889668" y="5688224"/>
            <a:ext cx="8557901" cy="646331"/>
          </a:xfrm>
          <a:prstGeom prst="rect">
            <a:avLst/>
          </a:prstGeom>
          <a:noFill/>
        </p:spPr>
        <p:txBody>
          <a:bodyPr wrap="square" lIns="91440" tIns="45720" rIns="91440" bIns="45720" rtlCol="0" anchor="t">
            <a:spAutoFit/>
          </a:bodyPr>
          <a:lstStyle/>
          <a:p>
            <a:r>
              <a:rPr lang="en-US" sz="3600" b="1" dirty="0">
                <a:cs typeface="Calibri" panose="020F0502020204030204"/>
              </a:rPr>
              <a:t>Project Director, Beth Walsh, M.Ed.</a:t>
            </a:r>
          </a:p>
        </p:txBody>
      </p:sp>
      <p:pic>
        <p:nvPicPr>
          <p:cNvPr id="7" name="Picture 6" descr="C:\Users\brw07250\Desktop\Screenshot 2024-05-16 113858.png"/>
          <p:cNvPicPr/>
          <p:nvPr/>
        </p:nvPicPr>
        <p:blipFill rotWithShape="1">
          <a:blip r:embed="rId4">
            <a:extLst>
              <a:ext uri="{28A0092B-C50C-407E-A947-70E740481C1C}">
                <a14:useLocalDpi xmlns:a14="http://schemas.microsoft.com/office/drawing/2010/main" val="0"/>
              </a:ext>
            </a:extLst>
          </a:blip>
          <a:srcRect t="2258" b="59449"/>
          <a:stretch/>
        </p:blipFill>
        <p:spPr bwMode="auto">
          <a:xfrm>
            <a:off x="0" y="205452"/>
            <a:ext cx="9134168" cy="49076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759586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6CAA0DBA-944E-49CD-B857-A12DFC010913}"/>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Content Placeholder 1"/>
          <p:cNvSpPr>
            <a:spLocks noGrp="1"/>
          </p:cNvSpPr>
          <p:nvPr>
            <p:ph idx="1"/>
          </p:nvPr>
        </p:nvSpPr>
        <p:spPr>
          <a:xfrm>
            <a:off x="478385" y="2233914"/>
            <a:ext cx="9603164" cy="3874834"/>
          </a:xfrm>
        </p:spPr>
        <p:txBody>
          <a:bodyPr>
            <a:normAutofit/>
          </a:bodyPr>
          <a:lstStyle/>
          <a:p>
            <a:pPr marL="0" indent="0">
              <a:buNone/>
            </a:pPr>
            <a:r>
              <a:rPr lang="en-US" sz="2000" dirty="0"/>
              <a:t>Current language:</a:t>
            </a:r>
          </a:p>
          <a:p>
            <a:r>
              <a:rPr lang="en-US" sz="2000" dirty="0"/>
              <a:t>Establish and convene three regional rural councils with other industry partners, community organization and employers.</a:t>
            </a:r>
          </a:p>
          <a:p>
            <a:r>
              <a:rPr lang="en-US" sz="2000" dirty="0"/>
              <a:t>Collaborate with partners and identify gaps in postsecondary education and economic development opportunities.</a:t>
            </a:r>
          </a:p>
          <a:p>
            <a:r>
              <a:rPr lang="en-US" sz="2000" dirty="0"/>
              <a:t>Partnerships will facilitate internships, work-study opportunities, research and innovation collaborations, and community engagement initiatives.</a:t>
            </a:r>
          </a:p>
          <a:p>
            <a:r>
              <a:rPr lang="en-US" sz="2000" dirty="0"/>
              <a:t>Create a network that extends beyond the grant period, providing ongoing benefits and opportunities for students, faculty, and rural communities in Vermont.</a:t>
            </a:r>
          </a:p>
          <a:p>
            <a:pPr marL="0" indent="0">
              <a:buNone/>
            </a:pPr>
            <a:endParaRPr lang="en-US" dirty="0"/>
          </a:p>
        </p:txBody>
      </p:sp>
      <p:sp>
        <p:nvSpPr>
          <p:cNvPr id="5" name="Title 1">
            <a:extLst>
              <a:ext uri="{FF2B5EF4-FFF2-40B4-BE49-F238E27FC236}">
                <a16:creationId xmlns:a16="http://schemas.microsoft.com/office/drawing/2014/main" id="{B1451AED-86FB-4937-8550-50B02911F5D6}"/>
              </a:ext>
            </a:extLst>
          </p:cNvPr>
          <p:cNvSpPr>
            <a:spLocks noGrp="1"/>
          </p:cNvSpPr>
          <p:nvPr>
            <p:ph type="title"/>
          </p:nvPr>
        </p:nvSpPr>
        <p:spPr>
          <a:xfrm>
            <a:off x="3553900" y="569343"/>
            <a:ext cx="5664862" cy="1397480"/>
          </a:xfrm>
        </p:spPr>
        <p:txBody>
          <a:bodyPr>
            <a:normAutofit fontScale="90000"/>
          </a:bodyPr>
          <a:lstStyle/>
          <a:p>
            <a:r>
              <a:rPr lang="en-US" sz="5300" b="1" dirty="0">
                <a:latin typeface="+mn-lt"/>
                <a:ea typeface="+mj-lt"/>
                <a:cs typeface="+mj-lt"/>
              </a:rPr>
              <a:t>Rural Councils and Community Connections</a:t>
            </a:r>
            <a:endParaRPr lang="en-US" sz="5400" b="1" dirty="0">
              <a:latin typeface="+mn-lt"/>
              <a:ea typeface="+mj-lt"/>
              <a:cs typeface="+mj-lt"/>
            </a:endParaRPr>
          </a:p>
        </p:txBody>
      </p:sp>
      <p:pic>
        <p:nvPicPr>
          <p:cNvPr id="3" name="Picture 2"/>
          <p:cNvPicPr>
            <a:picLocks noChangeAspect="1"/>
          </p:cNvPicPr>
          <p:nvPr/>
        </p:nvPicPr>
        <p:blipFill rotWithShape="1">
          <a:blip r:embed="rId2"/>
          <a:srcRect l="10589" r="7962" b="15523"/>
          <a:stretch/>
        </p:blipFill>
        <p:spPr>
          <a:xfrm>
            <a:off x="339488" y="454311"/>
            <a:ext cx="2789025" cy="1627544"/>
          </a:xfrm>
          <a:prstGeom prst="rect">
            <a:avLst/>
          </a:prstGeom>
        </p:spPr>
      </p:pic>
    </p:spTree>
    <p:extLst>
      <p:ext uri="{BB962C8B-B14F-4D97-AF65-F5344CB8AC3E}">
        <p14:creationId xmlns:p14="http://schemas.microsoft.com/office/powerpoint/2010/main" val="122175456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57FC-2F80-3AEE-ACF8-04358DC78A11}"/>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6B1E4614-8817-3FFC-DD07-BAB4E7AB7332}"/>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Content Placeholder 1">
            <a:extLst>
              <a:ext uri="{FF2B5EF4-FFF2-40B4-BE49-F238E27FC236}">
                <a16:creationId xmlns:a16="http://schemas.microsoft.com/office/drawing/2014/main" id="{B774813F-A172-ECA2-2063-DF4083D6EDAA}"/>
              </a:ext>
            </a:extLst>
          </p:cNvPr>
          <p:cNvSpPr>
            <a:spLocks noGrp="1"/>
          </p:cNvSpPr>
          <p:nvPr>
            <p:ph idx="1"/>
          </p:nvPr>
        </p:nvSpPr>
        <p:spPr>
          <a:xfrm>
            <a:off x="478385" y="2233914"/>
            <a:ext cx="8619316" cy="4375230"/>
          </a:xfrm>
        </p:spPr>
        <p:txBody>
          <a:bodyPr>
            <a:normAutofit fontScale="92500" lnSpcReduction="10000"/>
          </a:bodyPr>
          <a:lstStyle/>
          <a:p>
            <a:pPr marL="0" indent="0">
              <a:buNone/>
            </a:pPr>
            <a:r>
              <a:rPr lang="en-US" sz="2000" i="1" dirty="0"/>
              <a:t>Proposed language:</a:t>
            </a:r>
          </a:p>
          <a:p>
            <a:r>
              <a:rPr lang="en-US" sz="2000" dirty="0"/>
              <a:t>Establish </a:t>
            </a:r>
            <a:r>
              <a:rPr lang="en-US" sz="2000" b="1" dirty="0">
                <a:solidFill>
                  <a:srgbClr val="FF0000"/>
                </a:solidFill>
              </a:rPr>
              <a:t>connections</a:t>
            </a:r>
            <a:r>
              <a:rPr lang="en-US" sz="2000" dirty="0"/>
              <a:t> with regional rural councils, industry partners, community organization and employers.</a:t>
            </a:r>
          </a:p>
          <a:p>
            <a:r>
              <a:rPr lang="en-US" sz="2000" dirty="0"/>
              <a:t>Collaborate with partners and identify gaps in postsecondary education and economic development opportunities.</a:t>
            </a:r>
          </a:p>
          <a:p>
            <a:r>
              <a:rPr lang="en-US" sz="2000" b="1" dirty="0">
                <a:solidFill>
                  <a:srgbClr val="FF0000"/>
                </a:solidFill>
              </a:rPr>
              <a:t>Help to </a:t>
            </a:r>
            <a:r>
              <a:rPr lang="en-US" sz="2000" dirty="0"/>
              <a:t>facilitate internships, work-study opportunities, research and innovation collaborations, and community engagement initiatives.</a:t>
            </a:r>
          </a:p>
          <a:p>
            <a:r>
              <a:rPr lang="en-US" sz="2000" b="1" dirty="0">
                <a:solidFill>
                  <a:srgbClr val="FF0000"/>
                </a:solidFill>
              </a:rPr>
              <a:t>Support</a:t>
            </a:r>
            <a:r>
              <a:rPr lang="en-US" sz="2000" dirty="0"/>
              <a:t> a network that extends beyond the grant period, providing ongoing benefits and opportunities for students, faculty, and rural communities in Vermont.</a:t>
            </a:r>
          </a:p>
          <a:p>
            <a:endParaRPr lang="en-US" sz="2000" dirty="0"/>
          </a:p>
          <a:p>
            <a:pPr marL="0" indent="0">
              <a:buNone/>
            </a:pPr>
            <a:r>
              <a:rPr lang="en-US" b="1" i="1" dirty="0">
                <a:solidFill>
                  <a:srgbClr val="0070C0"/>
                </a:solidFill>
              </a:rPr>
              <a:t>Why?  No additional meetings. Bringing education into economic discussions. Ability to support more Vermont communities.</a:t>
            </a:r>
          </a:p>
          <a:p>
            <a:pPr marL="0" indent="0">
              <a:buNone/>
            </a:pPr>
            <a:endParaRPr lang="en-US" dirty="0"/>
          </a:p>
        </p:txBody>
      </p:sp>
      <p:sp>
        <p:nvSpPr>
          <p:cNvPr id="5" name="Title 1">
            <a:extLst>
              <a:ext uri="{FF2B5EF4-FFF2-40B4-BE49-F238E27FC236}">
                <a16:creationId xmlns:a16="http://schemas.microsoft.com/office/drawing/2014/main" id="{80A79EC2-F71B-1D72-E2CD-A74B039059DF}"/>
              </a:ext>
            </a:extLst>
          </p:cNvPr>
          <p:cNvSpPr>
            <a:spLocks noGrp="1"/>
          </p:cNvSpPr>
          <p:nvPr>
            <p:ph type="title"/>
          </p:nvPr>
        </p:nvSpPr>
        <p:spPr>
          <a:xfrm>
            <a:off x="478385" y="453596"/>
            <a:ext cx="5664862" cy="1397480"/>
          </a:xfrm>
        </p:spPr>
        <p:txBody>
          <a:bodyPr>
            <a:normAutofit fontScale="90000"/>
          </a:bodyPr>
          <a:lstStyle/>
          <a:p>
            <a:r>
              <a:rPr lang="en-US" sz="5300" b="1" dirty="0">
                <a:latin typeface="+mn-lt"/>
                <a:ea typeface="+mj-lt"/>
                <a:cs typeface="+mj-lt"/>
              </a:rPr>
              <a:t>Rural Councils and Community Connections</a:t>
            </a:r>
            <a:endParaRPr lang="en-US" sz="5400" b="1" dirty="0">
              <a:latin typeface="+mn-lt"/>
              <a:ea typeface="+mj-lt"/>
              <a:cs typeface="+mj-lt"/>
            </a:endParaRPr>
          </a:p>
        </p:txBody>
      </p:sp>
      <p:pic>
        <p:nvPicPr>
          <p:cNvPr id="6" name="Picture 5">
            <a:extLst>
              <a:ext uri="{FF2B5EF4-FFF2-40B4-BE49-F238E27FC236}">
                <a16:creationId xmlns:a16="http://schemas.microsoft.com/office/drawing/2014/main" id="{117AF494-AE0D-A25C-6EEA-806B3F8A908D}"/>
              </a:ext>
            </a:extLst>
          </p:cNvPr>
          <p:cNvPicPr>
            <a:picLocks noChangeAspect="1"/>
          </p:cNvPicPr>
          <p:nvPr/>
        </p:nvPicPr>
        <p:blipFill>
          <a:blip r:embed="rId2"/>
          <a:srcRect b="5982"/>
          <a:stretch/>
        </p:blipFill>
        <p:spPr>
          <a:xfrm>
            <a:off x="9218762" y="806252"/>
            <a:ext cx="2188622" cy="3302761"/>
          </a:xfrm>
          <a:prstGeom prst="rect">
            <a:avLst/>
          </a:prstGeom>
        </p:spPr>
      </p:pic>
    </p:spTree>
    <p:extLst>
      <p:ext uri="{BB962C8B-B14F-4D97-AF65-F5344CB8AC3E}">
        <p14:creationId xmlns:p14="http://schemas.microsoft.com/office/powerpoint/2010/main" val="416336647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47AB-95C3-21CB-2D93-4BAE98F3AF75}"/>
              </a:ext>
            </a:extLst>
          </p:cNvPr>
          <p:cNvSpPr>
            <a:spLocks noGrp="1"/>
          </p:cNvSpPr>
          <p:nvPr>
            <p:ph type="title"/>
          </p:nvPr>
        </p:nvSpPr>
        <p:spPr>
          <a:xfrm>
            <a:off x="1358213" y="1118418"/>
            <a:ext cx="9475573" cy="1325563"/>
          </a:xfrm>
        </p:spPr>
        <p:txBody>
          <a:bodyPr>
            <a:normAutofit/>
          </a:bodyPr>
          <a:lstStyle/>
          <a:p>
            <a:pPr algn="ctr"/>
            <a:r>
              <a:rPr lang="en-US" sz="4800" b="1" dirty="0">
                <a:solidFill>
                  <a:schemeClr val="accent6"/>
                </a:solidFill>
                <a:latin typeface="+mn-lt"/>
              </a:rPr>
              <a:t>How can we work together?</a:t>
            </a:r>
          </a:p>
        </p:txBody>
      </p:sp>
      <p:pic>
        <p:nvPicPr>
          <p:cNvPr id="5" name="Picture 4">
            <a:extLst>
              <a:ext uri="{FF2B5EF4-FFF2-40B4-BE49-F238E27FC236}">
                <a16:creationId xmlns:a16="http://schemas.microsoft.com/office/drawing/2014/main" id="{3888CCB7-9CD3-A750-8045-BB79F7E8F64C}"/>
              </a:ext>
            </a:extLst>
          </p:cNvPr>
          <p:cNvPicPr>
            <a:picLocks noChangeAspect="1"/>
          </p:cNvPicPr>
          <p:nvPr/>
        </p:nvPicPr>
        <p:blipFill>
          <a:blip r:embed="rId2"/>
          <a:stretch>
            <a:fillRect/>
          </a:stretch>
        </p:blipFill>
        <p:spPr>
          <a:xfrm>
            <a:off x="2440225" y="2699613"/>
            <a:ext cx="7006281" cy="2682092"/>
          </a:xfrm>
          <a:prstGeom prst="rect">
            <a:avLst/>
          </a:prstGeom>
        </p:spPr>
      </p:pic>
    </p:spTree>
    <p:extLst>
      <p:ext uri="{BB962C8B-B14F-4D97-AF65-F5344CB8AC3E}">
        <p14:creationId xmlns:p14="http://schemas.microsoft.com/office/powerpoint/2010/main" val="256006084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31137028-FDCC-0F4E-9BA9-BBF715E90BFA}"/>
              </a:ext>
            </a:extLst>
          </p:cNvPr>
          <p:cNvSpPr/>
          <p:nvPr/>
        </p:nvSpPr>
        <p:spPr>
          <a:xfrm rot="10800000">
            <a:off x="9413765" y="1"/>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a:extLst>
              <a:ext uri="{FF2B5EF4-FFF2-40B4-BE49-F238E27FC236}">
                <a16:creationId xmlns:a16="http://schemas.microsoft.com/office/drawing/2014/main" id="{EC91897A-7818-9843-85E4-34711CE93A15}"/>
              </a:ext>
            </a:extLst>
          </p:cNvPr>
          <p:cNvSpPr/>
          <p:nvPr/>
        </p:nvSpPr>
        <p:spPr>
          <a:xfrm>
            <a:off x="0" y="-236733"/>
            <a:ext cx="12192000" cy="441146"/>
          </a:xfrm>
          <a:prstGeom prst="rect">
            <a:avLst/>
          </a:prstGeom>
          <a:solidFill>
            <a:srgbClr val="D04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FFFFFF"/>
                </a:solidFill>
                <a:effectLst/>
                <a:uFillTx/>
                <a:latin typeface="+mn-lt"/>
                <a:ea typeface="+mn-ea"/>
                <a:cs typeface="+mn-cs"/>
                <a:sym typeface="Helvetica Neue Medium"/>
              </a:rPr>
              <a:t> </a:t>
            </a:r>
          </a:p>
        </p:txBody>
      </p:sp>
      <p:sp>
        <p:nvSpPr>
          <p:cNvPr id="8" name="FANCY POWERPOINT">
            <a:extLst>
              <a:ext uri="{FF2B5EF4-FFF2-40B4-BE49-F238E27FC236}">
                <a16:creationId xmlns:a16="http://schemas.microsoft.com/office/drawing/2014/main" id="{CBB600DD-B513-3141-9B84-47700A63A09E}"/>
              </a:ext>
            </a:extLst>
          </p:cNvPr>
          <p:cNvSpPr txBox="1">
            <a:spLocks/>
          </p:cNvSpPr>
          <p:nvPr/>
        </p:nvSpPr>
        <p:spPr>
          <a:xfrm>
            <a:off x="995561" y="441146"/>
            <a:ext cx="8418203" cy="21242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rgbClr val="DDE460"/>
                </a:solidFill>
                <a:latin typeface="Kapra Neue Bold"/>
                <a:ea typeface="Kapra Neue Bold"/>
                <a:cs typeface="Kapra Neue Bold"/>
                <a:sym typeface="Kapra Neue Bold"/>
              </a:defRPr>
            </a:lvl1pPr>
          </a:lstStyle>
          <a:p>
            <a:endParaRPr lang="en-US" sz="4800" dirty="0">
              <a:solidFill>
                <a:srgbClr val="D93E24"/>
              </a:solidFill>
            </a:endParaRPr>
          </a:p>
        </p:txBody>
      </p:sp>
      <p:sp>
        <p:nvSpPr>
          <p:cNvPr id="2" name="TextBox 1"/>
          <p:cNvSpPr txBox="1"/>
          <p:nvPr/>
        </p:nvSpPr>
        <p:spPr>
          <a:xfrm>
            <a:off x="5157304" y="6096000"/>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1DD3C9AE-BCF3-454A-ACE6-FDE21BCE07A0}"/>
              </a:ext>
            </a:extLst>
          </p:cNvPr>
          <p:cNvSpPr txBox="1"/>
          <p:nvPr/>
        </p:nvSpPr>
        <p:spPr>
          <a:xfrm>
            <a:off x="3907626" y="630489"/>
            <a:ext cx="5727535" cy="5650177"/>
          </a:xfrm>
          <a:prstGeom prst="rect">
            <a:avLst/>
          </a:prstGeom>
          <a:noFill/>
        </p:spPr>
        <p:txBody>
          <a:bodyPr wrap="square" lIns="91440" tIns="45720" rIns="91440" bIns="45720" rtlCol="0" anchor="t">
            <a:spAutoFit/>
          </a:bodyPr>
          <a:lstStyle/>
          <a:p>
            <a:r>
              <a:rPr lang="en-US" sz="2400" dirty="0">
                <a:cs typeface="Calibri" panose="020F0502020204030204"/>
              </a:rPr>
              <a:t>Vermont is the most rural state in the US, with 62% of the population living in rural areas and 76% of grade 9 to 12 students attending rural high schools.  Rural students are currently less likely than their urban counterparts to enroll in and graduate from four-year education programs.  In Vermont, only 59% of rural students enroll in higher education, compared to 67% of urban and suburban students.  This jeopardizes both the prospects for the students to enter high-wage jobs and also for the Vermont workforce, which has a strong need for highly skilled workers in a variety of fields.  </a:t>
            </a:r>
            <a:r>
              <a:rPr lang="en-US" sz="2400" i="1" dirty="0">
                <a:cs typeface="Calibri" panose="020F0502020204030204"/>
              </a:rPr>
              <a:t>Vermont Business Magazine, 1/24/24</a:t>
            </a:r>
          </a:p>
        </p:txBody>
      </p:sp>
      <p:pic>
        <p:nvPicPr>
          <p:cNvPr id="10" name="Picture 9">
            <a:extLst>
              <a:ext uri="{FF2B5EF4-FFF2-40B4-BE49-F238E27FC236}">
                <a16:creationId xmlns:a16="http://schemas.microsoft.com/office/drawing/2014/main" id="{5E3892DC-4C1A-4AFA-823F-1DACA172C1FF}"/>
              </a:ext>
            </a:extLst>
          </p:cNvPr>
          <p:cNvPicPr>
            <a:picLocks noChangeAspect="1"/>
          </p:cNvPicPr>
          <p:nvPr/>
        </p:nvPicPr>
        <p:blipFill>
          <a:blip r:embed="rId3"/>
          <a:stretch>
            <a:fillRect/>
          </a:stretch>
        </p:blipFill>
        <p:spPr>
          <a:xfrm>
            <a:off x="113211" y="5702715"/>
            <a:ext cx="3665382" cy="913563"/>
          </a:xfrm>
          <a:prstGeom prst="rect">
            <a:avLst/>
          </a:prstGeom>
        </p:spPr>
      </p:pic>
      <p:pic>
        <p:nvPicPr>
          <p:cNvPr id="11" name="Picture 10" descr="C:\Users\brw07250\Desktop\Screenshot 2024-05-16 113858.png"/>
          <p:cNvPicPr/>
          <p:nvPr/>
        </p:nvPicPr>
        <p:blipFill rotWithShape="1">
          <a:blip r:embed="rId4">
            <a:extLst>
              <a:ext uri="{28A0092B-C50C-407E-A947-70E740481C1C}">
                <a14:useLocalDpi xmlns:a14="http://schemas.microsoft.com/office/drawing/2010/main" val="0"/>
              </a:ext>
            </a:extLst>
          </a:blip>
          <a:srcRect l="70459" t="47586" b="32463"/>
          <a:stretch/>
        </p:blipFill>
        <p:spPr bwMode="auto">
          <a:xfrm>
            <a:off x="312967" y="1039170"/>
            <a:ext cx="2884283" cy="257695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3372465" y="343145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5316384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31137028-FDCC-0F4E-9BA9-BBF715E90BFA}"/>
              </a:ext>
            </a:extLst>
          </p:cNvPr>
          <p:cNvSpPr/>
          <p:nvPr/>
        </p:nvSpPr>
        <p:spPr>
          <a:xfrm rot="10800000">
            <a:off x="9413765" y="1"/>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a:extLst>
              <a:ext uri="{FF2B5EF4-FFF2-40B4-BE49-F238E27FC236}">
                <a16:creationId xmlns:a16="http://schemas.microsoft.com/office/drawing/2014/main" id="{EC91897A-7818-9843-85E4-34711CE93A15}"/>
              </a:ext>
            </a:extLst>
          </p:cNvPr>
          <p:cNvSpPr/>
          <p:nvPr/>
        </p:nvSpPr>
        <p:spPr>
          <a:xfrm>
            <a:off x="0" y="-236733"/>
            <a:ext cx="12192000" cy="441146"/>
          </a:xfrm>
          <a:prstGeom prst="rect">
            <a:avLst/>
          </a:prstGeom>
          <a:solidFill>
            <a:srgbClr val="D04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FFFFFF"/>
                </a:solidFill>
                <a:effectLst/>
                <a:uFillTx/>
                <a:latin typeface="+mn-lt"/>
                <a:ea typeface="+mn-ea"/>
                <a:cs typeface="+mn-cs"/>
                <a:sym typeface="Helvetica Neue Medium"/>
              </a:rPr>
              <a:t> </a:t>
            </a:r>
          </a:p>
        </p:txBody>
      </p:sp>
      <p:sp>
        <p:nvSpPr>
          <p:cNvPr id="8" name="FANCY POWERPOINT">
            <a:extLst>
              <a:ext uri="{FF2B5EF4-FFF2-40B4-BE49-F238E27FC236}">
                <a16:creationId xmlns:a16="http://schemas.microsoft.com/office/drawing/2014/main" id="{CBB600DD-B513-3141-9B84-47700A63A09E}"/>
              </a:ext>
            </a:extLst>
          </p:cNvPr>
          <p:cNvSpPr txBox="1">
            <a:spLocks/>
          </p:cNvSpPr>
          <p:nvPr/>
        </p:nvSpPr>
        <p:spPr>
          <a:xfrm>
            <a:off x="995561" y="441146"/>
            <a:ext cx="8418203" cy="21242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rgbClr val="DDE460"/>
                </a:solidFill>
                <a:latin typeface="Kapra Neue Bold"/>
                <a:ea typeface="Kapra Neue Bold"/>
                <a:cs typeface="Kapra Neue Bold"/>
                <a:sym typeface="Kapra Neue Bold"/>
              </a:defRPr>
            </a:lvl1pPr>
          </a:lstStyle>
          <a:p>
            <a:endParaRPr lang="en-US" sz="4800" dirty="0">
              <a:solidFill>
                <a:srgbClr val="D93E24"/>
              </a:solidFill>
            </a:endParaRPr>
          </a:p>
        </p:txBody>
      </p:sp>
      <p:sp>
        <p:nvSpPr>
          <p:cNvPr id="2" name="TextBox 1"/>
          <p:cNvSpPr txBox="1"/>
          <p:nvPr/>
        </p:nvSpPr>
        <p:spPr>
          <a:xfrm>
            <a:off x="5157304" y="6096000"/>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1DD3C9AE-BCF3-454A-ACE6-FDE21BCE07A0}"/>
              </a:ext>
            </a:extLst>
          </p:cNvPr>
          <p:cNvSpPr txBox="1"/>
          <p:nvPr/>
        </p:nvSpPr>
        <p:spPr>
          <a:xfrm>
            <a:off x="434891" y="1096677"/>
            <a:ext cx="7290711" cy="4401205"/>
          </a:xfrm>
          <a:prstGeom prst="rect">
            <a:avLst/>
          </a:prstGeom>
          <a:noFill/>
        </p:spPr>
        <p:txBody>
          <a:bodyPr wrap="square" lIns="91440" tIns="45720" rIns="91440" bIns="45720" rtlCol="0" anchor="t">
            <a:spAutoFit/>
          </a:bodyPr>
          <a:lstStyle/>
          <a:p>
            <a:r>
              <a:rPr lang="en-US" sz="2800" dirty="0"/>
              <a:t>The ROAD (Rural Opportunities and Development) to Success project is a federally funded project (#P116W230038) to help address some of the barriers that rural Vermont students often experience when pursuing higher education. This project is also dedicated to working with educators, community leaders and employers to identify ways to encourage our rural Vermont students to reach for the high-skill careers that Vermont needs the most. </a:t>
            </a:r>
            <a:endParaRPr lang="en-US" sz="3200" i="1" dirty="0">
              <a:cs typeface="Calibri" panose="020F0502020204030204"/>
            </a:endParaRPr>
          </a:p>
        </p:txBody>
      </p:sp>
      <p:pic>
        <p:nvPicPr>
          <p:cNvPr id="10" name="Picture 9">
            <a:extLst>
              <a:ext uri="{FF2B5EF4-FFF2-40B4-BE49-F238E27FC236}">
                <a16:creationId xmlns:a16="http://schemas.microsoft.com/office/drawing/2014/main" id="{5E3892DC-4C1A-4AFA-823F-1DACA172C1FF}"/>
              </a:ext>
            </a:extLst>
          </p:cNvPr>
          <p:cNvPicPr>
            <a:picLocks noChangeAspect="1"/>
          </p:cNvPicPr>
          <p:nvPr/>
        </p:nvPicPr>
        <p:blipFill>
          <a:blip r:embed="rId3"/>
          <a:stretch>
            <a:fillRect/>
          </a:stretch>
        </p:blipFill>
        <p:spPr>
          <a:xfrm>
            <a:off x="170720" y="5551769"/>
            <a:ext cx="3665382" cy="913563"/>
          </a:xfrm>
          <a:prstGeom prst="rect">
            <a:avLst/>
          </a:prstGeom>
        </p:spPr>
      </p:pic>
      <p:sp>
        <p:nvSpPr>
          <p:cNvPr id="4" name="TextBox 3"/>
          <p:cNvSpPr txBox="1"/>
          <p:nvPr/>
        </p:nvSpPr>
        <p:spPr>
          <a:xfrm>
            <a:off x="3372465" y="3431458"/>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4"/>
          <a:stretch>
            <a:fillRect/>
          </a:stretch>
        </p:blipFill>
        <p:spPr>
          <a:xfrm>
            <a:off x="7818887" y="1870047"/>
            <a:ext cx="4145280" cy="31089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5969254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FED5EC70-3453-B149-B638-25B1A0673028}"/>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FANCY POWERPOINT">
            <a:extLst>
              <a:ext uri="{FF2B5EF4-FFF2-40B4-BE49-F238E27FC236}">
                <a16:creationId xmlns:a16="http://schemas.microsoft.com/office/drawing/2014/main" id="{8C7C484A-90BB-884B-A1BC-FFA62BD6F443}"/>
              </a:ext>
            </a:extLst>
          </p:cNvPr>
          <p:cNvSpPr txBox="1">
            <a:spLocks noGrp="1"/>
          </p:cNvSpPr>
          <p:nvPr>
            <p:ph type="ctrTitle"/>
          </p:nvPr>
        </p:nvSpPr>
        <p:spPr>
          <a:xfrm>
            <a:off x="412131" y="279409"/>
            <a:ext cx="4356514" cy="688929"/>
          </a:xfrm>
          <a:prstGeom prst="rect">
            <a:avLst/>
          </a:prstGeom>
        </p:spPr>
        <p:txBody>
          <a:bodyPr anchor="t">
            <a:normAutofit fontScale="90000"/>
          </a:bodyPr>
          <a:lstStyle>
            <a:lvl1pPr algn="l">
              <a:defRPr>
                <a:solidFill>
                  <a:srgbClr val="DDE460"/>
                </a:solidFill>
                <a:latin typeface="Kapra Neue Bold"/>
                <a:ea typeface="Kapra Neue Bold"/>
                <a:cs typeface="Kapra Neue Bold"/>
                <a:sym typeface="Kapra Neue Bold"/>
              </a:defRPr>
            </a:lvl1pPr>
          </a:lstStyle>
          <a:p>
            <a:r>
              <a:rPr lang="en-US" b="1" dirty="0">
                <a:solidFill>
                  <a:srgbClr val="113B62"/>
                </a:solidFill>
                <a:latin typeface="+mn-lt"/>
              </a:rPr>
              <a:t>Introduction</a:t>
            </a:r>
            <a:endParaRPr b="1" dirty="0">
              <a:solidFill>
                <a:srgbClr val="113B62"/>
              </a:solidFill>
              <a:latin typeface="+mn-lt"/>
            </a:endParaRPr>
          </a:p>
        </p:txBody>
      </p:sp>
      <p:sp>
        <p:nvSpPr>
          <p:cNvPr id="5" name="Rectangle 4">
            <a:extLst>
              <a:ext uri="{FF2B5EF4-FFF2-40B4-BE49-F238E27FC236}">
                <a16:creationId xmlns:a16="http://schemas.microsoft.com/office/drawing/2014/main" id="{EC91897A-7818-9843-85E4-34711CE93A15}"/>
              </a:ext>
            </a:extLst>
          </p:cNvPr>
          <p:cNvSpPr/>
          <p:nvPr/>
        </p:nvSpPr>
        <p:spPr>
          <a:xfrm>
            <a:off x="0" y="-236733"/>
            <a:ext cx="12192000" cy="441146"/>
          </a:xfrm>
          <a:prstGeom prst="rect">
            <a:avLst/>
          </a:prstGeom>
          <a:solidFill>
            <a:srgbClr val="D04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FFFFFF"/>
                </a:solidFill>
                <a:effectLst/>
                <a:uFillTx/>
                <a:latin typeface="+mn-lt"/>
                <a:ea typeface="+mn-ea"/>
                <a:cs typeface="+mn-cs"/>
                <a:sym typeface="Helvetica Neue Medium"/>
              </a:rPr>
              <a:t> </a:t>
            </a:r>
          </a:p>
        </p:txBody>
      </p:sp>
      <p:sp>
        <p:nvSpPr>
          <p:cNvPr id="6" name="TextBox 5"/>
          <p:cNvSpPr txBox="1"/>
          <p:nvPr/>
        </p:nvSpPr>
        <p:spPr>
          <a:xfrm>
            <a:off x="412131" y="1043334"/>
            <a:ext cx="103796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The People</a:t>
            </a:r>
          </a:p>
          <a:p>
            <a:pPr marL="742950" lvl="1" indent="-285750">
              <a:buFont typeface="Arial" panose="020B0604020202020204" pitchFamily="34" charset="0"/>
              <a:buChar char="•"/>
            </a:pPr>
            <a:r>
              <a:rPr lang="en-US" dirty="0"/>
              <a:t>Jen Jones, Yasmine </a:t>
            </a:r>
            <a:r>
              <a:rPr lang="en-US" dirty="0" err="1"/>
              <a:t>Ziesler</a:t>
            </a:r>
            <a:r>
              <a:rPr lang="en-US" dirty="0"/>
              <a:t>, Chris Boettcher, original grant committee</a:t>
            </a:r>
          </a:p>
          <a:p>
            <a:pPr marL="742950" lvl="1" indent="-285750">
              <a:buFont typeface="Arial" panose="020B0604020202020204" pitchFamily="34" charset="0"/>
              <a:buChar char="•"/>
            </a:pPr>
            <a:r>
              <a:rPr lang="en-US" dirty="0"/>
              <a:t>Beth Walsh, Director, Johnson campus</a:t>
            </a:r>
          </a:p>
          <a:p>
            <a:pPr marL="742950" lvl="1" indent="-285750">
              <a:buFont typeface="Arial" panose="020B0604020202020204" pitchFamily="34" charset="0"/>
              <a:buChar char="•"/>
            </a:pPr>
            <a:r>
              <a:rPr lang="en-US" dirty="0"/>
              <a:t>Bill Lucci, Assistant Director in Career Pathways</a:t>
            </a:r>
          </a:p>
          <a:p>
            <a:pPr marL="742950" lvl="1" indent="-285750">
              <a:buFont typeface="Arial" panose="020B0604020202020204" pitchFamily="34" charset="0"/>
              <a:buChar char="•"/>
            </a:pPr>
            <a:r>
              <a:rPr lang="en-US" dirty="0"/>
              <a:t>Sawyer Judkins, ROADS Student Success Advisor</a:t>
            </a:r>
          </a:p>
          <a:p>
            <a:pPr marL="285750" indent="-285750">
              <a:buFont typeface="Arial" panose="020B0604020202020204" pitchFamily="34" charset="0"/>
              <a:buChar char="•"/>
            </a:pPr>
            <a:r>
              <a:rPr lang="en-US" dirty="0"/>
              <a:t>4 Year Grant ~ $1,900,000 over four years</a:t>
            </a:r>
          </a:p>
          <a:p>
            <a:pPr marL="742950" lvl="1" indent="-285750">
              <a:buFont typeface="Arial" panose="020B0604020202020204" pitchFamily="34" charset="0"/>
              <a:buChar char="•"/>
            </a:pPr>
            <a:r>
              <a:rPr lang="en-US" dirty="0"/>
              <a:t>Awarded 1/2024</a:t>
            </a:r>
          </a:p>
          <a:p>
            <a:pPr marL="742950" lvl="1" indent="-285750">
              <a:buFont typeface="Arial" panose="020B0604020202020204" pitchFamily="34" charset="0"/>
              <a:buChar char="•"/>
            </a:pPr>
            <a:r>
              <a:rPr lang="en-US" dirty="0"/>
              <a:t>Rural Postsecondary and Economic Development (RPED) Program</a:t>
            </a:r>
          </a:p>
          <a:p>
            <a:pPr marL="742950" lvl="1" indent="-285750">
              <a:buFont typeface="Arial" panose="020B0604020202020204" pitchFamily="34" charset="0"/>
              <a:buChar char="•"/>
            </a:pPr>
            <a:r>
              <a:rPr lang="en-US" dirty="0"/>
              <a:t>Scheduled to end 12/2027</a:t>
            </a:r>
          </a:p>
          <a:p>
            <a:pPr marL="285750" indent="-285750">
              <a:buFont typeface="Arial" panose="020B0604020202020204" pitchFamily="34" charset="0"/>
              <a:buChar char="•"/>
            </a:pPr>
            <a:r>
              <a:rPr lang="en-US" dirty="0"/>
              <a:t>Goals</a:t>
            </a:r>
          </a:p>
          <a:p>
            <a:pPr marL="742950" lvl="1" indent="-285750">
              <a:buFont typeface="Arial" panose="020B0604020202020204" pitchFamily="34" charset="0"/>
              <a:buChar char="•"/>
            </a:pPr>
            <a:r>
              <a:rPr lang="en-US" dirty="0"/>
              <a:t>Increase the number and proportion of rural students, particularly low-income and underserved</a:t>
            </a:r>
          </a:p>
          <a:p>
            <a:pPr marL="1200150" lvl="2" indent="-285750">
              <a:buFont typeface="Arial" panose="020B0604020202020204" pitchFamily="34" charset="0"/>
              <a:buChar char="•"/>
            </a:pPr>
            <a:r>
              <a:rPr lang="en-US" dirty="0"/>
              <a:t>who transfer and/or enroll at VTSU in postsecondary education programs, </a:t>
            </a:r>
          </a:p>
          <a:p>
            <a:pPr marL="1657350" lvl="3" indent="-285750">
              <a:buFont typeface="Arial" panose="020B0604020202020204" pitchFamily="34" charset="0"/>
              <a:buChar char="•"/>
            </a:pPr>
            <a:r>
              <a:rPr lang="en-US" dirty="0"/>
              <a:t>By developing and implementing student success programs that integrate multiple comprehensive and evidence-based services or initiatives, such as academic advising, structured/guided pathways, career development, student financial aid, and access to technological devices.</a:t>
            </a:r>
          </a:p>
          <a:p>
            <a:pPr marL="742950" lvl="1" indent="-285750">
              <a:buFont typeface="Arial" panose="020B0604020202020204" pitchFamily="34" charset="0"/>
              <a:buChar char="•"/>
            </a:pPr>
            <a:r>
              <a:rPr lang="en-US" dirty="0"/>
              <a:t>Increase the number of high-quality and accessible learning opportunities at VTSU, including learning opportunities that are accelerated or hybrid online, credit-bearing; and flexible for working students.</a:t>
            </a:r>
          </a:p>
        </p:txBody>
      </p:sp>
      <p:sp>
        <p:nvSpPr>
          <p:cNvPr id="12" name="Hexagon 11"/>
          <p:cNvSpPr/>
          <p:nvPr/>
        </p:nvSpPr>
        <p:spPr>
          <a:xfrm>
            <a:off x="9232488" y="623873"/>
            <a:ext cx="2635045" cy="2176670"/>
          </a:xfrm>
          <a:prstGeom prst="hexagon">
            <a:avLst/>
          </a:prstGeom>
          <a:solidFill>
            <a:srgbClr val="00B0F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p:cNvSpPr/>
          <p:nvPr/>
        </p:nvSpPr>
        <p:spPr>
          <a:xfrm>
            <a:off x="8289356" y="1966466"/>
            <a:ext cx="2248817" cy="1818145"/>
          </a:xfrm>
          <a:prstGeom prst="hexagon">
            <a:avLst/>
          </a:prstGeom>
          <a:solidFill>
            <a:srgbClr val="D93E24"/>
          </a:solidFill>
          <a:ln w="57150">
            <a:solidFill>
              <a:srgbClr val="D9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52405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A0E187-265F-42CF-A6BF-BBE0CF9C9BDC}"/>
              </a:ext>
            </a:extLst>
          </p:cNvPr>
          <p:cNvSpPr>
            <a:spLocks noGrp="1"/>
          </p:cNvSpPr>
          <p:nvPr>
            <p:ph idx="1"/>
          </p:nvPr>
        </p:nvSpPr>
        <p:spPr>
          <a:xfrm>
            <a:off x="608756" y="580104"/>
            <a:ext cx="9046521" cy="530942"/>
          </a:xfrm>
        </p:spPr>
        <p:txBody>
          <a:bodyPr vert="horz" lIns="91440" tIns="45720" rIns="91440" bIns="45720" rtlCol="0" anchor="t">
            <a:normAutofit/>
          </a:bodyPr>
          <a:lstStyle/>
          <a:p>
            <a:pPr marL="0" indent="0">
              <a:buNone/>
            </a:pPr>
            <a:r>
              <a:rPr lang="en-US" sz="3200" b="1" dirty="0"/>
              <a:t>Eligible high schools , CCV  and VTSU campuses</a:t>
            </a:r>
          </a:p>
        </p:txBody>
      </p:sp>
      <p:sp>
        <p:nvSpPr>
          <p:cNvPr id="4" name="Right Triangle 3">
            <a:extLst>
              <a:ext uri="{FF2B5EF4-FFF2-40B4-BE49-F238E27FC236}">
                <a16:creationId xmlns:a16="http://schemas.microsoft.com/office/drawing/2014/main" id="{6CAA0DBA-944E-49CD-B857-A12DFC010913}"/>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809055" y="1126603"/>
            <a:ext cx="2553577" cy="5632311"/>
          </a:xfrm>
          <a:prstGeom prst="rect">
            <a:avLst/>
          </a:prstGeom>
          <a:noFill/>
        </p:spPr>
        <p:txBody>
          <a:bodyPr wrap="square" rtlCol="0">
            <a:spAutoFit/>
          </a:bodyPr>
          <a:lstStyle/>
          <a:p>
            <a:pPr fontAlgn="base"/>
            <a:r>
              <a:rPr lang="en-US" sz="1200" b="1" u="sng" dirty="0"/>
              <a:t>Eligible Rural High Schools</a:t>
            </a:r>
            <a:r>
              <a:rPr lang="en-US" sz="1200" dirty="0"/>
              <a:t> </a:t>
            </a:r>
          </a:p>
          <a:p>
            <a:r>
              <a:rPr lang="en-US" sz="1200" dirty="0"/>
              <a:t>Arlington Memorial</a:t>
            </a:r>
          </a:p>
          <a:p>
            <a:r>
              <a:rPr lang="en-US" sz="1200" dirty="0"/>
              <a:t>Bellows Falls UHSD #27</a:t>
            </a:r>
          </a:p>
          <a:p>
            <a:r>
              <a:rPr lang="en-US" sz="1200" dirty="0"/>
              <a:t>Bellows Free Academy (Fairfax)</a:t>
            </a:r>
          </a:p>
          <a:p>
            <a:r>
              <a:rPr lang="en-US" sz="1200" dirty="0"/>
              <a:t>Bellows Free Academy (St. Albans)</a:t>
            </a:r>
          </a:p>
          <a:p>
            <a:r>
              <a:rPr lang="en-US" sz="1200" dirty="0"/>
              <a:t>Black River</a:t>
            </a:r>
          </a:p>
          <a:p>
            <a:r>
              <a:rPr lang="en-US" sz="1200" dirty="0"/>
              <a:t>Blue Mountain USD #21</a:t>
            </a:r>
          </a:p>
          <a:p>
            <a:r>
              <a:rPr lang="en-US" sz="1200" dirty="0"/>
              <a:t>Brattleboro Union</a:t>
            </a:r>
          </a:p>
          <a:p>
            <a:r>
              <a:rPr lang="en-US" sz="1200" dirty="0"/>
              <a:t>Burr and Burton Academy</a:t>
            </a:r>
          </a:p>
          <a:p>
            <a:r>
              <a:rPr lang="en-US" sz="1200" dirty="0"/>
              <a:t>Cabot School</a:t>
            </a:r>
          </a:p>
          <a:p>
            <a:r>
              <a:rPr lang="en-US" sz="1200" dirty="0"/>
              <a:t>Canaan Memorial</a:t>
            </a:r>
          </a:p>
          <a:p>
            <a:r>
              <a:rPr lang="en-US" sz="1200" dirty="0"/>
              <a:t>Central Vermont Career Center</a:t>
            </a:r>
          </a:p>
          <a:p>
            <a:r>
              <a:rPr lang="en-US" sz="1200" dirty="0"/>
              <a:t>Champlain Valley Union</a:t>
            </a:r>
          </a:p>
          <a:p>
            <a:r>
              <a:rPr lang="en-US" sz="1200" dirty="0"/>
              <a:t>Colchester</a:t>
            </a:r>
          </a:p>
          <a:p>
            <a:r>
              <a:rPr lang="en-US" sz="1200" dirty="0"/>
              <a:t>Cold Hollow Career Center</a:t>
            </a:r>
          </a:p>
          <a:p>
            <a:r>
              <a:rPr lang="en-US" sz="1200" dirty="0" err="1"/>
              <a:t>Craftsbury</a:t>
            </a:r>
            <a:r>
              <a:rPr lang="en-US" sz="1200" dirty="0"/>
              <a:t> Schools</a:t>
            </a:r>
          </a:p>
          <a:p>
            <a:r>
              <a:rPr lang="en-US" sz="1200" dirty="0"/>
              <a:t>Danville School</a:t>
            </a:r>
          </a:p>
          <a:p>
            <a:r>
              <a:rPr lang="en-US" sz="1200" dirty="0"/>
              <a:t>East Burke</a:t>
            </a:r>
          </a:p>
          <a:p>
            <a:r>
              <a:rPr lang="en-US" sz="1200" dirty="0"/>
              <a:t>Enosburg Falls Junior/Senior</a:t>
            </a:r>
          </a:p>
          <a:p>
            <a:r>
              <a:rPr lang="en-US" sz="1200" dirty="0"/>
              <a:t>Excel</a:t>
            </a:r>
          </a:p>
          <a:p>
            <a:r>
              <a:rPr lang="en-US" sz="1200" dirty="0"/>
              <a:t>Fair Haven Union</a:t>
            </a:r>
          </a:p>
          <a:p>
            <a:r>
              <a:rPr lang="en-US" sz="1200" dirty="0"/>
              <a:t>Grace Christian School</a:t>
            </a:r>
          </a:p>
          <a:p>
            <a:r>
              <a:rPr lang="en-US" sz="1200" dirty="0"/>
              <a:t>Green Mountain Technology and Career Center</a:t>
            </a:r>
          </a:p>
          <a:p>
            <a:r>
              <a:rPr lang="en-US" sz="1200" dirty="0"/>
              <a:t>Green Mountain Union</a:t>
            </a:r>
          </a:p>
          <a:p>
            <a:r>
              <a:rPr lang="en-US" sz="1200" dirty="0"/>
              <a:t>Green Mountain Valley School</a:t>
            </a:r>
          </a:p>
          <a:p>
            <a:r>
              <a:rPr lang="en-US" sz="1200" dirty="0"/>
              <a:t>Hartford</a:t>
            </a:r>
          </a:p>
          <a:p>
            <a:r>
              <a:rPr lang="en-US" sz="1200" dirty="0"/>
              <a:t>Hartford Area Career and Technology Center</a:t>
            </a:r>
          </a:p>
          <a:p>
            <a:r>
              <a:rPr lang="en-US" sz="1200" dirty="0"/>
              <a:t>Harwood Union</a:t>
            </a:r>
          </a:p>
        </p:txBody>
      </p:sp>
      <p:sp>
        <p:nvSpPr>
          <p:cNvPr id="7" name="TextBox 6"/>
          <p:cNvSpPr txBox="1"/>
          <p:nvPr/>
        </p:nvSpPr>
        <p:spPr>
          <a:xfrm>
            <a:off x="3313823" y="1122650"/>
            <a:ext cx="2553577" cy="5816977"/>
          </a:xfrm>
          <a:prstGeom prst="rect">
            <a:avLst/>
          </a:prstGeom>
          <a:noFill/>
        </p:spPr>
        <p:txBody>
          <a:bodyPr wrap="square" rtlCol="0">
            <a:spAutoFit/>
          </a:bodyPr>
          <a:lstStyle/>
          <a:p>
            <a:r>
              <a:rPr lang="en-US" sz="1200" dirty="0"/>
              <a:t>Hazen UHSD #26</a:t>
            </a:r>
          </a:p>
          <a:p>
            <a:r>
              <a:rPr lang="en-US" sz="1200" dirty="0"/>
              <a:t>Lake Region UHSD #24</a:t>
            </a:r>
          </a:p>
          <a:p>
            <a:r>
              <a:rPr lang="en-US" sz="1200" dirty="0"/>
              <a:t>Lamoille Union</a:t>
            </a:r>
          </a:p>
          <a:p>
            <a:r>
              <a:rPr lang="en-US" sz="1200" dirty="0"/>
              <a:t>Leland &amp; Gray Union</a:t>
            </a:r>
          </a:p>
          <a:p>
            <a:r>
              <a:rPr lang="en-US" sz="1200" dirty="0"/>
              <a:t>Long Trail School</a:t>
            </a:r>
          </a:p>
          <a:p>
            <a:r>
              <a:rPr lang="en-US" sz="1200" dirty="0"/>
              <a:t>Lyndon Institute</a:t>
            </a:r>
          </a:p>
          <a:p>
            <a:r>
              <a:rPr lang="en-US" sz="1200" dirty="0"/>
              <a:t>Middlebury Union</a:t>
            </a:r>
          </a:p>
          <a:p>
            <a:r>
              <a:rPr lang="en-US" sz="1200" dirty="0"/>
              <a:t>Mill River Union</a:t>
            </a:r>
          </a:p>
          <a:p>
            <a:r>
              <a:rPr lang="en-US" sz="1200" dirty="0"/>
              <a:t>Mid Vermont Christian School</a:t>
            </a:r>
          </a:p>
          <a:p>
            <a:r>
              <a:rPr lang="en-US" sz="1200" dirty="0" err="1"/>
              <a:t>Mississquoi</a:t>
            </a:r>
            <a:r>
              <a:rPr lang="en-US" sz="1200" dirty="0"/>
              <a:t> Valley Union</a:t>
            </a:r>
          </a:p>
          <a:p>
            <a:r>
              <a:rPr lang="en-US" sz="1200" dirty="0"/>
              <a:t>Montpelier</a:t>
            </a:r>
          </a:p>
          <a:p>
            <a:r>
              <a:rPr lang="en-US" sz="1200" dirty="0"/>
              <a:t>Mount Anthony UHSD #14</a:t>
            </a:r>
          </a:p>
          <a:p>
            <a:r>
              <a:rPr lang="en-US" sz="1200" dirty="0"/>
              <a:t>Mt. Abraham UHS #61</a:t>
            </a:r>
          </a:p>
          <a:p>
            <a:r>
              <a:rPr lang="en-US" sz="1200" dirty="0"/>
              <a:t>Mount Mansfield Union HS</a:t>
            </a:r>
          </a:p>
          <a:p>
            <a:r>
              <a:rPr lang="en-US" sz="1200" dirty="0"/>
              <a:t>Mount St. Joseph</a:t>
            </a:r>
          </a:p>
          <a:p>
            <a:r>
              <a:rPr lang="en-US" sz="1200" dirty="0"/>
              <a:t>North Branch School</a:t>
            </a:r>
          </a:p>
          <a:p>
            <a:r>
              <a:rPr lang="en-US" sz="1200" dirty="0"/>
              <a:t>North Country Career Center</a:t>
            </a:r>
          </a:p>
          <a:p>
            <a:r>
              <a:rPr lang="en-US" sz="1200" dirty="0"/>
              <a:t>North Country Senior UHSD #22</a:t>
            </a:r>
          </a:p>
          <a:p>
            <a:r>
              <a:rPr lang="en-US" sz="1200" dirty="0"/>
              <a:t>Northfield</a:t>
            </a:r>
          </a:p>
          <a:p>
            <a:r>
              <a:rPr lang="en-US" sz="1200" dirty="0"/>
              <a:t>Northwest Career and Technical Center</a:t>
            </a:r>
          </a:p>
          <a:p>
            <a:r>
              <a:rPr lang="en-US" sz="1200" dirty="0"/>
              <a:t>Otter Valley Union</a:t>
            </a:r>
          </a:p>
          <a:p>
            <a:r>
              <a:rPr lang="en-US" sz="1200" dirty="0"/>
              <a:t>Oxbow Union</a:t>
            </a:r>
          </a:p>
          <a:p>
            <a:r>
              <a:rPr lang="en-US" sz="1200" dirty="0"/>
              <a:t>Patricia A. Hannaford Career Center</a:t>
            </a:r>
          </a:p>
          <a:p>
            <a:r>
              <a:rPr lang="en-US" sz="1200" dirty="0"/>
              <a:t>Peoples Academy</a:t>
            </a:r>
          </a:p>
          <a:p>
            <a:r>
              <a:rPr lang="en-US" sz="1200" dirty="0"/>
              <a:t>Poultney</a:t>
            </a:r>
          </a:p>
          <a:p>
            <a:r>
              <a:rPr lang="en-US" sz="1200" dirty="0"/>
              <a:t>Proctor Junior/Senior</a:t>
            </a:r>
          </a:p>
          <a:p>
            <a:r>
              <a:rPr lang="en-US" sz="1200" dirty="0"/>
              <a:t>Randolph Technical Career Center</a:t>
            </a:r>
          </a:p>
          <a:p>
            <a:r>
              <a:rPr lang="en-US" sz="1200" dirty="0"/>
              <a:t>Randolph Union</a:t>
            </a:r>
          </a:p>
          <a:p>
            <a:r>
              <a:rPr lang="en-US" sz="1200" dirty="0"/>
              <a:t>Richford Junior/Senior</a:t>
            </a:r>
          </a:p>
        </p:txBody>
      </p:sp>
      <p:sp>
        <p:nvSpPr>
          <p:cNvPr id="8" name="TextBox 7"/>
          <p:cNvSpPr txBox="1"/>
          <p:nvPr/>
        </p:nvSpPr>
        <p:spPr>
          <a:xfrm>
            <a:off x="5818591" y="1143722"/>
            <a:ext cx="2553577" cy="5632311"/>
          </a:xfrm>
          <a:prstGeom prst="rect">
            <a:avLst/>
          </a:prstGeom>
          <a:noFill/>
        </p:spPr>
        <p:txBody>
          <a:bodyPr wrap="square" rtlCol="0">
            <a:spAutoFit/>
          </a:bodyPr>
          <a:lstStyle/>
          <a:p>
            <a:r>
              <a:rPr lang="en-US" sz="1200" dirty="0"/>
              <a:t>River Valley Technical Center</a:t>
            </a:r>
          </a:p>
          <a:p>
            <a:r>
              <a:rPr lang="en-US" sz="1200" dirty="0" err="1"/>
              <a:t>Riverbend</a:t>
            </a:r>
            <a:r>
              <a:rPr lang="en-US" sz="1200" dirty="0"/>
              <a:t> Career and Technical Center</a:t>
            </a:r>
          </a:p>
          <a:p>
            <a:r>
              <a:rPr lang="en-US" sz="1200" dirty="0"/>
              <a:t>Rutland Senior</a:t>
            </a:r>
          </a:p>
          <a:p>
            <a:r>
              <a:rPr lang="en-US" sz="1200" dirty="0"/>
              <a:t>Southwest Tech</a:t>
            </a:r>
          </a:p>
          <a:p>
            <a:r>
              <a:rPr lang="en-US" sz="1200" dirty="0"/>
              <a:t>Spaulding Union</a:t>
            </a:r>
          </a:p>
          <a:p>
            <a:r>
              <a:rPr lang="en-US" sz="1200" dirty="0"/>
              <a:t>Springfield</a:t>
            </a:r>
          </a:p>
          <a:p>
            <a:r>
              <a:rPr lang="en-US" sz="1200" dirty="0"/>
              <a:t>St. </a:t>
            </a:r>
            <a:r>
              <a:rPr lang="en-US" sz="1200" dirty="0" err="1"/>
              <a:t>Johnsbury</a:t>
            </a:r>
            <a:r>
              <a:rPr lang="en-US" sz="1200" dirty="0"/>
              <a:t> Academy</a:t>
            </a:r>
          </a:p>
          <a:p>
            <a:r>
              <a:rPr lang="en-US" sz="1200" dirty="0"/>
              <a:t>Stafford Technical Center</a:t>
            </a:r>
          </a:p>
          <a:p>
            <a:r>
              <a:rPr lang="en-US" sz="1200" dirty="0"/>
              <a:t>Stowe</a:t>
            </a:r>
          </a:p>
          <a:p>
            <a:r>
              <a:rPr lang="en-US" sz="1200" dirty="0"/>
              <a:t>Stratton Mountain School</a:t>
            </a:r>
          </a:p>
          <a:p>
            <a:r>
              <a:rPr lang="en-US" sz="1200" dirty="0"/>
              <a:t>The </a:t>
            </a:r>
            <a:r>
              <a:rPr lang="en-US" sz="1200" dirty="0" err="1"/>
              <a:t>Gailer</a:t>
            </a:r>
            <a:r>
              <a:rPr lang="en-US" sz="1200" dirty="0"/>
              <a:t> School</a:t>
            </a:r>
          </a:p>
          <a:p>
            <a:r>
              <a:rPr lang="en-US" sz="1200" dirty="0"/>
              <a:t>The Greenwood School</a:t>
            </a:r>
          </a:p>
          <a:p>
            <a:r>
              <a:rPr lang="en-US" sz="1200" dirty="0"/>
              <a:t>The Putney School</a:t>
            </a:r>
          </a:p>
          <a:p>
            <a:r>
              <a:rPr lang="en-US" sz="1200" dirty="0"/>
              <a:t>The Sharon Academy</a:t>
            </a:r>
          </a:p>
          <a:p>
            <a:r>
              <a:rPr lang="en-US" sz="1200" dirty="0"/>
              <a:t>Thetford Academy</a:t>
            </a:r>
          </a:p>
          <a:p>
            <a:r>
              <a:rPr lang="en-US" sz="1200" dirty="0"/>
              <a:t>Twin Valley</a:t>
            </a:r>
          </a:p>
          <a:p>
            <a:r>
              <a:rPr lang="en-US" sz="1200" dirty="0" err="1"/>
              <a:t>Twinfield</a:t>
            </a:r>
            <a:r>
              <a:rPr lang="en-US" sz="1200" dirty="0"/>
              <a:t> USD #33</a:t>
            </a:r>
          </a:p>
          <a:p>
            <a:r>
              <a:rPr lang="en-US" sz="1200" dirty="0"/>
              <a:t>U-32 Middle/High</a:t>
            </a:r>
          </a:p>
          <a:p>
            <a:r>
              <a:rPr lang="en-US" sz="1200" dirty="0"/>
              <a:t>Vergennes Union</a:t>
            </a:r>
          </a:p>
          <a:p>
            <a:r>
              <a:rPr lang="en-US" sz="1200" dirty="0"/>
              <a:t>Vermont Academy</a:t>
            </a:r>
          </a:p>
          <a:p>
            <a:r>
              <a:rPr lang="en-US" sz="1200" dirty="0"/>
              <a:t>West Rutland</a:t>
            </a:r>
          </a:p>
          <a:p>
            <a:r>
              <a:rPr lang="en-US" sz="1200" dirty="0"/>
              <a:t>White River Valley</a:t>
            </a:r>
          </a:p>
          <a:p>
            <a:r>
              <a:rPr lang="en-US" sz="1200" dirty="0"/>
              <a:t>Williamstown</a:t>
            </a:r>
          </a:p>
          <a:p>
            <a:r>
              <a:rPr lang="en-US" sz="1200" dirty="0"/>
              <a:t>Windham Regional Career Center</a:t>
            </a:r>
          </a:p>
          <a:p>
            <a:r>
              <a:rPr lang="en-US" sz="1200" dirty="0"/>
              <a:t>Windsor</a:t>
            </a:r>
          </a:p>
          <a:p>
            <a:r>
              <a:rPr lang="en-US" sz="1200" dirty="0"/>
              <a:t>Woodstock</a:t>
            </a:r>
          </a:p>
          <a:p>
            <a:r>
              <a:rPr lang="en-US" sz="1200" b="1" i="1" dirty="0"/>
              <a:t>Rural Vermont home school or private school locations</a:t>
            </a:r>
          </a:p>
          <a:p>
            <a:endParaRPr lang="en-US" sz="1200" dirty="0"/>
          </a:p>
        </p:txBody>
      </p:sp>
      <p:sp>
        <p:nvSpPr>
          <p:cNvPr id="9" name="TextBox 8"/>
          <p:cNvSpPr txBox="1"/>
          <p:nvPr/>
        </p:nvSpPr>
        <p:spPr>
          <a:xfrm>
            <a:off x="8025401" y="1143722"/>
            <a:ext cx="2553577" cy="5078313"/>
          </a:xfrm>
          <a:prstGeom prst="rect">
            <a:avLst/>
          </a:prstGeom>
          <a:noFill/>
        </p:spPr>
        <p:txBody>
          <a:bodyPr wrap="square" rtlCol="0">
            <a:spAutoFit/>
          </a:bodyPr>
          <a:lstStyle/>
          <a:p>
            <a:r>
              <a:rPr lang="en-US" sz="1200" b="1" u="sng" dirty="0"/>
              <a:t>Eligible CCV Campuses</a:t>
            </a:r>
            <a:endParaRPr lang="en-US" sz="1200" dirty="0"/>
          </a:p>
          <a:p>
            <a:r>
              <a:rPr lang="en-US" sz="1200" dirty="0"/>
              <a:t>Bennington</a:t>
            </a:r>
          </a:p>
          <a:p>
            <a:r>
              <a:rPr lang="en-US" sz="1200" dirty="0"/>
              <a:t>Brattleboro</a:t>
            </a:r>
          </a:p>
          <a:p>
            <a:r>
              <a:rPr lang="en-US" sz="1200" dirty="0"/>
              <a:t>Middlebury</a:t>
            </a:r>
          </a:p>
          <a:p>
            <a:r>
              <a:rPr lang="en-US" sz="1200" dirty="0"/>
              <a:t>Montpelier</a:t>
            </a:r>
          </a:p>
          <a:p>
            <a:r>
              <a:rPr lang="en-US" sz="1200" dirty="0"/>
              <a:t>Morrisville</a:t>
            </a:r>
          </a:p>
          <a:p>
            <a:r>
              <a:rPr lang="en-US" sz="1200" dirty="0"/>
              <a:t>Newport</a:t>
            </a:r>
          </a:p>
          <a:p>
            <a:r>
              <a:rPr lang="en-US" sz="1200" dirty="0"/>
              <a:t>Rutland</a:t>
            </a:r>
          </a:p>
          <a:p>
            <a:r>
              <a:rPr lang="en-US" sz="1200" dirty="0"/>
              <a:t>Springfield</a:t>
            </a:r>
          </a:p>
          <a:p>
            <a:r>
              <a:rPr lang="en-US" sz="1200" dirty="0"/>
              <a:t>St. Albans</a:t>
            </a:r>
          </a:p>
          <a:p>
            <a:r>
              <a:rPr lang="en-US" sz="1200" dirty="0"/>
              <a:t>St. </a:t>
            </a:r>
            <a:r>
              <a:rPr lang="en-US" sz="1200" dirty="0" err="1"/>
              <a:t>Johnsbury</a:t>
            </a:r>
            <a:endParaRPr lang="en-US" sz="1200" dirty="0"/>
          </a:p>
          <a:p>
            <a:r>
              <a:rPr lang="en-US" sz="1200" dirty="0"/>
              <a:t>Upper Valley</a:t>
            </a:r>
          </a:p>
          <a:p>
            <a:r>
              <a:rPr lang="en-US" sz="1200" dirty="0"/>
              <a:t> </a:t>
            </a:r>
          </a:p>
          <a:p>
            <a:r>
              <a:rPr lang="en-US" sz="1200" b="1" u="sng" dirty="0"/>
              <a:t>Eligible VTSU Campuses</a:t>
            </a:r>
            <a:endParaRPr lang="en-US" sz="1200" dirty="0"/>
          </a:p>
          <a:p>
            <a:r>
              <a:rPr lang="en-US" sz="1200" dirty="0"/>
              <a:t>Castleton</a:t>
            </a:r>
          </a:p>
          <a:p>
            <a:r>
              <a:rPr lang="en-US" sz="1200" dirty="0"/>
              <a:t>Johnson</a:t>
            </a:r>
          </a:p>
          <a:p>
            <a:r>
              <a:rPr lang="en-US" sz="1200" dirty="0"/>
              <a:t>Lyndon</a:t>
            </a:r>
          </a:p>
          <a:p>
            <a:r>
              <a:rPr lang="en-US" sz="1200" dirty="0"/>
              <a:t>Randolph</a:t>
            </a:r>
          </a:p>
          <a:p>
            <a:r>
              <a:rPr lang="en-US" sz="1200" i="1" dirty="0"/>
              <a:t>Other satellite campuses in rural communities around the state (outside of Chittenden County)</a:t>
            </a:r>
          </a:p>
          <a:p>
            <a:pPr fontAlgn="base"/>
            <a:endParaRPr lang="en-US" sz="1200" dirty="0"/>
          </a:p>
          <a:p>
            <a:pPr fontAlgn="base"/>
            <a:endParaRPr lang="en-US" sz="1200" dirty="0"/>
          </a:p>
          <a:p>
            <a:pPr fontAlgn="base"/>
            <a:endParaRPr lang="en-US" sz="1200" dirty="0"/>
          </a:p>
          <a:p>
            <a:pPr fontAlgn="base"/>
            <a:r>
              <a:rPr lang="en-US" sz="1200" b="1" i="1" dirty="0"/>
              <a:t>Consideration given to Grand Isle high school students</a:t>
            </a:r>
          </a:p>
          <a:p>
            <a:pPr fontAlgn="base"/>
            <a:endParaRPr lang="en-US" sz="1200" dirty="0"/>
          </a:p>
        </p:txBody>
      </p:sp>
    </p:spTree>
    <p:extLst>
      <p:ext uri="{BB962C8B-B14F-4D97-AF65-F5344CB8AC3E}">
        <p14:creationId xmlns:p14="http://schemas.microsoft.com/office/powerpoint/2010/main" val="29359381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FED5EC70-3453-B149-B638-25B1A0673028}"/>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FANCY POWERPOINT">
            <a:extLst>
              <a:ext uri="{FF2B5EF4-FFF2-40B4-BE49-F238E27FC236}">
                <a16:creationId xmlns:a16="http://schemas.microsoft.com/office/drawing/2014/main" id="{8C7C484A-90BB-884B-A1BC-FFA62BD6F443}"/>
              </a:ext>
            </a:extLst>
          </p:cNvPr>
          <p:cNvSpPr txBox="1">
            <a:spLocks noGrp="1"/>
          </p:cNvSpPr>
          <p:nvPr>
            <p:ph type="ctrTitle"/>
          </p:nvPr>
        </p:nvSpPr>
        <p:spPr>
          <a:xfrm>
            <a:off x="412130" y="417060"/>
            <a:ext cx="8752821" cy="688929"/>
          </a:xfrm>
          <a:prstGeom prst="rect">
            <a:avLst/>
          </a:prstGeom>
        </p:spPr>
        <p:txBody>
          <a:bodyPr anchor="t">
            <a:normAutofit fontScale="90000"/>
          </a:bodyPr>
          <a:lstStyle>
            <a:lvl1pPr algn="l">
              <a:defRPr>
                <a:solidFill>
                  <a:srgbClr val="DDE460"/>
                </a:solidFill>
                <a:latin typeface="Kapra Neue Bold"/>
                <a:ea typeface="Kapra Neue Bold"/>
                <a:cs typeface="Kapra Neue Bold"/>
                <a:sym typeface="Kapra Neue Bold"/>
              </a:defRPr>
            </a:lvl1pPr>
          </a:lstStyle>
          <a:p>
            <a:r>
              <a:rPr lang="en-US" b="1" dirty="0">
                <a:solidFill>
                  <a:srgbClr val="113B62"/>
                </a:solidFill>
                <a:latin typeface="+mn-lt"/>
              </a:rPr>
              <a:t>Student Support</a:t>
            </a:r>
            <a:endParaRPr b="1" dirty="0">
              <a:solidFill>
                <a:srgbClr val="113B62"/>
              </a:solidFill>
              <a:latin typeface="+mn-lt"/>
            </a:endParaRPr>
          </a:p>
        </p:txBody>
      </p:sp>
      <p:sp>
        <p:nvSpPr>
          <p:cNvPr id="5" name="Rectangle 4">
            <a:extLst>
              <a:ext uri="{FF2B5EF4-FFF2-40B4-BE49-F238E27FC236}">
                <a16:creationId xmlns:a16="http://schemas.microsoft.com/office/drawing/2014/main" id="{EC91897A-7818-9843-85E4-34711CE93A15}"/>
              </a:ext>
            </a:extLst>
          </p:cNvPr>
          <p:cNvSpPr/>
          <p:nvPr/>
        </p:nvSpPr>
        <p:spPr>
          <a:xfrm>
            <a:off x="0" y="-236733"/>
            <a:ext cx="12192000" cy="441146"/>
          </a:xfrm>
          <a:prstGeom prst="rect">
            <a:avLst/>
          </a:prstGeom>
          <a:solidFill>
            <a:srgbClr val="D04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FFFFFF"/>
                </a:solidFill>
                <a:effectLst/>
                <a:uFillTx/>
                <a:latin typeface="+mn-lt"/>
                <a:ea typeface="+mn-ea"/>
                <a:cs typeface="+mn-cs"/>
                <a:sym typeface="Helvetica Neue Medium"/>
              </a:rPr>
              <a:t> </a:t>
            </a:r>
          </a:p>
        </p:txBody>
      </p:sp>
      <p:sp>
        <p:nvSpPr>
          <p:cNvPr id="6" name="TextBox 5"/>
          <p:cNvSpPr txBox="1"/>
          <p:nvPr/>
        </p:nvSpPr>
        <p:spPr>
          <a:xfrm>
            <a:off x="473685" y="1231956"/>
            <a:ext cx="5857475"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Laptop or iPad loaners</a:t>
            </a:r>
          </a:p>
          <a:p>
            <a:pPr marL="285750" indent="-285750">
              <a:buFont typeface="Arial" panose="020B0604020202020204" pitchFamily="34" charset="0"/>
              <a:buChar char="•"/>
            </a:pPr>
            <a:r>
              <a:rPr lang="en-US" sz="3200" dirty="0"/>
              <a:t>Help with Broadband connection</a:t>
            </a:r>
          </a:p>
          <a:p>
            <a:pPr fontAlgn="base"/>
            <a:r>
              <a:rPr lang="en-US" sz="3200" dirty="0"/>
              <a:t>Unpaid and underpaid internships</a:t>
            </a:r>
          </a:p>
          <a:p>
            <a:pPr fontAlgn="base"/>
            <a:r>
              <a:rPr lang="en-US" sz="3200" dirty="0"/>
              <a:t>Research</a:t>
            </a:r>
          </a:p>
          <a:p>
            <a:pPr fontAlgn="base"/>
            <a:r>
              <a:rPr lang="en-US" sz="3200" dirty="0"/>
              <a:t>Student Teaching</a:t>
            </a:r>
          </a:p>
          <a:p>
            <a:pPr fontAlgn="base"/>
            <a:r>
              <a:rPr lang="en-US" sz="3200" dirty="0"/>
              <a:t>Job shadowing</a:t>
            </a:r>
          </a:p>
          <a:p>
            <a:pPr fontAlgn="base"/>
            <a:r>
              <a:rPr lang="en-US" sz="3200" dirty="0"/>
              <a:t>Conferences</a:t>
            </a:r>
          </a:p>
          <a:p>
            <a:pPr fontAlgn="base"/>
            <a:r>
              <a:rPr lang="en-US" sz="3200" dirty="0"/>
              <a:t>Professional Development</a:t>
            </a:r>
          </a:p>
          <a:p>
            <a:pPr marL="285750" indent="-285750">
              <a:buFont typeface="Arial" panose="020B0604020202020204" pitchFamily="34" charset="0"/>
              <a:buChar char="•"/>
            </a:pPr>
            <a:endParaRPr lang="en-US" sz="3200" dirty="0"/>
          </a:p>
        </p:txBody>
      </p:sp>
      <p:sp>
        <p:nvSpPr>
          <p:cNvPr id="7" name="Content Placeholder 2">
            <a:extLst>
              <a:ext uri="{FF2B5EF4-FFF2-40B4-BE49-F238E27FC236}">
                <a16:creationId xmlns:a16="http://schemas.microsoft.com/office/drawing/2014/main" id="{74738A5C-53AF-0C4E-DE00-A006FB5C6048}"/>
              </a:ext>
            </a:extLst>
          </p:cNvPr>
          <p:cNvSpPr>
            <a:spLocks noGrp="1"/>
          </p:cNvSpPr>
          <p:nvPr/>
        </p:nvSpPr>
        <p:spPr>
          <a:xfrm>
            <a:off x="410228" y="990557"/>
            <a:ext cx="10526038" cy="54995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US" dirty="0">
              <a:cs typeface="Calibri"/>
            </a:endParaRPr>
          </a:p>
        </p:txBody>
      </p:sp>
      <p:pic>
        <p:nvPicPr>
          <p:cNvPr id="11" name="Picture 10">
            <a:extLst>
              <a:ext uri="{FF2B5EF4-FFF2-40B4-BE49-F238E27FC236}">
                <a16:creationId xmlns:a16="http://schemas.microsoft.com/office/drawing/2014/main" id="{5E9C6710-8E25-A422-1112-B599C73399B3}"/>
              </a:ext>
            </a:extLst>
          </p:cNvPr>
          <p:cNvPicPr>
            <a:picLocks noChangeAspect="1"/>
          </p:cNvPicPr>
          <p:nvPr/>
        </p:nvPicPr>
        <p:blipFill>
          <a:blip r:embed="rId3"/>
          <a:stretch>
            <a:fillRect/>
          </a:stretch>
        </p:blipFill>
        <p:spPr>
          <a:xfrm>
            <a:off x="6394617" y="2261283"/>
            <a:ext cx="5346655" cy="3554276"/>
          </a:xfrm>
          <a:prstGeom prst="rect">
            <a:avLst/>
          </a:prstGeom>
        </p:spPr>
      </p:pic>
    </p:spTree>
    <p:extLst>
      <p:ext uri="{BB962C8B-B14F-4D97-AF65-F5344CB8AC3E}">
        <p14:creationId xmlns:p14="http://schemas.microsoft.com/office/powerpoint/2010/main" val="380387359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1AED-86FB-4937-8550-50B02911F5D6}"/>
              </a:ext>
            </a:extLst>
          </p:cNvPr>
          <p:cNvSpPr>
            <a:spLocks noGrp="1"/>
          </p:cNvSpPr>
          <p:nvPr>
            <p:ph type="title"/>
          </p:nvPr>
        </p:nvSpPr>
        <p:spPr>
          <a:xfrm>
            <a:off x="494252" y="402565"/>
            <a:ext cx="8826054" cy="1397479"/>
          </a:xfrm>
        </p:spPr>
        <p:txBody>
          <a:bodyPr>
            <a:normAutofit fontScale="90000"/>
          </a:bodyPr>
          <a:lstStyle/>
          <a:p>
            <a:pPr fontAlgn="base"/>
            <a:r>
              <a:rPr lang="en-US" sz="3600" b="1" dirty="0">
                <a:latin typeface="+mn-lt"/>
              </a:rPr>
              <a:t>Increase the number of hybrid and/or 100% remote job-shadowing, research, and internship opportunities</a:t>
            </a:r>
          </a:p>
        </p:txBody>
      </p:sp>
      <p:sp>
        <p:nvSpPr>
          <p:cNvPr id="3" name="Content Placeholder 2">
            <a:extLst>
              <a:ext uri="{FF2B5EF4-FFF2-40B4-BE49-F238E27FC236}">
                <a16:creationId xmlns:a16="http://schemas.microsoft.com/office/drawing/2014/main" id="{D8A0E187-265F-42CF-A6BF-BBE0CF9C9BDC}"/>
              </a:ext>
            </a:extLst>
          </p:cNvPr>
          <p:cNvSpPr>
            <a:spLocks noGrp="1"/>
          </p:cNvSpPr>
          <p:nvPr>
            <p:ph idx="1"/>
          </p:nvPr>
        </p:nvSpPr>
        <p:spPr>
          <a:xfrm>
            <a:off x="494253" y="1929196"/>
            <a:ext cx="5073170" cy="4413731"/>
          </a:xfrm>
        </p:spPr>
        <p:txBody>
          <a:bodyPr vert="horz" lIns="91440" tIns="45720" rIns="91440" bIns="45720" rtlCol="0" anchor="t">
            <a:normAutofit/>
          </a:bodyPr>
          <a:lstStyle/>
          <a:p>
            <a:pPr fontAlgn="base"/>
            <a:r>
              <a:rPr lang="en-US" dirty="0"/>
              <a:t>Collaborate with the Vermont Department of Labor, VTSU Workforce, Community and Economic Development and industry leaders to develop hybrid and/or 100% remote job-shadowing and internship opportunities</a:t>
            </a:r>
          </a:p>
        </p:txBody>
      </p:sp>
      <p:sp>
        <p:nvSpPr>
          <p:cNvPr id="4" name="Right Triangle 3">
            <a:extLst>
              <a:ext uri="{FF2B5EF4-FFF2-40B4-BE49-F238E27FC236}">
                <a16:creationId xmlns:a16="http://schemas.microsoft.com/office/drawing/2014/main" id="{6CAA0DBA-944E-49CD-B857-A12DFC010913}"/>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 name="Picture 4"/>
          <p:cNvPicPr>
            <a:picLocks noChangeAspect="1"/>
          </p:cNvPicPr>
          <p:nvPr/>
        </p:nvPicPr>
        <p:blipFill rotWithShape="1">
          <a:blip r:embed="rId2"/>
          <a:srcRect l="1809"/>
          <a:stretch/>
        </p:blipFill>
        <p:spPr>
          <a:xfrm>
            <a:off x="5703068" y="2190916"/>
            <a:ext cx="6180124" cy="4001540"/>
          </a:xfrm>
          <a:prstGeom prst="rect">
            <a:avLst/>
          </a:prstGeom>
        </p:spPr>
      </p:pic>
    </p:spTree>
    <p:extLst>
      <p:ext uri="{BB962C8B-B14F-4D97-AF65-F5344CB8AC3E}">
        <p14:creationId xmlns:p14="http://schemas.microsoft.com/office/powerpoint/2010/main" val="83606331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1AED-86FB-4937-8550-50B02911F5D6}"/>
              </a:ext>
            </a:extLst>
          </p:cNvPr>
          <p:cNvSpPr>
            <a:spLocks noGrp="1"/>
          </p:cNvSpPr>
          <p:nvPr>
            <p:ph type="title"/>
          </p:nvPr>
        </p:nvSpPr>
        <p:spPr>
          <a:xfrm>
            <a:off x="539931" y="165272"/>
            <a:ext cx="8433804" cy="1226456"/>
          </a:xfrm>
        </p:spPr>
        <p:txBody>
          <a:bodyPr>
            <a:normAutofit/>
          </a:bodyPr>
          <a:lstStyle/>
          <a:p>
            <a:r>
              <a:rPr lang="en-US" sz="5400" b="1" dirty="0">
                <a:latin typeface="+mn-lt"/>
                <a:ea typeface="+mj-lt"/>
                <a:cs typeface="+mj-lt"/>
              </a:rPr>
              <a:t>Career Pathways</a:t>
            </a:r>
          </a:p>
        </p:txBody>
      </p:sp>
      <p:sp>
        <p:nvSpPr>
          <p:cNvPr id="3" name="Content Placeholder 2">
            <a:extLst>
              <a:ext uri="{FF2B5EF4-FFF2-40B4-BE49-F238E27FC236}">
                <a16:creationId xmlns:a16="http://schemas.microsoft.com/office/drawing/2014/main" id="{D8A0E187-265F-42CF-A6BF-BBE0CF9C9BDC}"/>
              </a:ext>
            </a:extLst>
          </p:cNvPr>
          <p:cNvSpPr>
            <a:spLocks noGrp="1"/>
          </p:cNvSpPr>
          <p:nvPr>
            <p:ph idx="1"/>
          </p:nvPr>
        </p:nvSpPr>
        <p:spPr>
          <a:xfrm>
            <a:off x="539931" y="1170039"/>
            <a:ext cx="8734697" cy="5282519"/>
          </a:xfrm>
        </p:spPr>
        <p:txBody>
          <a:bodyPr vert="horz" lIns="91440" tIns="45720" rIns="91440" bIns="45720" rtlCol="0" anchor="t">
            <a:normAutofit lnSpcReduction="10000"/>
          </a:bodyPr>
          <a:lstStyle/>
          <a:p>
            <a:pPr fontAlgn="base"/>
            <a:r>
              <a:rPr lang="en-US" sz="2400" dirty="0"/>
              <a:t>Support faculty work to create structured “career pathways” that guide students through higher education to high-skill, high-wage, and in-demand occupations.</a:t>
            </a:r>
          </a:p>
          <a:p>
            <a:pPr fontAlgn="base"/>
            <a:r>
              <a:rPr lang="en-US" sz="2400" dirty="0"/>
              <a:t>Gather potential student input through surveys, interviews, and/or focus groups.</a:t>
            </a:r>
          </a:p>
          <a:p>
            <a:pPr fontAlgn="base"/>
            <a:r>
              <a:rPr lang="en-US" sz="2400" dirty="0"/>
              <a:t>Promote new structured pathways to potential students at rural high schools and CCV.</a:t>
            </a:r>
          </a:p>
          <a:p>
            <a:pPr fontAlgn="base"/>
            <a:r>
              <a:rPr lang="en-US" sz="2400" dirty="0"/>
              <a:t>Prioritize alignment of CCV certificates that are also on McClure high-wage, high-demand list as part of Direct Admissions pathways to 4-year VTSU degrees. </a:t>
            </a:r>
            <a:r>
              <a:rPr lang="en-US" sz="2000" dirty="0">
                <a:hlinkClick r:id="rId2"/>
              </a:rPr>
              <a:t>https://vermontstate.edu/admission/transfer-and-returning-students/ccv-students/</a:t>
            </a:r>
            <a:r>
              <a:rPr lang="en-US" sz="2000" dirty="0"/>
              <a:t> </a:t>
            </a:r>
          </a:p>
          <a:p>
            <a:pPr fontAlgn="base"/>
            <a:r>
              <a:rPr lang="en-US" sz="2400" dirty="0"/>
              <a:t>Develop the certificate or credential program content through collaboration with faculty and workforce development to ensure that it meets the needs of Vermont employers.</a:t>
            </a:r>
          </a:p>
          <a:p>
            <a:pPr marL="0" indent="0" fontAlgn="base">
              <a:buNone/>
            </a:pPr>
            <a:r>
              <a:rPr lang="en-US" sz="2000" dirty="0">
                <a:hlinkClick r:id="rId3"/>
              </a:rPr>
              <a:t>https://mcclurevt.org/most-promising-jobs/</a:t>
            </a:r>
            <a:r>
              <a:rPr lang="en-US" sz="2000" dirty="0"/>
              <a:t> </a:t>
            </a:r>
          </a:p>
        </p:txBody>
      </p:sp>
      <p:sp>
        <p:nvSpPr>
          <p:cNvPr id="4" name="Right Triangle 3">
            <a:extLst>
              <a:ext uri="{FF2B5EF4-FFF2-40B4-BE49-F238E27FC236}">
                <a16:creationId xmlns:a16="http://schemas.microsoft.com/office/drawing/2014/main" id="{6CAA0DBA-944E-49CD-B857-A12DFC010913}"/>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5">
            <a:extLst>
              <a:ext uri="{FF2B5EF4-FFF2-40B4-BE49-F238E27FC236}">
                <a16:creationId xmlns:a16="http://schemas.microsoft.com/office/drawing/2014/main" id="{CE92EFA5-0AB0-BE27-0E95-9D56635C031E}"/>
              </a:ext>
            </a:extLst>
          </p:cNvPr>
          <p:cNvPicPr>
            <a:picLocks noChangeAspect="1"/>
          </p:cNvPicPr>
          <p:nvPr/>
        </p:nvPicPr>
        <p:blipFill>
          <a:blip r:embed="rId4"/>
          <a:stretch>
            <a:fillRect/>
          </a:stretch>
        </p:blipFill>
        <p:spPr>
          <a:xfrm rot="439422">
            <a:off x="9227001" y="2037378"/>
            <a:ext cx="2688569" cy="4145639"/>
          </a:xfrm>
          <a:prstGeom prst="rect">
            <a:avLst/>
          </a:prstGeom>
        </p:spPr>
      </p:pic>
    </p:spTree>
    <p:extLst>
      <p:ext uri="{BB962C8B-B14F-4D97-AF65-F5344CB8AC3E}">
        <p14:creationId xmlns:p14="http://schemas.microsoft.com/office/powerpoint/2010/main" val="252071654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1AED-86FB-4937-8550-50B02911F5D6}"/>
              </a:ext>
            </a:extLst>
          </p:cNvPr>
          <p:cNvSpPr>
            <a:spLocks noGrp="1"/>
          </p:cNvSpPr>
          <p:nvPr>
            <p:ph type="title"/>
          </p:nvPr>
        </p:nvSpPr>
        <p:spPr>
          <a:xfrm>
            <a:off x="539931" y="185936"/>
            <a:ext cx="8433804" cy="827948"/>
          </a:xfrm>
        </p:spPr>
        <p:txBody>
          <a:bodyPr>
            <a:normAutofit fontScale="90000"/>
          </a:bodyPr>
          <a:lstStyle/>
          <a:p>
            <a:r>
              <a:rPr lang="en-US" sz="5400" b="1" dirty="0">
                <a:latin typeface="+mn-lt"/>
                <a:ea typeface="+mj-lt"/>
                <a:cs typeface="+mj-lt"/>
              </a:rPr>
              <a:t>Collaboration</a:t>
            </a:r>
          </a:p>
        </p:txBody>
      </p:sp>
      <p:sp>
        <p:nvSpPr>
          <p:cNvPr id="3" name="Content Placeholder 2">
            <a:extLst>
              <a:ext uri="{FF2B5EF4-FFF2-40B4-BE49-F238E27FC236}">
                <a16:creationId xmlns:a16="http://schemas.microsoft.com/office/drawing/2014/main" id="{D8A0E187-265F-42CF-A6BF-BBE0CF9C9BDC}"/>
              </a:ext>
            </a:extLst>
          </p:cNvPr>
          <p:cNvSpPr>
            <a:spLocks noGrp="1"/>
          </p:cNvSpPr>
          <p:nvPr>
            <p:ph idx="1"/>
          </p:nvPr>
        </p:nvSpPr>
        <p:spPr>
          <a:xfrm>
            <a:off x="539931" y="1193074"/>
            <a:ext cx="8734697" cy="4809717"/>
          </a:xfrm>
        </p:spPr>
        <p:txBody>
          <a:bodyPr vert="horz" lIns="91440" tIns="45720" rIns="91440" bIns="45720" rtlCol="0" anchor="t">
            <a:normAutofit/>
          </a:bodyPr>
          <a:lstStyle/>
          <a:p>
            <a:pPr marL="0" indent="0" fontAlgn="base">
              <a:buNone/>
            </a:pPr>
            <a:endParaRPr lang="en-US" dirty="0"/>
          </a:p>
          <a:p>
            <a:pPr marL="0" indent="0" fontAlgn="base">
              <a:buNone/>
            </a:pPr>
            <a:endParaRPr lang="en-US" dirty="0"/>
          </a:p>
          <a:p>
            <a:pPr fontAlgn="base"/>
            <a:endParaRPr lang="en-US" dirty="0"/>
          </a:p>
          <a:p>
            <a:endParaRPr lang="en-US" dirty="0"/>
          </a:p>
        </p:txBody>
      </p:sp>
      <p:sp>
        <p:nvSpPr>
          <p:cNvPr id="4" name="Right Triangle 3">
            <a:extLst>
              <a:ext uri="{FF2B5EF4-FFF2-40B4-BE49-F238E27FC236}">
                <a16:creationId xmlns:a16="http://schemas.microsoft.com/office/drawing/2014/main" id="{6CAA0DBA-944E-49CD-B857-A12DFC010913}"/>
              </a:ext>
            </a:extLst>
          </p:cNvPr>
          <p:cNvSpPr/>
          <p:nvPr/>
        </p:nvSpPr>
        <p:spPr>
          <a:xfrm rot="10800000">
            <a:off x="9413766" y="0"/>
            <a:ext cx="2778234" cy="9753600"/>
          </a:xfrm>
          <a:prstGeom prst="rtTriangle">
            <a:avLst/>
          </a:prstGeom>
          <a:solidFill>
            <a:srgbClr val="113B6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TextBox 4"/>
          <p:cNvSpPr txBox="1"/>
          <p:nvPr/>
        </p:nvSpPr>
        <p:spPr>
          <a:xfrm>
            <a:off x="500291" y="930175"/>
            <a:ext cx="8540426"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Collaborate with:</a:t>
            </a:r>
          </a:p>
          <a:p>
            <a:pPr marL="742950" lvl="1" indent="-285750">
              <a:buFont typeface="Arial" panose="020B0604020202020204" pitchFamily="34" charset="0"/>
              <a:buChar char="•"/>
            </a:pPr>
            <a:r>
              <a:rPr lang="en-US" sz="2400" dirty="0"/>
              <a:t>Rural Vermont High Schools</a:t>
            </a:r>
          </a:p>
          <a:p>
            <a:pPr marL="742950" lvl="1" indent="-285750">
              <a:buFont typeface="Arial" panose="020B0604020202020204" pitchFamily="34" charset="0"/>
              <a:buChar char="•"/>
            </a:pPr>
            <a:r>
              <a:rPr lang="en-US" sz="2400" dirty="0"/>
              <a:t>Community College of Vermont</a:t>
            </a:r>
          </a:p>
          <a:p>
            <a:pPr marL="742950" lvl="1" indent="-285750">
              <a:buFont typeface="Arial" panose="020B0604020202020204" pitchFamily="34" charset="0"/>
              <a:buChar char="•"/>
            </a:pPr>
            <a:r>
              <a:rPr lang="en-US" sz="2400" dirty="0"/>
              <a:t>Vermont Agency of Education</a:t>
            </a:r>
          </a:p>
          <a:p>
            <a:pPr marL="742950" lvl="1" indent="-285750">
              <a:buFont typeface="Arial" panose="020B0604020202020204" pitchFamily="34" charset="0"/>
              <a:buChar char="•"/>
            </a:pPr>
            <a:r>
              <a:rPr lang="en-US" sz="2400" dirty="0" err="1"/>
              <a:t>TRiO</a:t>
            </a:r>
            <a:r>
              <a:rPr lang="en-US" sz="2400" dirty="0"/>
              <a:t> programs</a:t>
            </a:r>
          </a:p>
          <a:p>
            <a:pPr marL="742950" lvl="1" indent="-285750">
              <a:buFont typeface="Arial" panose="020B0604020202020204" pitchFamily="34" charset="0"/>
              <a:buChar char="•"/>
            </a:pPr>
            <a:r>
              <a:rPr lang="en-US" sz="2400" dirty="0"/>
              <a:t>VSAC, GEAR Up and Upward Bound Programs</a:t>
            </a:r>
          </a:p>
          <a:p>
            <a:pPr marL="742950" lvl="1" indent="-285750">
              <a:buFont typeface="Arial" panose="020B0604020202020204" pitchFamily="34" charset="0"/>
              <a:buChar char="•"/>
            </a:pPr>
            <a:r>
              <a:rPr lang="en-US" sz="2400" dirty="0"/>
              <a:t>Industry Leaders</a:t>
            </a:r>
          </a:p>
          <a:p>
            <a:pPr marL="742950" lvl="1" indent="-285750">
              <a:buFont typeface="Arial" panose="020B0604020202020204" pitchFamily="34" charset="0"/>
              <a:buChar char="•"/>
            </a:pPr>
            <a:r>
              <a:rPr lang="en-US" sz="2400" dirty="0"/>
              <a:t>McClure Foundation</a:t>
            </a:r>
          </a:p>
          <a:p>
            <a:pPr marL="742950" lvl="1" indent="-285750">
              <a:buFont typeface="Arial" panose="020B0604020202020204" pitchFamily="34" charset="0"/>
              <a:buChar char="•"/>
            </a:pPr>
            <a:r>
              <a:rPr lang="en-US" sz="2400" dirty="0"/>
              <a:t>VTSU Center for Workforce and Professional Education</a:t>
            </a:r>
          </a:p>
          <a:p>
            <a:pPr marL="742950" lvl="1" indent="-285750">
              <a:buFont typeface="Arial" panose="020B0604020202020204" pitchFamily="34" charset="0"/>
              <a:buChar char="•"/>
            </a:pPr>
            <a:r>
              <a:rPr lang="en-US" sz="2400" dirty="0"/>
              <a:t>VTSU Career Development </a:t>
            </a:r>
          </a:p>
          <a:p>
            <a:pPr marL="742950" lvl="1" indent="-285750">
              <a:buFont typeface="Arial" panose="020B0604020202020204" pitchFamily="34" charset="0"/>
              <a:buChar char="•"/>
            </a:pPr>
            <a:r>
              <a:rPr lang="en-US" sz="2400" dirty="0"/>
              <a:t>VTSU Student Success Advisors</a:t>
            </a:r>
          </a:p>
          <a:p>
            <a:pPr marL="742950" lvl="1" indent="-285750">
              <a:buFont typeface="Arial" panose="020B0604020202020204" pitchFamily="34" charset="0"/>
              <a:buChar char="•"/>
            </a:pPr>
            <a:r>
              <a:rPr lang="en-US" sz="2400" dirty="0"/>
              <a:t>VTSU Workforce, Community and Economic Development</a:t>
            </a:r>
          </a:p>
          <a:p>
            <a:pPr marL="742950" lvl="1" indent="-285750">
              <a:buFont typeface="Arial" panose="020B0604020202020204" pitchFamily="34" charset="0"/>
              <a:buChar char="•"/>
            </a:pPr>
            <a:r>
              <a:rPr lang="en-US" sz="2400" dirty="0"/>
              <a:t>VTSU Center for Teaching and Learning </a:t>
            </a:r>
          </a:p>
          <a:p>
            <a:pPr marL="742950" lvl="1" indent="-285750">
              <a:buFont typeface="Arial" panose="020B0604020202020204" pitchFamily="34" charset="0"/>
              <a:buChar char="•"/>
            </a:pPr>
            <a:r>
              <a:rPr lang="en-US" sz="2400" dirty="0"/>
              <a:t>VTSU Faculty, Staff and Students</a:t>
            </a:r>
          </a:p>
          <a:p>
            <a:pPr marL="742950" lvl="1" indent="-285750">
              <a:buFont typeface="Arial" panose="020B0604020202020204" pitchFamily="34" charset="0"/>
              <a:buChar char="•"/>
            </a:pPr>
            <a:r>
              <a:rPr lang="en-US" sz="2400" dirty="0"/>
              <a:t>McNair Scholars </a:t>
            </a:r>
          </a:p>
        </p:txBody>
      </p:sp>
      <p:pic>
        <p:nvPicPr>
          <p:cNvPr id="7" name="Picture 6"/>
          <p:cNvPicPr>
            <a:picLocks noChangeAspect="1"/>
          </p:cNvPicPr>
          <p:nvPr/>
        </p:nvPicPr>
        <p:blipFill>
          <a:blip r:embed="rId2"/>
          <a:stretch>
            <a:fillRect/>
          </a:stretch>
        </p:blipFill>
        <p:spPr>
          <a:xfrm>
            <a:off x="7828560" y="269645"/>
            <a:ext cx="4030032" cy="3328287"/>
          </a:xfrm>
          <a:prstGeom prst="rect">
            <a:avLst/>
          </a:prstGeom>
        </p:spPr>
      </p:pic>
      <p:pic>
        <p:nvPicPr>
          <p:cNvPr id="8" name="Picture 7"/>
          <p:cNvPicPr>
            <a:picLocks noChangeAspect="1"/>
          </p:cNvPicPr>
          <p:nvPr/>
        </p:nvPicPr>
        <p:blipFill>
          <a:blip r:embed="rId3"/>
          <a:stretch>
            <a:fillRect/>
          </a:stretch>
        </p:blipFill>
        <p:spPr>
          <a:xfrm>
            <a:off x="8373769" y="3924151"/>
            <a:ext cx="2010424" cy="876210"/>
          </a:xfrm>
          <a:prstGeom prst="rect">
            <a:avLst/>
          </a:prstGeom>
        </p:spPr>
      </p:pic>
      <p:pic>
        <p:nvPicPr>
          <p:cNvPr id="9" name="Picture 8"/>
          <p:cNvPicPr>
            <a:picLocks noChangeAspect="1"/>
          </p:cNvPicPr>
          <p:nvPr/>
        </p:nvPicPr>
        <p:blipFill>
          <a:blip r:embed="rId4"/>
          <a:stretch>
            <a:fillRect/>
          </a:stretch>
        </p:blipFill>
        <p:spPr>
          <a:xfrm>
            <a:off x="9040717" y="5042911"/>
            <a:ext cx="1755598" cy="1489380"/>
          </a:xfrm>
          <a:prstGeom prst="rect">
            <a:avLst/>
          </a:prstGeom>
        </p:spPr>
      </p:pic>
    </p:spTree>
    <p:extLst>
      <p:ext uri="{BB962C8B-B14F-4D97-AF65-F5344CB8AC3E}">
        <p14:creationId xmlns:p14="http://schemas.microsoft.com/office/powerpoint/2010/main" val="230160412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A0A6FC723B2498975C644A66C6EA7" ma:contentTypeVersion="14" ma:contentTypeDescription="Create a new document." ma:contentTypeScope="" ma:versionID="ec3dbab1f06b22e46acd5b0f7e4fc77c">
  <xsd:schema xmlns:xsd="http://www.w3.org/2001/XMLSchema" xmlns:xs="http://www.w3.org/2001/XMLSchema" xmlns:p="http://schemas.microsoft.com/office/2006/metadata/properties" xmlns:ns2="7a90f8eb-0c28-4021-a478-2f57a12fb075" xmlns:ns3="ad63987a-e1c1-4c99-b9d4-3cd311a53483" targetNamespace="http://schemas.microsoft.com/office/2006/metadata/properties" ma:root="true" ma:fieldsID="b5f6a54defc1bdb101fb2ca0ffc2fb7e" ns2:_="" ns3:_="">
    <xsd:import namespace="7a90f8eb-0c28-4021-a478-2f57a12fb075"/>
    <xsd:import namespace="ad63987a-e1c1-4c99-b9d4-3cd311a534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0f8eb-0c28-4021-a478-2f57a12fb0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9553cb7-d6f7-4038-9a86-154fc109c87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63987a-e1c1-4c99-b9d4-3cd311a534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53f69af-a981-4de5-b127-b3b7913122a6}" ma:internalName="TaxCatchAll" ma:showField="CatchAllData" ma:web="ad63987a-e1c1-4c99-b9d4-3cd311a534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90f8eb-0c28-4021-a478-2f57a12fb075">
      <Terms xmlns="http://schemas.microsoft.com/office/infopath/2007/PartnerControls"/>
    </lcf76f155ced4ddcb4097134ff3c332f>
    <TaxCatchAll xmlns="ad63987a-e1c1-4c99-b9d4-3cd311a53483" xsi:nil="true"/>
  </documentManagement>
</p:properties>
</file>

<file path=customXml/itemProps1.xml><?xml version="1.0" encoding="utf-8"?>
<ds:datastoreItem xmlns:ds="http://schemas.openxmlformats.org/officeDocument/2006/customXml" ds:itemID="{C5D1D0F2-8DB4-4203-A263-9194F17850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90f8eb-0c28-4021-a478-2f57a12fb075"/>
    <ds:schemaRef ds:uri="ad63987a-e1c1-4c99-b9d4-3cd311a534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B4F815-CF6A-4085-A1C7-F4C34FEE6B8E}">
  <ds:schemaRefs>
    <ds:schemaRef ds:uri="http://schemas.microsoft.com/sharepoint/v3/contenttype/forms"/>
  </ds:schemaRefs>
</ds:datastoreItem>
</file>

<file path=customXml/itemProps3.xml><?xml version="1.0" encoding="utf-8"?>
<ds:datastoreItem xmlns:ds="http://schemas.openxmlformats.org/officeDocument/2006/customXml" ds:itemID="{5693FD6E-0ECE-4189-A143-4347ADEE240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d63987a-e1c1-4c99-b9d4-3cd311a53483"/>
    <ds:schemaRef ds:uri="7a90f8eb-0c28-4021-a478-2f57a12fb07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11242</TotalTime>
  <Words>1162</Words>
  <Application>Microsoft Office PowerPoint</Application>
  <PresentationFormat>Widescreen</PresentationFormat>
  <Paragraphs>190</Paragraphs>
  <Slides>12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Calibri Light</vt:lpstr>
      <vt:lpstr>Arial</vt:lpstr>
      <vt:lpstr>Office Theme</vt:lpstr>
      <vt:lpstr>PowerPoint Presentation</vt:lpstr>
      <vt:lpstr>PowerPoint Presentation</vt:lpstr>
      <vt:lpstr>PowerPoint Presentation</vt:lpstr>
      <vt:lpstr>Introduction</vt:lpstr>
      <vt:lpstr>PowerPoint Presentation</vt:lpstr>
      <vt:lpstr>Student Support</vt:lpstr>
      <vt:lpstr>Increase the number of hybrid and/or 100% remote job-shadowing, research, and internship opportunities</vt:lpstr>
      <vt:lpstr>Career Pathways</vt:lpstr>
      <vt:lpstr>Collaboration</vt:lpstr>
      <vt:lpstr>Rural Councils and Community Connections</vt:lpstr>
      <vt:lpstr>Rural Councils and Community Connections</vt:lpstr>
      <vt:lpstr>How can we work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YEAR SEMINAR</dc:title>
  <dc:creator>Kirk, Eric C.</dc:creator>
  <cp:lastModifiedBy>Lucci, William R.</cp:lastModifiedBy>
  <cp:revision>217</cp:revision>
  <cp:lastPrinted>2024-08-20T16:18:53Z</cp:lastPrinted>
  <dcterms:created xsi:type="dcterms:W3CDTF">2020-06-25T17:52:01Z</dcterms:created>
  <dcterms:modified xsi:type="dcterms:W3CDTF">2025-11-19T19:56:19Z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0x01010023EA0A6FC723B2498975C644A66C6EA7</vt:lpwstr>
  </property>
  <property fmtid="{D5CDD505-2E9C-101B-9397-08002B2CF9AE}" pid="3" name="MediaServiceImageTags">
    <vt:lpwstr/>
  </property>
</Properties>
</file>