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72" r:id="rId5"/>
    <p:sldId id="275" r:id="rId6"/>
    <p:sldId id="277" r:id="rId7"/>
    <p:sldId id="292" r:id="rId8"/>
    <p:sldId id="300" r:id="rId9"/>
    <p:sldId id="297" r:id="rId10"/>
    <p:sldId id="298" r:id="rId11"/>
    <p:sldId id="296" r:id="rId12"/>
    <p:sldId id="289" r:id="rId13"/>
    <p:sldId id="290" r:id="rId14"/>
    <p:sldId id="293" r:id="rId15"/>
    <p:sldId id="307" r:id="rId16"/>
    <p:sldId id="311" r:id="rId17"/>
    <p:sldId id="308" r:id="rId18"/>
    <p:sldId id="299" r:id="rId19"/>
    <p:sldId id="288" r:id="rId20"/>
    <p:sldId id="285" r:id="rId21"/>
    <p:sldId id="303" r:id="rId22"/>
    <p:sldId id="294" r:id="rId23"/>
    <p:sldId id="295" r:id="rId24"/>
    <p:sldId id="279" r:id="rId25"/>
    <p:sldId id="283" r:id="rId2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54F"/>
    <a:srgbClr val="19391C"/>
    <a:srgbClr val="4F8D56"/>
    <a:srgbClr val="DE7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92" autoAdjust="0"/>
  </p:normalViewPr>
  <p:slideViewPr>
    <p:cSldViewPr>
      <p:cViewPr varScale="1">
        <p:scale>
          <a:sx n="47" d="100"/>
          <a:sy n="47" d="100"/>
        </p:scale>
        <p:origin x="564" y="3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 dirty="0"/>
              <a:t>Example: Earning $15/hour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SSI Only</c:v>
                </c:pt>
                <c:pt idx="1">
                  <c:v>SSI and Working (10hr/wk)</c:v>
                </c:pt>
                <c:pt idx="2">
                  <c:v>SSI and Working (15/hr/wk)</c:v>
                </c:pt>
                <c:pt idx="3">
                  <c:v>SSI and Working (20hr/wk)</c:v>
                </c:pt>
                <c:pt idx="4">
                  <c:v>SSI and Working (25hr/wk)</c:v>
                </c:pt>
                <c:pt idx="5">
                  <c:v>SSI and Working (30hr/wk)</c:v>
                </c:pt>
              </c:strCache>
            </c:strRef>
          </c:cat>
          <c:val>
            <c:numRef>
              <c:f>Sheet1!$B$2:$B$7</c:f>
              <c:numCache>
                <c:formatCode>"$"#,##0_);[Red]\("$"#,##0\)</c:formatCode>
                <c:ptCount val="6"/>
                <c:pt idx="0">
                  <c:v>998</c:v>
                </c:pt>
                <c:pt idx="1">
                  <c:v>651</c:v>
                </c:pt>
                <c:pt idx="2" formatCode="&quot;$&quot;#,##0">
                  <c:v>456</c:v>
                </c:pt>
                <c:pt idx="3">
                  <c:v>261</c:v>
                </c:pt>
                <c:pt idx="4">
                  <c:v>66</c:v>
                </c:pt>
                <c:pt idx="5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1C-400A-966C-1BA40DD679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Working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SSI Only</c:v>
                </c:pt>
                <c:pt idx="1">
                  <c:v>SSI and Working (10hr/wk)</c:v>
                </c:pt>
                <c:pt idx="2">
                  <c:v>SSI and Working (15/hr/wk)</c:v>
                </c:pt>
                <c:pt idx="3">
                  <c:v>SSI and Working (20hr/wk)</c:v>
                </c:pt>
                <c:pt idx="4">
                  <c:v>SSI and Working (25hr/wk)</c:v>
                </c:pt>
                <c:pt idx="5">
                  <c:v>SSI and Working (30hr/wk)</c:v>
                </c:pt>
              </c:strCache>
            </c:strRef>
          </c:cat>
          <c:val>
            <c:numRef>
              <c:f>Sheet1!$C$2:$C$7</c:f>
              <c:numCache>
                <c:formatCode>"$"#,##0_);[Red]\("$"#,##0\)</c:formatCode>
                <c:ptCount val="6"/>
                <c:pt idx="1">
                  <c:v>779</c:v>
                </c:pt>
                <c:pt idx="2">
                  <c:v>1169</c:v>
                </c:pt>
                <c:pt idx="3">
                  <c:v>1559</c:v>
                </c:pt>
                <c:pt idx="4">
                  <c:v>1949</c:v>
                </c:pt>
                <c:pt idx="5" formatCode="&quot;$&quot;#,##0">
                  <c:v>2338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1C-400A-966C-1BA40DD679D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98128760"/>
        <c:axId val="598128104"/>
      </c:barChart>
      <c:catAx>
        <c:axId val="598128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Hours Worked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8128104"/>
        <c:crosses val="autoZero"/>
        <c:auto val="1"/>
        <c:lblAlgn val="ctr"/>
        <c:lblOffset val="100"/>
        <c:noMultiLvlLbl val="0"/>
      </c:catAx>
      <c:valAx>
        <c:axId val="598128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Income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8128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1/24/2024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1/24/2024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2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t>1/24/2024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t>1/24/2024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rgbClr val="DE74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rgbClr val="4F8D56"/>
            </a:solidFill>
            <a:ln>
              <a:solidFill>
                <a:srgbClr val="4F8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046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rgbClr val="04654F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t>1/24/2024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t>1/24/2024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t>1/24/2024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t>1/24/2024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t>1/24/2024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t>1/24/2024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t>1/24/2024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t>1/24/2024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1/24/2024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60631F0D-92FA-4E0C-A8A3-620D8FC479B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685" y="5735946"/>
            <a:ext cx="1238250" cy="628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squares">
            <a:extLst>
              <a:ext uri="{FF2B5EF4-FFF2-40B4-BE49-F238E27FC236}">
                <a16:creationId xmlns:a16="http://schemas.microsoft.com/office/drawing/2014/main" id="{ADDA4C1C-F8C7-4DD8-9B53-D3E7EDFA9625}"/>
              </a:ext>
            </a:extLst>
          </p:cNvPr>
          <p:cNvGrpSpPr/>
          <p:nvPr userDrawn="1"/>
        </p:nvGrpSpPr>
        <p:grpSpPr>
          <a:xfrm>
            <a:off x="0" y="414877"/>
            <a:ext cx="1218882" cy="499523"/>
            <a:chOff x="0" y="2347123"/>
            <a:chExt cx="1217066" cy="599987"/>
          </a:xfrm>
        </p:grpSpPr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1CD1AE5D-8563-4A1C-962E-DAF426AA9B96}"/>
                </a:ext>
              </a:extLst>
            </p:cNvPr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rgbClr val="DE74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ounded Rectangle 8">
              <a:extLst>
                <a:ext uri="{FF2B5EF4-FFF2-40B4-BE49-F238E27FC236}">
                  <a16:creationId xmlns:a16="http://schemas.microsoft.com/office/drawing/2014/main" id="{08EBEE0B-5541-4B91-93BB-78B76D742ABE}"/>
                </a:ext>
              </a:extLst>
            </p:cNvPr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rgbClr val="4F8D56"/>
            </a:solidFill>
            <a:ln>
              <a:solidFill>
                <a:srgbClr val="4F8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ound Same Side Corner Rectangle 9">
              <a:extLst>
                <a:ext uri="{FF2B5EF4-FFF2-40B4-BE49-F238E27FC236}">
                  <a16:creationId xmlns:a16="http://schemas.microsoft.com/office/drawing/2014/main" id="{DFF07BEA-F63E-47E1-8427-A0A6A54DE44E}"/>
                </a:ext>
              </a:extLst>
            </p:cNvPr>
            <p:cNvSpPr/>
            <p:nvPr/>
          </p:nvSpPr>
          <p:spPr>
            <a:xfrm rot="5400000">
              <a:off x="-192604" y="2539728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046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sa.gov/pubs/EN-05-11005.pdf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a.gov/benefits/disability/" TargetMode="External"/><Relationship Id="rId2" Type="http://schemas.openxmlformats.org/officeDocument/2006/relationships/hyperlink" Target="https://www.ssa.gov/benefits/disability/family.html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sa.gov/myaccount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sa.gov/pubs/EN-05-10076.pdf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a.gov/ssi/spotlights/spot-student-earned-income.ht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montable.com/" TargetMode="External"/><Relationship Id="rId2" Type="http://schemas.openxmlformats.org/officeDocument/2006/relationships/hyperlink" Target="http://www.ablenrc.org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atisfyingretirement.blogspot.com/2013/11/my-medicare-decisions-are-only-few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cf.vermont.gov/benefits/fuel" TargetMode="External"/><Relationship Id="rId2" Type="http://schemas.openxmlformats.org/officeDocument/2006/relationships/hyperlink" Target="https://vermontfoodhelp.com/do-i-qualify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vsha.or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AHS.DAILVRWorkBenefitsHelpline@vermont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HS.DAILVRWorkBenefitsHelpline@vermont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sa.gov/ssi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FB8352-DFE5-4209-BE5C-B0ED9B724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212" y="2530915"/>
            <a:ext cx="9981088" cy="2105367"/>
          </a:xfrm>
        </p:spPr>
        <p:txBody>
          <a:bodyPr/>
          <a:lstStyle/>
          <a:p>
            <a:pPr algn="ctr"/>
            <a:r>
              <a:rPr lang="en-US" dirty="0" err="1"/>
              <a:t>HireAbility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Work Incentives Counseling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8CF9A7-436D-47B0-A100-3DB320AE5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71" y="457200"/>
            <a:ext cx="2069881" cy="207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5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825CF-CE0E-50AE-D802-43392A6E9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18 Redetermination cont.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68949-2EC3-A661-D132-4CE1D3DED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enrolled in HireAbility, you may continue receiving benefits until you successfully complete the program using rule Section 301</a:t>
            </a:r>
          </a:p>
          <a:p>
            <a:r>
              <a:rPr lang="en-US" dirty="0"/>
              <a:t>Resource: </a:t>
            </a:r>
            <a:r>
              <a:rPr lang="en-US" u="sng" dirty="0">
                <a:solidFill>
                  <a:srgbClr val="89C01C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You Need To Know About Your Supplemental Security Income (SSI) When You Turn 18 (ssa.gov)</a:t>
            </a:r>
            <a:endParaRPr lang="en-US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2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626FF7-BE56-F2D2-80FF-0AF5CB4B7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Security Disability Insurance (SSDI)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ECA71A-CF5B-D66E-CB08-CDC8BECA2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</a:rPr>
              <a:t>SSDI/Disabled Adult Child (DAC) provides a </a:t>
            </a:r>
            <a:r>
              <a:rPr lang="en-US" dirty="0">
                <a:solidFill>
                  <a:srgbClr val="212121"/>
                </a:solidFill>
              </a:rPr>
              <a:t>monthly payment</a:t>
            </a:r>
          </a:p>
          <a:p>
            <a:r>
              <a:rPr lang="en-US" dirty="0">
                <a:solidFill>
                  <a:srgbClr val="212121"/>
                </a:solidFill>
              </a:rPr>
              <a:t>An individual</a:t>
            </a:r>
            <a:r>
              <a:rPr lang="en-US" b="0" i="0" dirty="0">
                <a:solidFill>
                  <a:srgbClr val="212121"/>
                </a:solidFill>
                <a:effectLst/>
              </a:rPr>
              <a:t> or </a:t>
            </a:r>
            <a:r>
              <a:rPr lang="en-US" dirty="0">
                <a:solidFill>
                  <a:srgbClr val="212121"/>
                </a:solidFill>
              </a:rPr>
              <a:t>their </a:t>
            </a:r>
            <a:r>
              <a:rPr lang="en-US" b="0" i="0" dirty="0">
                <a:solidFill>
                  <a:srgbClr val="212121"/>
                </a:solidFill>
                <a:effectLst/>
              </a:rPr>
              <a:t>certain </a:t>
            </a:r>
            <a:r>
              <a:rPr lang="en-US" b="0" i="0" u="none" strike="noStrike" dirty="0">
                <a:solidFill>
                  <a:srgbClr val="1155CC"/>
                </a:solidFill>
                <a:effectLst/>
                <a:hlinkClick r:id="rId2"/>
              </a:rPr>
              <a:t>family members</a:t>
            </a:r>
            <a:r>
              <a:rPr lang="en-US" b="0" i="0" dirty="0">
                <a:solidFill>
                  <a:srgbClr val="212121"/>
                </a:solidFill>
                <a:effectLst/>
              </a:rPr>
              <a:t> are “insured” when they worked long enough – and recently enough - and paid Social Security taxes on earnings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</a:rPr>
              <a:t>An individual is disabled or blind AND unable to work and earn Substantial Gainful Activity (SGA) for at least 12 months</a:t>
            </a:r>
          </a:p>
          <a:p>
            <a:r>
              <a:rPr lang="en-US" dirty="0">
                <a:solidFill>
                  <a:srgbClr val="212121"/>
                </a:solidFill>
              </a:rPr>
              <a:t>There are three phases: Trail Work Period, Extended Period of Eligibility, and Expeditated Reinstatement of Benefits</a:t>
            </a:r>
            <a:endParaRPr lang="en-US" b="0" i="0" dirty="0">
              <a:solidFill>
                <a:srgbClr val="212121"/>
              </a:solidFill>
              <a:effectLst/>
            </a:endParaRPr>
          </a:p>
          <a:p>
            <a:r>
              <a:rPr lang="en-US" dirty="0">
                <a:hlinkClick r:id="rId3"/>
              </a:rPr>
              <a:t>Disability Benefits | 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49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1696D-5BBD-FE66-6DC2-6C02DBF12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76C8FE-6891-261D-4945-8E72731143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SSDI/SSI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53FF9D-509A-341A-7396-C72FD8415F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Online </a:t>
            </a:r>
          </a:p>
          <a:p>
            <a:pPr lvl="1"/>
            <a:r>
              <a:rPr lang="en-US" dirty="0"/>
              <a:t>Most convenient option</a:t>
            </a:r>
          </a:p>
          <a:p>
            <a:pPr lvl="1"/>
            <a:r>
              <a:rPr lang="en-US" dirty="0"/>
              <a:t>Create a </a:t>
            </a:r>
            <a:r>
              <a:rPr lang="en-US" b="1" dirty="0"/>
              <a:t>my Social Security account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www.ssa.gov/myaccount</a:t>
            </a:r>
            <a:endParaRPr lang="en-US" dirty="0"/>
          </a:p>
          <a:p>
            <a:pPr lvl="1"/>
            <a:r>
              <a:rPr lang="en-US" dirty="0"/>
              <a:t>Log in to report wages each month </a:t>
            </a:r>
          </a:p>
          <a:p>
            <a:r>
              <a:rPr lang="en-US" dirty="0"/>
              <a:t>Mail</a:t>
            </a:r>
          </a:p>
          <a:p>
            <a:pPr lvl="1"/>
            <a:r>
              <a:rPr lang="en-US" dirty="0"/>
              <a:t>Mail copies of paystubs with the Social Security Number to local office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EE45143-8976-4C42-5E1D-79E64555D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SSI Only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6FC31F0-2236-15EC-F151-23FA154EA4F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SSI Mobile Wage Reporting  Application (App)</a:t>
            </a:r>
          </a:p>
          <a:p>
            <a:pPr lvl="1"/>
            <a:r>
              <a:rPr lang="en-US" dirty="0"/>
              <a:t>Download the ‘SSI Mobile Wage Reporting App’ </a:t>
            </a:r>
          </a:p>
          <a:p>
            <a:pPr lvl="1"/>
            <a:r>
              <a:rPr lang="en-US" dirty="0"/>
              <a:t>Available in Google Play and Apple App stores</a:t>
            </a:r>
          </a:p>
          <a:p>
            <a:r>
              <a:rPr lang="en-US" dirty="0"/>
              <a:t>Telephone</a:t>
            </a:r>
          </a:p>
          <a:p>
            <a:pPr lvl="1"/>
            <a:r>
              <a:rPr lang="en-US" dirty="0"/>
              <a:t>Add up “gross pay” (before taxes) from all paychecks for the month</a:t>
            </a:r>
          </a:p>
          <a:p>
            <a:pPr lvl="1"/>
            <a:r>
              <a:rPr lang="en-US" dirty="0"/>
              <a:t>Call 1-866-772-0953 between the 1st and 6th of the month to report wages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4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34A586-B8D4-A511-644A-0B1B5AEE6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Representative Payees (Rep Payees)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556CAD-3813-374C-7624-1451F8544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Rep Payee is a person or organization who is responsible for an individual’s benefits and reporting changes to Social Security </a:t>
            </a:r>
          </a:p>
          <a:p>
            <a:r>
              <a:rPr lang="en-US" dirty="0"/>
              <a:t>They must report </a:t>
            </a:r>
          </a:p>
          <a:p>
            <a:pPr lvl="1"/>
            <a:r>
              <a:rPr lang="en-US" dirty="0"/>
              <a:t>when the individual starts/stops working</a:t>
            </a:r>
          </a:p>
          <a:p>
            <a:pPr lvl="1"/>
            <a:r>
              <a:rPr lang="en-US" dirty="0"/>
              <a:t>has a change to wages</a:t>
            </a:r>
          </a:p>
          <a:p>
            <a:pPr lvl="1"/>
            <a:r>
              <a:rPr lang="en-US" dirty="0"/>
              <a:t>the individual’s monthly income from working  </a:t>
            </a:r>
          </a:p>
          <a:p>
            <a:r>
              <a:rPr lang="en-US" dirty="0"/>
              <a:t>Resource: </a:t>
            </a:r>
            <a:r>
              <a:rPr lang="en-US" dirty="0">
                <a:hlinkClick r:id="rId2"/>
              </a:rPr>
              <a:t>https://www.ssa.gov/pubs/EN-05-10076.pdf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92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0B788-6A25-4E28-36A2-E83222EFA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B0C3A-151C-19F6-10DE-039DD6035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Overpayments occur when SSA pays a benefit the individual was not eligible for</a:t>
            </a:r>
          </a:p>
          <a:p>
            <a:r>
              <a:rPr lang="en-US" dirty="0"/>
              <a:t>SSA may want the money back</a:t>
            </a:r>
          </a:p>
          <a:p>
            <a:r>
              <a:rPr lang="en-US" dirty="0"/>
              <a:t>Report wages monthly and timely</a:t>
            </a:r>
          </a:p>
          <a:p>
            <a:r>
              <a:rPr lang="en-US" dirty="0"/>
              <a:t>Work Incentive Counselor can help</a:t>
            </a:r>
          </a:p>
        </p:txBody>
      </p:sp>
    </p:spTree>
    <p:extLst>
      <p:ext uri="{BB962C8B-B14F-4D97-AF65-F5344CB8AC3E}">
        <p14:creationId xmlns:p14="http://schemas.microsoft.com/office/powerpoint/2010/main" val="176327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AE1594-3066-B364-5F4B-DA206BDAE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Incentives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7974C1-A804-ACF6-9BF8-E5DEA34FF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Student Earned Income Exclusion </a:t>
            </a:r>
          </a:p>
          <a:p>
            <a:pPr lvl="1"/>
            <a:r>
              <a:rPr lang="en-US" dirty="0"/>
              <a:t>(SSI only)</a:t>
            </a:r>
          </a:p>
          <a:p>
            <a:r>
              <a:rPr lang="en-US" dirty="0"/>
              <a:t>Impairment Related Work Expenses (IRWE)</a:t>
            </a:r>
          </a:p>
          <a:p>
            <a:pPr lvl="1"/>
            <a:r>
              <a:rPr lang="en-US" dirty="0"/>
              <a:t>(SSDI/DAC/SSI)</a:t>
            </a:r>
          </a:p>
          <a:p>
            <a:r>
              <a:rPr lang="en-US" dirty="0"/>
              <a:t>Section 301 </a:t>
            </a:r>
          </a:p>
          <a:p>
            <a:pPr lvl="1"/>
            <a:r>
              <a:rPr lang="en-US" dirty="0"/>
              <a:t>(SSDI/DAC/SSI)</a:t>
            </a:r>
          </a:p>
          <a:p>
            <a:r>
              <a:rPr lang="en-US" dirty="0"/>
              <a:t>Plan to Achieve Self Support (PASS) </a:t>
            </a:r>
          </a:p>
          <a:p>
            <a:pPr lvl="1"/>
            <a:r>
              <a:rPr lang="en-US" dirty="0"/>
              <a:t>(SSI; sometimes SSDI/DAC)</a:t>
            </a:r>
          </a:p>
          <a:p>
            <a:r>
              <a:rPr lang="en-US" dirty="0"/>
              <a:t>1619(b) </a:t>
            </a:r>
          </a:p>
          <a:p>
            <a:pPr lvl="1"/>
            <a:r>
              <a:rPr lang="en-US" dirty="0"/>
              <a:t>(SSI only)</a:t>
            </a:r>
          </a:p>
        </p:txBody>
      </p:sp>
    </p:spTree>
    <p:extLst>
      <p:ext uri="{BB962C8B-B14F-4D97-AF65-F5344CB8AC3E}">
        <p14:creationId xmlns:p14="http://schemas.microsoft.com/office/powerpoint/2010/main" val="165765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7E6EB6-0A02-BB44-CC24-DBE51D6B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Earned Income Exclusion (SEIE)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BECAB9-9E51-3CD4-2097-9FB1AFC5F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dirty="0"/>
              <a:t>May keep more of SSI while working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Requirements</a:t>
            </a:r>
          </a:p>
          <a:p>
            <a:pPr marL="908225" lvl="1" indent="-457200">
              <a:buFont typeface="Arial" panose="020B0604020202020204" pitchFamily="34" charset="0"/>
              <a:buChar char="•"/>
            </a:pPr>
            <a:r>
              <a:rPr lang="en-US" dirty="0"/>
              <a:t>SSI Eligible</a:t>
            </a:r>
          </a:p>
          <a:p>
            <a:pPr marL="908225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Under Age 22</a:t>
            </a:r>
          </a:p>
          <a:p>
            <a:pPr marL="908225" lvl="1" indent="-457200">
              <a:buFont typeface="Arial" panose="020B0604020202020204" pitchFamily="34" charset="0"/>
              <a:buChar char="•"/>
            </a:pPr>
            <a:r>
              <a:rPr lang="en-US" dirty="0"/>
              <a:t>Regularly Attending School</a:t>
            </a:r>
          </a:p>
          <a:p>
            <a:r>
              <a:rPr lang="en-US" dirty="0"/>
              <a:t>Social Security sets a limit each year </a:t>
            </a:r>
          </a:p>
          <a:p>
            <a:pPr lvl="1"/>
            <a:r>
              <a:rPr lang="en-US" dirty="0"/>
              <a:t>$2,290 per month (2024)</a:t>
            </a:r>
          </a:p>
          <a:p>
            <a:pPr lvl="1"/>
            <a:r>
              <a:rPr lang="en-US" dirty="0"/>
              <a:t>$9,230 for the year (2024)</a:t>
            </a:r>
          </a:p>
        </p:txBody>
      </p:sp>
    </p:spTree>
    <p:extLst>
      <p:ext uri="{BB962C8B-B14F-4D97-AF65-F5344CB8AC3E}">
        <p14:creationId xmlns:p14="http://schemas.microsoft.com/office/powerpoint/2010/main" val="150185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BC35A-7DEA-9932-0CA5-EEDB0AD87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</a:rPr>
              <a:t>Student Earned Income Exclusion (SEIE) </a:t>
            </a:r>
            <a:endParaRPr lang="en-US" dirty="0"/>
          </a:p>
        </p:txBody>
      </p:sp>
      <p:pic>
        <p:nvPicPr>
          <p:cNvPr id="4" name="Picture 3" descr="A hand holding a pen and shading circles on a sheet">
            <a:extLst>
              <a:ext uri="{FF2B5EF4-FFF2-40B4-BE49-F238E27FC236}">
                <a16:creationId xmlns:a16="http://schemas.microsoft.com/office/drawing/2014/main" id="{C93880E8-125E-C94E-BDB6-166F30B8F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10" r="1" b="10598"/>
          <a:stretch/>
        </p:blipFill>
        <p:spPr>
          <a:xfrm>
            <a:off x="8134869" y="2003664"/>
            <a:ext cx="3293543" cy="241593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4AD1E5-652D-F7A8-2465-B42B78135F81}"/>
              </a:ext>
            </a:extLst>
          </p:cNvPr>
          <p:cNvSpPr txBox="1"/>
          <p:nvPr/>
        </p:nvSpPr>
        <p:spPr>
          <a:xfrm>
            <a:off x="531812" y="1600200"/>
            <a:ext cx="7315200" cy="4384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4F8D56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Regularly Attending School</a:t>
            </a:r>
          </a:p>
          <a:p>
            <a:pPr marL="1066693" lvl="1" indent="-457200">
              <a:lnSpc>
                <a:spcPct val="150000"/>
              </a:lnSpc>
              <a:buClr>
                <a:srgbClr val="4F8D56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7th to 12th grade for at least 12 hours each week </a:t>
            </a:r>
          </a:p>
          <a:p>
            <a:pPr marL="1066693" lvl="1" indent="-457200">
              <a:lnSpc>
                <a:spcPct val="150000"/>
              </a:lnSpc>
              <a:buClr>
                <a:srgbClr val="4F8D56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College/University for at least 8 hours each week</a:t>
            </a:r>
          </a:p>
          <a:p>
            <a:pPr marL="1066693" lvl="1" indent="-457200">
              <a:lnSpc>
                <a:spcPct val="150000"/>
              </a:lnSpc>
              <a:buClr>
                <a:srgbClr val="4F8D56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Training course for employment for 12 hours each week</a:t>
            </a:r>
          </a:p>
          <a:p>
            <a:pPr marL="1066693" lvl="1" indent="-457200">
              <a:lnSpc>
                <a:spcPct val="150000"/>
              </a:lnSpc>
              <a:buClr>
                <a:srgbClr val="4F8D56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Approved homeschooling for 12 hours each week </a:t>
            </a:r>
          </a:p>
          <a:p>
            <a:pPr marL="1066693" lvl="1" indent="-457200">
              <a:lnSpc>
                <a:spcPct val="150000"/>
              </a:lnSpc>
              <a:buClr>
                <a:srgbClr val="4F8D56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Exception to hours when circumstances are outside student’s control</a:t>
            </a:r>
          </a:p>
          <a:p>
            <a:pPr marL="457200" indent="-457200">
              <a:lnSpc>
                <a:spcPct val="150000"/>
              </a:lnSpc>
              <a:buClr>
                <a:srgbClr val="4F8D56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Resource: </a:t>
            </a:r>
            <a:r>
              <a:rPr lang="en-US" sz="2000" dirty="0">
                <a:hlinkClick r:id="rId3"/>
              </a:rPr>
              <a:t>SSI Spotlight on Student Earned Income Exclusion (ssa.gov)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669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E6C79-2204-19AA-0439-B23DD1EA8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ABLE (Achieving Better Life Experience)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D4F47-EEE1-2300-A8AA-26921C618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SSI and Medicaid both have $2,000 resource limit</a:t>
            </a:r>
          </a:p>
          <a:p>
            <a:r>
              <a:rPr lang="en-US" dirty="0"/>
              <a:t>An individual’s disability begins </a:t>
            </a:r>
            <a:r>
              <a:rPr lang="en-US" u="sng" dirty="0"/>
              <a:t>before age 26</a:t>
            </a:r>
          </a:p>
          <a:p>
            <a:r>
              <a:rPr lang="en-US" dirty="0"/>
              <a:t>An ABLE account does not count as a resource for Medicaid</a:t>
            </a:r>
          </a:p>
          <a:p>
            <a:r>
              <a:rPr lang="en-US" dirty="0"/>
              <a:t>An ABLE account does not count as a resource for SSI when total is less than $100,000</a:t>
            </a:r>
          </a:p>
          <a:p>
            <a:r>
              <a:rPr lang="en-US" dirty="0"/>
              <a:t>The individual and other people can deposit into the account</a:t>
            </a:r>
          </a:p>
          <a:p>
            <a:r>
              <a:rPr lang="en-US" dirty="0"/>
              <a:t>Resources: </a:t>
            </a:r>
            <a:r>
              <a:rPr lang="en-US" dirty="0">
                <a:hlinkClick r:id="rId2"/>
              </a:rPr>
              <a:t>www.ablenrc.org </a:t>
            </a:r>
            <a:r>
              <a:rPr lang="en-US" dirty="0"/>
              <a:t>or </a:t>
            </a:r>
            <a:r>
              <a:rPr lang="en-US" dirty="0">
                <a:hlinkClick r:id="rId3"/>
              </a:rPr>
              <a:t>www.vermontable.com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3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1C6EB-F1FF-DC53-ED5B-01E2F01CC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Insurance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4058AE-6618-DDDF-00C7-1EBEBACCE8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Medicaid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C324C-0AED-9BF1-DB1B-CAF26EF2C3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health insurance with SSI or other low-income households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95A7F0-160B-6DF1-6232-23F1DD16D8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Medicare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7FE9C9-9FBF-BE5F-3328-13487CF326A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health insurance with SSDI/DAC or those age 65 and older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8DA7817A-A9CC-2AE5-EFDC-62C41E97D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89812" y="3934460"/>
            <a:ext cx="2731770" cy="158242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EA3206FD-7EF0-27A6-DC6F-98563D046E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495" y="3962400"/>
            <a:ext cx="2435225" cy="1554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74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86BB0-D240-4686-9717-B0C576835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12" y="228600"/>
            <a:ext cx="5713729" cy="129540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Work Incentives Counseling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E0D1E-F9B8-403A-AC5C-6410F268E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785960"/>
            <a:ext cx="7501056" cy="4538640"/>
          </a:xfrm>
        </p:spPr>
        <p:txBody>
          <a:bodyPr>
            <a:normAutofit fontScale="92500"/>
          </a:bodyPr>
          <a:lstStyle/>
          <a:p>
            <a:pPr marL="457200" indent="-457200">
              <a:buClr>
                <a:srgbClr val="DE7426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Learn about benefits and how to report wages </a:t>
            </a:r>
          </a:p>
          <a:p>
            <a:pPr marL="1066693" lvl="1" indent="-457200">
              <a:buClr>
                <a:srgbClr val="DE7426"/>
              </a:buClr>
              <a:buFont typeface="Arial" panose="020B0604020202020204" pitchFamily="34" charset="0"/>
              <a:buChar char="•"/>
            </a:pPr>
            <a:r>
              <a:rPr lang="en-US" dirty="0"/>
              <a:t>Supplemental Security Income (SSI)</a:t>
            </a:r>
          </a:p>
          <a:p>
            <a:pPr marL="1066693" lvl="1" indent="-457200">
              <a:buClr>
                <a:srgbClr val="DE7426"/>
              </a:buClr>
              <a:buFont typeface="Arial" panose="020B0604020202020204" pitchFamily="34" charset="0"/>
              <a:buChar char="•"/>
            </a:pPr>
            <a:r>
              <a:rPr lang="en-US" dirty="0"/>
              <a:t>Disabled Adult Child (DAC)</a:t>
            </a:r>
          </a:p>
          <a:p>
            <a:pPr marL="1066693" lvl="1" indent="-457200">
              <a:buClr>
                <a:srgbClr val="DE7426"/>
              </a:buClr>
              <a:buFont typeface="Arial" panose="020B0604020202020204" pitchFamily="34" charset="0"/>
              <a:buChar char="•"/>
            </a:pPr>
            <a:r>
              <a:rPr lang="en-US" dirty="0"/>
              <a:t>Social Security Disability Insurance (SSDI)</a:t>
            </a:r>
          </a:p>
          <a:p>
            <a:pPr marL="1066693" lvl="1" indent="-457200">
              <a:buClr>
                <a:srgbClr val="DE7426"/>
              </a:buClr>
              <a:buFont typeface="Arial" panose="020B0604020202020204" pitchFamily="34" charset="0"/>
              <a:buChar char="•"/>
            </a:pPr>
            <a:r>
              <a:rPr lang="en-US" dirty="0"/>
              <a:t>Medicaid/Medicare</a:t>
            </a:r>
          </a:p>
          <a:p>
            <a:pPr marL="1066693" lvl="1" indent="-457200">
              <a:buClr>
                <a:srgbClr val="DE7426"/>
              </a:buClr>
              <a:buFont typeface="Arial" panose="020B0604020202020204" pitchFamily="34" charset="0"/>
              <a:buChar char="•"/>
            </a:pPr>
            <a:r>
              <a:rPr lang="en-US" dirty="0"/>
              <a:t>3SquaresVT/Fuel Assistance</a:t>
            </a:r>
          </a:p>
          <a:p>
            <a:pPr marL="1066693" lvl="1" indent="-457200">
              <a:buClr>
                <a:srgbClr val="DE7426"/>
              </a:buClr>
              <a:buFont typeface="Arial" panose="020B0604020202020204" pitchFamily="34" charset="0"/>
              <a:buChar char="•"/>
            </a:pPr>
            <a:r>
              <a:rPr lang="en-US" dirty="0"/>
              <a:t>Subsidized Housing</a:t>
            </a:r>
            <a:endParaRPr lang="en-US" sz="1800" dirty="0">
              <a:latin typeface="Calibri" panose="020F0502020204030204" pitchFamily="34" charset="0"/>
            </a:endParaRPr>
          </a:p>
          <a:p>
            <a:pPr marL="457200" indent="-457200">
              <a:buClr>
                <a:srgbClr val="DE7426"/>
              </a:buClr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rgbClr val="000000"/>
                </a:solidFill>
              </a:rPr>
              <a:t>Make informed decisions based on how income might impact benefits</a:t>
            </a:r>
          </a:p>
          <a:p>
            <a:pPr marL="457200" indent="-457200">
              <a:buClr>
                <a:srgbClr val="DE7426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Available to fully enrolled HireAbility participants</a:t>
            </a:r>
            <a:endParaRPr lang="en-US" b="0" i="0" u="none" strike="noStrike" baseline="0" dirty="0">
              <a:solidFill>
                <a:srgbClr val="000000"/>
              </a:solidFill>
            </a:endParaRPr>
          </a:p>
        </p:txBody>
      </p:sp>
      <p:pic>
        <p:nvPicPr>
          <p:cNvPr id="6" name="Picture 5" descr="Flower with yellow petals and green sepal">
            <a:extLst>
              <a:ext uri="{FF2B5EF4-FFF2-40B4-BE49-F238E27FC236}">
                <a16:creationId xmlns:a16="http://schemas.microsoft.com/office/drawing/2014/main" id="{4D930826-0A03-4314-B8B9-F4BB00DD60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8" r="37055"/>
          <a:stretch/>
        </p:blipFill>
        <p:spPr>
          <a:xfrm>
            <a:off x="7539038" y="0"/>
            <a:ext cx="4649787" cy="685800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01C7AFA-3B08-4318-AEA5-0F5F5B34A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806" y="6229350"/>
            <a:ext cx="1238250" cy="628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37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6005E-17E7-6FAB-0746-30465A470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Programs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7FA00-DB54-B08D-BADA-D274BC2730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3SquaresVT/Fuel Assistance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F329-6E9D-A994-A8DA-B6D03782DA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3SquaresVT or 3SnapVT provides monthly payment to help eligible households buy food</a:t>
            </a:r>
          </a:p>
          <a:p>
            <a:r>
              <a:rPr lang="en-US" dirty="0"/>
              <a:t>Fuel Assistance provides seasonal payments to help eligible households buy heat</a:t>
            </a:r>
          </a:p>
          <a:p>
            <a:r>
              <a:rPr lang="en-US" dirty="0">
                <a:hlinkClick r:id="rId2"/>
              </a:rPr>
              <a:t>Do I Qualify? — Vermont Food Help</a:t>
            </a:r>
            <a:r>
              <a:rPr lang="en-US" dirty="0"/>
              <a:t>.</a:t>
            </a:r>
          </a:p>
          <a:p>
            <a:r>
              <a:rPr lang="en-US" dirty="0">
                <a:hlinkClick r:id="rId3"/>
              </a:rPr>
              <a:t>Fuel Assistance | Department for Children and Families (vermont.gov)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C9C7B5-289F-51E6-0D4F-3A9FD412B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Subsidized Housing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810A8B-229B-D2A8-7E1C-50C3EEEC461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0" dirty="0">
                <a:solidFill>
                  <a:srgbClr val="000000"/>
                </a:solidFill>
                <a:effectLst/>
                <a:latin typeface="+mj-lt"/>
              </a:rPr>
              <a:t>Subsidized housing offers affordable rental and homeownership opportunities for eligible households</a:t>
            </a:r>
            <a:endParaRPr lang="en-US" dirty="0">
              <a:latin typeface="+mj-lt"/>
              <a:hlinkClick r:id="rId4"/>
            </a:endParaRPr>
          </a:p>
          <a:p>
            <a:r>
              <a:rPr lang="en-US" dirty="0">
                <a:hlinkClick r:id="rId4"/>
              </a:rPr>
              <a:t>Welcome! - Vermont State Housing Authority (vsha.org)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50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AE584B-ACDC-4755-B863-0724F8AB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123825"/>
            <a:ext cx="6266179" cy="1009650"/>
          </a:xfrm>
        </p:spPr>
        <p:txBody>
          <a:bodyPr>
            <a:noAutofit/>
          </a:bodyPr>
          <a:lstStyle/>
          <a:p>
            <a:r>
              <a:rPr lang="en-US" sz="4800" dirty="0"/>
              <a:t>Tips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38046D-AD39-44E6-8023-7045EB70E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2" y="1371600"/>
            <a:ext cx="6793805" cy="4857749"/>
          </a:xfrm>
        </p:spPr>
        <p:txBody>
          <a:bodyPr>
            <a:normAutofit fontScale="92500"/>
          </a:bodyPr>
          <a:lstStyle/>
          <a:p>
            <a:pPr>
              <a:buClr>
                <a:srgbClr val="DE7426"/>
              </a:buClr>
            </a:pPr>
            <a:r>
              <a:rPr lang="en-US" dirty="0">
                <a:solidFill>
                  <a:srgbClr val="04654F"/>
                </a:solidFill>
              </a:rPr>
              <a:t>Ask a HireAbility Transition Counselor for referral to a Work Incentive Counselor</a:t>
            </a:r>
            <a:endParaRPr lang="en-US" dirty="0"/>
          </a:p>
          <a:p>
            <a:pPr>
              <a:buClr>
                <a:srgbClr val="DE7426"/>
              </a:buClr>
            </a:pPr>
            <a:r>
              <a:rPr lang="en-US" dirty="0"/>
              <a:t>Report wages monthly and timely</a:t>
            </a:r>
          </a:p>
          <a:p>
            <a:pPr>
              <a:buClr>
                <a:srgbClr val="DE7426"/>
              </a:buClr>
            </a:pPr>
            <a:r>
              <a:rPr lang="en-US" dirty="0"/>
              <a:t>Report changes to all programs</a:t>
            </a:r>
          </a:p>
          <a:p>
            <a:pPr>
              <a:buClr>
                <a:srgbClr val="DE7426"/>
              </a:buClr>
            </a:pPr>
            <a:r>
              <a:rPr lang="en-US" dirty="0"/>
              <a:t>Keep copies of all paystubs</a:t>
            </a:r>
          </a:p>
          <a:p>
            <a:pPr>
              <a:buClr>
                <a:srgbClr val="DE7426"/>
              </a:buClr>
            </a:pPr>
            <a:r>
              <a:rPr lang="en-US" dirty="0"/>
              <a:t>Keep any letters about benefits</a:t>
            </a:r>
          </a:p>
          <a:p>
            <a:pPr>
              <a:buClr>
                <a:srgbClr val="DE7426"/>
              </a:buClr>
            </a:pPr>
            <a:r>
              <a:rPr lang="en-US" dirty="0"/>
              <a:t>Keep notes and receipts whenever changes are reported </a:t>
            </a:r>
          </a:p>
          <a:p>
            <a:pPr>
              <a:buClr>
                <a:srgbClr val="DE7426"/>
              </a:buClr>
            </a:pPr>
            <a:r>
              <a:rPr lang="en-US" dirty="0"/>
              <a:t>Keep everything in one place </a:t>
            </a:r>
          </a:p>
          <a:p>
            <a:pPr>
              <a:buClr>
                <a:srgbClr val="DE7426"/>
              </a:buClr>
            </a:pPr>
            <a:endParaRPr lang="en-US" dirty="0"/>
          </a:p>
          <a:p>
            <a:pPr>
              <a:buClr>
                <a:srgbClr val="DE7426"/>
              </a:buClr>
            </a:pPr>
            <a:endParaRPr lang="en-US" dirty="0">
              <a:solidFill>
                <a:srgbClr val="04654F"/>
              </a:solidFill>
            </a:endParaRPr>
          </a:p>
        </p:txBody>
      </p:sp>
      <p:pic>
        <p:nvPicPr>
          <p:cNvPr id="8" name="Picture 7" descr="Close-up of orange flower, with drops of water on petals">
            <a:extLst>
              <a:ext uri="{FF2B5EF4-FFF2-40B4-BE49-F238E27FC236}">
                <a16:creationId xmlns:a16="http://schemas.microsoft.com/office/drawing/2014/main" id="{C5A87207-4EB8-4A4C-94A9-3DED2DB4ED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1" r="45927"/>
          <a:stretch/>
        </p:blipFill>
        <p:spPr>
          <a:xfrm>
            <a:off x="7501056" y="0"/>
            <a:ext cx="4687768" cy="6858000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348DBA7A-2847-4A4D-BB1F-43DBD4F32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806" y="6229350"/>
            <a:ext cx="1238250" cy="628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302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917C-2351-AADC-45B9-7319EA56F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A0238-9D1A-C7D6-67FC-310F12D2C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1706936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DE7426"/>
              </a:buClr>
            </a:pPr>
            <a:r>
              <a:rPr lang="en-US" dirty="0">
                <a:solidFill>
                  <a:srgbClr val="04654F"/>
                </a:solidFill>
              </a:rPr>
              <a:t>1-800-361-1239</a:t>
            </a:r>
          </a:p>
          <a:p>
            <a:pPr>
              <a:buClr>
                <a:srgbClr val="DE7426"/>
              </a:buClr>
            </a:pPr>
            <a:r>
              <a:rPr lang="en-US" dirty="0">
                <a:solidFill>
                  <a:srgbClr val="04654F"/>
                </a:solidFill>
                <a:hlinkClick r:id="rId2"/>
              </a:rPr>
              <a:t>AHS.DAILVRWorkBenefitsHelpline@vermont.gov</a:t>
            </a:r>
            <a:r>
              <a:rPr lang="en-US" dirty="0">
                <a:solidFill>
                  <a:srgbClr val="04654F"/>
                </a:solidFill>
              </a:rPr>
              <a:t> </a:t>
            </a:r>
          </a:p>
          <a:p>
            <a:pPr>
              <a:buClr>
                <a:srgbClr val="DE7426"/>
              </a:buClr>
            </a:pPr>
            <a:r>
              <a:rPr lang="en-US" dirty="0">
                <a:solidFill>
                  <a:srgbClr val="04654F"/>
                </a:solidFill>
              </a:rPr>
              <a:t>Ask Transition Counselor for referral to Work Incentive Counselor</a:t>
            </a:r>
          </a:p>
        </p:txBody>
      </p:sp>
    </p:spTree>
    <p:extLst>
      <p:ext uri="{BB962C8B-B14F-4D97-AF65-F5344CB8AC3E}">
        <p14:creationId xmlns:p14="http://schemas.microsoft.com/office/powerpoint/2010/main" val="388971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AE584B-ACDC-4755-B863-0724F8AB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877" y="76200"/>
            <a:ext cx="6916935" cy="1028700"/>
          </a:xfrm>
        </p:spPr>
        <p:txBody>
          <a:bodyPr>
            <a:noAutofit/>
          </a:bodyPr>
          <a:lstStyle/>
          <a:p>
            <a:r>
              <a:rPr lang="en-US" sz="4800" dirty="0"/>
              <a:t>Work Incentive Helpline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38046D-AD39-44E6-8023-7045EB70E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5" y="1828800"/>
            <a:ext cx="8304212" cy="28194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Clr>
                <a:srgbClr val="DE7426"/>
              </a:buClr>
              <a:buNone/>
            </a:pPr>
            <a:r>
              <a:rPr lang="en-US" sz="7800" dirty="0">
                <a:solidFill>
                  <a:srgbClr val="04654F"/>
                </a:solidFill>
              </a:rPr>
              <a:t>1-800-361-1239</a:t>
            </a:r>
          </a:p>
          <a:p>
            <a:pPr marL="0" indent="0" algn="ctr">
              <a:buClr>
                <a:srgbClr val="DE7426"/>
              </a:buClr>
              <a:buNone/>
            </a:pPr>
            <a:r>
              <a:rPr lang="en-US" dirty="0">
                <a:solidFill>
                  <a:srgbClr val="04654F"/>
                </a:solidFill>
                <a:hlinkClick r:id="rId3"/>
              </a:rPr>
              <a:t>AHS.DAILVRWorkBenefitsHelpline@vermont.gov</a:t>
            </a:r>
            <a:r>
              <a:rPr lang="en-US" dirty="0">
                <a:solidFill>
                  <a:srgbClr val="04654F"/>
                </a:solidFill>
              </a:rPr>
              <a:t> </a:t>
            </a:r>
          </a:p>
          <a:p>
            <a:pPr marL="0" indent="0">
              <a:buClr>
                <a:srgbClr val="DE7426"/>
              </a:buClr>
              <a:buNone/>
            </a:pPr>
            <a:endParaRPr lang="en-US" dirty="0">
              <a:solidFill>
                <a:srgbClr val="04654F"/>
              </a:solidFill>
            </a:endParaRPr>
          </a:p>
          <a:p>
            <a:pPr marL="0" indent="0" algn="ctr">
              <a:buClr>
                <a:srgbClr val="DE7426"/>
              </a:buClr>
              <a:buNone/>
            </a:pPr>
            <a:r>
              <a:rPr lang="en-US" dirty="0">
                <a:solidFill>
                  <a:srgbClr val="04654F"/>
                </a:solidFill>
              </a:rPr>
              <a:t>General questions about SSDI/SSI only, not specific to individuals.</a:t>
            </a:r>
          </a:p>
          <a:p>
            <a:pPr marL="0" indent="0" algn="ctr">
              <a:buClr>
                <a:srgbClr val="DE7426"/>
              </a:buClr>
              <a:buNone/>
            </a:pPr>
            <a:r>
              <a:rPr lang="en-US" dirty="0">
                <a:solidFill>
                  <a:srgbClr val="04654F"/>
                </a:solidFill>
              </a:rPr>
              <a:t>Not required to be open with HireAbility</a:t>
            </a:r>
          </a:p>
          <a:p>
            <a:pPr marL="0" indent="0" algn="ctr">
              <a:buClr>
                <a:srgbClr val="DE7426"/>
              </a:buClr>
              <a:buNone/>
            </a:pPr>
            <a:endParaRPr lang="en-US" dirty="0">
              <a:solidFill>
                <a:srgbClr val="04654F"/>
              </a:solidFill>
            </a:endParaRPr>
          </a:p>
        </p:txBody>
      </p:sp>
      <p:pic>
        <p:nvPicPr>
          <p:cNvPr id="8" name="Picture 7" descr="White blank spiral notebook with pen and a mobile phone">
            <a:extLst>
              <a:ext uri="{FF2B5EF4-FFF2-40B4-BE49-F238E27FC236}">
                <a16:creationId xmlns:a16="http://schemas.microsoft.com/office/drawing/2014/main" id="{C5A87207-4EB8-4A4C-94A9-3DED2DB4ED1F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4" r="47562"/>
          <a:stretch/>
        </p:blipFill>
        <p:spPr>
          <a:xfrm>
            <a:off x="8380412" y="8106"/>
            <a:ext cx="3808413" cy="6858000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348DBA7A-2847-4A4D-BB1F-43DBD4F328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806" y="6229350"/>
            <a:ext cx="1238250" cy="628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83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F88C04-4AE3-EF0A-E1DA-6F20D1C13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Security Income (SSI)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A4A851-A159-133E-A193-5BE14BB2E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dirty="0">
                <a:effectLst/>
              </a:rPr>
              <a:t>SSI provides monthly payments</a:t>
            </a:r>
          </a:p>
          <a:p>
            <a:pPr algn="l"/>
            <a:r>
              <a:rPr lang="en-US" b="0" i="0" dirty="0">
                <a:solidFill>
                  <a:srgbClr val="171716"/>
                </a:solidFill>
                <a:effectLst/>
              </a:rPr>
              <a:t>Adults and children might be eligible for SSI if they have: </a:t>
            </a:r>
          </a:p>
          <a:p>
            <a:pPr lvl="1"/>
            <a:r>
              <a:rPr lang="en-US" b="0" i="0" dirty="0">
                <a:solidFill>
                  <a:srgbClr val="171716"/>
                </a:solidFill>
                <a:effectLst/>
              </a:rPr>
              <a:t>Little or no income, and </a:t>
            </a:r>
          </a:p>
          <a:p>
            <a:pPr lvl="1"/>
            <a:r>
              <a:rPr lang="en-US" b="0" i="0" dirty="0">
                <a:solidFill>
                  <a:srgbClr val="171716"/>
                </a:solidFill>
                <a:effectLst/>
              </a:rPr>
              <a:t>Little or no resources, and </a:t>
            </a:r>
          </a:p>
          <a:p>
            <a:pPr lvl="1"/>
            <a:r>
              <a:rPr lang="en-US" b="0" i="0" dirty="0">
                <a:solidFill>
                  <a:srgbClr val="171716"/>
                </a:solidFill>
                <a:effectLst/>
              </a:rPr>
              <a:t>A disability, blindness, or are age 65 or older.</a:t>
            </a:r>
          </a:p>
          <a:p>
            <a:pPr algn="l"/>
            <a:r>
              <a:rPr lang="en-US" b="0" i="0" dirty="0">
                <a:solidFill>
                  <a:srgbClr val="171716"/>
                </a:solidFill>
                <a:effectLst/>
              </a:rPr>
              <a:t>The monthly payment depends on income, living situation, things owned, and other factors</a:t>
            </a:r>
          </a:p>
          <a:p>
            <a:r>
              <a:rPr lang="en-US" dirty="0">
                <a:hlinkClick r:id="rId2"/>
              </a:rPr>
              <a:t>Supplemental Security Income (SSI) | 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28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0BAC3F-2093-7C9A-D597-FC80A438E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SSI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848B4B-2DAD-175B-E33E-BA3FD79F7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esource Limit</a:t>
            </a:r>
          </a:p>
          <a:p>
            <a:pPr lvl="1"/>
            <a:r>
              <a:rPr lang="en-US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Must have less than $2,000 total in cash, in the bank, or in assets, to keep SSI</a:t>
            </a:r>
          </a:p>
          <a:p>
            <a: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Use a calculation to decide benefit amount</a:t>
            </a:r>
          </a:p>
          <a:p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dirty="0">
                <a:effectLst/>
                <a:ea typeface="Times New Roman" panose="02020603050405020304" pitchFamily="18" charset="0"/>
              </a:rPr>
              <a:t>n-Kind </a:t>
            </a:r>
            <a:r>
              <a:rPr lang="en-US" dirty="0">
                <a:ea typeface="Times New Roman" panose="02020603050405020304" pitchFamily="18" charset="0"/>
              </a:rPr>
              <a:t>S</a:t>
            </a:r>
            <a:r>
              <a:rPr lang="en-US" dirty="0">
                <a:effectLst/>
                <a:ea typeface="Times New Roman" panose="02020603050405020304" pitchFamily="18" charset="0"/>
              </a:rPr>
              <a:t>upport and Maintenance</a:t>
            </a:r>
            <a:endParaRPr lang="en-US" dirty="0">
              <a:ea typeface="Times New Roman" panose="02020603050405020304" pitchFamily="18" charset="0"/>
            </a:endParaRPr>
          </a:p>
          <a:p>
            <a:pPr lvl="1"/>
            <a:r>
              <a:rPr lang="en-US" dirty="0">
                <a:effectLst/>
                <a:ea typeface="Calibri" panose="020F0502020204030204" pitchFamily="34" charset="0"/>
              </a:rPr>
              <a:t>Someone else pays for </a:t>
            </a:r>
            <a:r>
              <a:rPr lang="en-US" dirty="0">
                <a:ea typeface="Calibri" panose="020F0502020204030204" pitchFamily="34" charset="0"/>
              </a:rPr>
              <a:t>all or some of food and housing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After reporting, it takes two months for SSI payment to change</a:t>
            </a:r>
            <a:endParaRPr lang="en-US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4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D8BBC-9208-ECEE-9DDC-BEDC8D203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SSI and 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F2C06-F51F-F227-7C3D-2783437E9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Social Security uses a calculation to determine the monthly benefit</a:t>
            </a:r>
            <a:br>
              <a:rPr lang="en-US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3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Social Security doesn’t count all the monthly job income </a:t>
            </a:r>
            <a:br>
              <a:rPr lang="en-US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3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1025" lvl="1">
              <a:spcBef>
                <a:spcPts val="0"/>
              </a:spcBef>
            </a:pPr>
            <a:r>
              <a:rPr lang="en-US" sz="2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Exclude $20 for general income rule</a:t>
            </a:r>
          </a:p>
          <a:p>
            <a:pPr marL="451025" lvl="1">
              <a:spcBef>
                <a:spcPts val="0"/>
              </a:spcBef>
            </a:pPr>
            <a:r>
              <a:rPr lang="en-US" sz="2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Exclude $65 of monthly earnings</a:t>
            </a:r>
          </a:p>
          <a:p>
            <a:pPr marL="451025" lvl="1">
              <a:spcBef>
                <a:spcPts val="0"/>
              </a:spcBef>
            </a:pPr>
            <a:r>
              <a:rPr lang="en-US" sz="2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Then, SSI will decrease by $1 for every $2 that is earned</a:t>
            </a:r>
            <a:endParaRPr lang="en-US" sz="2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48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5FB7-2B88-C897-C588-7DE4C7417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SSI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3C5538-52CF-7521-0928-A65846B64E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9412" y="1600200"/>
                <a:ext cx="11506200" cy="4572000"/>
              </a:xfrm>
            </p:spPr>
            <p:txBody>
              <a:bodyPr>
                <a:normAutofit/>
              </a:bodyPr>
              <a:lstStyle/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Example earning $1,600 per month: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8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Step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1) $1,600 </m:t>
                    </m:r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gross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wages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$20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$65=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$1,515</a:t>
                </a:r>
                <a:endParaRPr lang="en-US" sz="24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4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Step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2) $1,515÷2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=$757.50 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this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is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the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countable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income</m:t>
                        </m:r>
                      </m:e>
                    </m:d>
                  </m:oMath>
                </a14:m>
                <a:endParaRPr lang="en-US" sz="24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4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Step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3) $998 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base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SSI</m:t>
                        </m:r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$757.50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countable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income</m:t>
                        </m:r>
                      </m:e>
                    </m:d>
                    <m:r>
                      <a:rPr lang="en-US" sz="2400" b="1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4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$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𝟐</m:t>
                    </m:r>
                    <m:r>
                      <a:rPr lang="en-US" sz="2400" b="1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𝟒𝟎</m:t>
                    </m:r>
                    <m:r>
                      <a:rPr lang="en-US" sz="24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𝟓𝟎</m:t>
                    </m:r>
                    <m:r>
                      <a:rPr lang="en-US" sz="24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𝐧𝐞𝐰</m:t>
                        </m:r>
                        <m:r>
                          <a:rPr lang="en-US" sz="24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𝐒𝐒𝐈</m:t>
                        </m:r>
                      </m:e>
                    </m:d>
                  </m:oMath>
                </a14:m>
                <a:endParaRPr lang="en-US" sz="24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4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/>
                  <a:t>The SSI calculation can be complicated; work incentives may change the benefit amount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3C5538-52CF-7521-0928-A65846B64E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9412" y="1600200"/>
                <a:ext cx="11506200" cy="4572000"/>
              </a:xfrm>
              <a:blipFill>
                <a:blip r:embed="rId2"/>
                <a:stretch>
                  <a:fillRect l="-794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11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977F9BD-5478-BCDE-CA67-99846B98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/>
          <a:lstStyle/>
          <a:p>
            <a:r>
              <a:rPr lang="en-US" dirty="0"/>
              <a:t>SSI and Working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AEE50AA-1756-BAAF-FD16-8DC806FB72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1269928"/>
              </p:ext>
            </p:extLst>
          </p:nvPr>
        </p:nvGraphicFramePr>
        <p:xfrm>
          <a:off x="1218883" y="1600200"/>
          <a:ext cx="975106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216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CA174-955C-673E-C09D-47358B9D1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18 Redetermination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6D2F5D-2466-1BEE-4081-BAC8109D1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Occurs during 18</a:t>
            </a:r>
            <a:r>
              <a:rPr lang="en-US" baseline="30000" dirty="0"/>
              <a:t>th</a:t>
            </a:r>
            <a:r>
              <a:rPr lang="en-US" dirty="0"/>
              <a:t> and 19</a:t>
            </a:r>
            <a:r>
              <a:rPr lang="en-US" baseline="30000" dirty="0"/>
              <a:t>th</a:t>
            </a:r>
            <a:r>
              <a:rPr lang="en-US" dirty="0"/>
              <a:t> birthday</a:t>
            </a:r>
          </a:p>
          <a:p>
            <a:r>
              <a:rPr lang="en-US" dirty="0"/>
              <a:t>Social Security decides if an individual meets adult disability rules. If yes, benefits continue. If no, the 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decision can be appealed. </a:t>
            </a:r>
            <a:endParaRPr lang="en-US" dirty="0"/>
          </a:p>
          <a:p>
            <a:r>
              <a:rPr lang="en-US" dirty="0"/>
              <a:t>Social Security may ask about:</a:t>
            </a:r>
          </a:p>
          <a:p>
            <a:pPr lvl="1"/>
            <a:r>
              <a:rPr lang="en-US" dirty="0"/>
              <a:t>Doctor or other professional notes/visits</a:t>
            </a:r>
          </a:p>
          <a:p>
            <a:pPr lvl="1"/>
            <a:r>
              <a:rPr lang="en-US" dirty="0"/>
              <a:t>Daily life </a:t>
            </a:r>
          </a:p>
          <a:p>
            <a:pPr lvl="1"/>
            <a:r>
              <a:rPr lang="en-US" dirty="0"/>
              <a:t>Ability to work  </a:t>
            </a:r>
          </a:p>
          <a:p>
            <a:pPr lvl="1"/>
            <a:r>
              <a:rPr lang="en-US" dirty="0"/>
              <a:t>Income, resources, and living situation</a:t>
            </a:r>
          </a:p>
          <a:p>
            <a:pPr lvl="1"/>
            <a:r>
              <a:rPr lang="en-US" dirty="0"/>
              <a:t>Who pays for food and shelter</a:t>
            </a:r>
          </a:p>
        </p:txBody>
      </p:sp>
    </p:spTree>
    <p:extLst>
      <p:ext uri="{BB962C8B-B14F-4D97-AF65-F5344CB8AC3E}">
        <p14:creationId xmlns:p14="http://schemas.microsoft.com/office/powerpoint/2010/main" val="145953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sh food presentation (widescreen).potx" id="{63DD3034-9CB5-4B6F-BCA0-530A5E267AB2}" vid="{9783A5E3-1DF2-4F3C-8902-0C2EB8A188D6}"/>
    </a:ext>
  </a:extLst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7A30EA09888240B861984DB89062FD" ma:contentTypeVersion="14" ma:contentTypeDescription="Create a new document." ma:contentTypeScope="" ma:versionID="e019a2b2c9ee44cc8cb60fd36284c7e5">
  <xsd:schema xmlns:xsd="http://www.w3.org/2001/XMLSchema" xmlns:xs="http://www.w3.org/2001/XMLSchema" xmlns:p="http://schemas.microsoft.com/office/2006/metadata/properties" xmlns:ns2="937fcb49-d00b-4e5b-9c69-edafafb0e274" xmlns:ns3="a2cfe07f-dc0c-4824-9c53-32d5f879e814" targetNamespace="http://schemas.microsoft.com/office/2006/metadata/properties" ma:root="true" ma:fieldsID="5e3e753e2402ca2297d3f9a19f451a4e" ns2:_="" ns3:_="">
    <xsd:import namespace="937fcb49-d00b-4e5b-9c69-edafafb0e274"/>
    <xsd:import namespace="a2cfe07f-dc0c-4824-9c53-32d5f879e8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7fcb49-d00b-4e5b-9c69-edafafb0e2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b405ef0-1b2e-414d-886f-c62305e768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fe07f-dc0c-4824-9c53-32d5f879e8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45c38c09-1e3e-4e2c-aaaa-cceeba52cf85}" ma:internalName="TaxCatchAll" ma:showField="CatchAllData" ma:web="a2cfe07f-dc0c-4824-9c53-32d5f879e8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37fcb49-d00b-4e5b-9c69-edafafb0e274">
      <Terms xmlns="http://schemas.microsoft.com/office/infopath/2007/PartnerControls"/>
    </lcf76f155ced4ddcb4097134ff3c332f>
    <TaxCatchAll xmlns="a2cfe07f-dc0c-4824-9c53-32d5f879e814" xsi:nil="true"/>
  </documentManagement>
</p:properties>
</file>

<file path=customXml/itemProps1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E132F9-BF27-4509-9FAB-1EAA385C72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7fcb49-d00b-4e5b-9c69-edafafb0e274"/>
    <ds:schemaRef ds:uri="a2cfe07f-dc0c-4824-9c53-32d5f879e8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700CCB-20BA-4760-AB9F-AC3B63ED32E0}">
  <ds:schemaRefs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a2cfe07f-dc0c-4824-9c53-32d5f879e814"/>
    <ds:schemaRef ds:uri="http://schemas.openxmlformats.org/package/2006/metadata/core-properties"/>
    <ds:schemaRef ds:uri="937fcb49-d00b-4e5b-9c69-edafafb0e274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Fresh food presentation (widescreen)</Template>
  <TotalTime>6429</TotalTime>
  <Words>1162</Words>
  <Application>Microsoft Office PowerPoint</Application>
  <PresentationFormat>Custom</PresentationFormat>
  <Paragraphs>160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Constantia</vt:lpstr>
      <vt:lpstr>Cooking 16x9</vt:lpstr>
      <vt:lpstr>HireAbility  Work Incentives Counseling</vt:lpstr>
      <vt:lpstr>Work Incentives Counseling</vt:lpstr>
      <vt:lpstr>Work Incentive Helpline</vt:lpstr>
      <vt:lpstr>Supplemental Security Income (SSI)</vt:lpstr>
      <vt:lpstr>More About SSI</vt:lpstr>
      <vt:lpstr>SSI and Working</vt:lpstr>
      <vt:lpstr>SSI Example</vt:lpstr>
      <vt:lpstr>SSI and Working</vt:lpstr>
      <vt:lpstr>Age 18 Redetermination</vt:lpstr>
      <vt:lpstr>Age 18 Redetermination cont. </vt:lpstr>
      <vt:lpstr>Social Security Disability Insurance (SSDI)</vt:lpstr>
      <vt:lpstr>Reporting</vt:lpstr>
      <vt:lpstr>Representative Payees (Rep Payees)</vt:lpstr>
      <vt:lpstr>Overpayments</vt:lpstr>
      <vt:lpstr>Work Incentives</vt:lpstr>
      <vt:lpstr>Student Earned Income Exclusion (SEIE)</vt:lpstr>
      <vt:lpstr>Student Earned Income Exclusion (SEIE) </vt:lpstr>
      <vt:lpstr>ABLE (Achieving Better Life Experience) Account</vt:lpstr>
      <vt:lpstr>Health Insurance</vt:lpstr>
      <vt:lpstr>Other Programs</vt:lpstr>
      <vt:lpstr>Tips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and Procedure Manual</dc:title>
  <dc:creator>Batalion, Heather (She/Her)</dc:creator>
  <cp:lastModifiedBy>Martha Frank</cp:lastModifiedBy>
  <cp:revision>63</cp:revision>
  <dcterms:created xsi:type="dcterms:W3CDTF">2022-04-18T18:07:50Z</dcterms:created>
  <dcterms:modified xsi:type="dcterms:W3CDTF">2024-01-24T18:18:04Z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