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379" r:id="rId2"/>
    <p:sldId id="380" r:id="rId3"/>
    <p:sldId id="395" r:id="rId4"/>
    <p:sldId id="381" r:id="rId5"/>
    <p:sldId id="382" r:id="rId6"/>
    <p:sldId id="374" r:id="rId7"/>
    <p:sldId id="383" r:id="rId8"/>
    <p:sldId id="384" r:id="rId9"/>
    <p:sldId id="385" r:id="rId10"/>
    <p:sldId id="386" r:id="rId11"/>
    <p:sldId id="387" r:id="rId12"/>
    <p:sldId id="396" r:id="rId13"/>
    <p:sldId id="388" r:id="rId14"/>
    <p:sldId id="389" r:id="rId15"/>
    <p:sldId id="391" r:id="rId16"/>
    <p:sldId id="397" r:id="rId17"/>
    <p:sldId id="392" r:id="rId18"/>
    <p:sldId id="390" r:id="rId19"/>
    <p:sldId id="394" r:id="rId20"/>
    <p:sldId id="393" r:id="rId21"/>
    <p:sldId id="319" r:id="rId22"/>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rebuchet MS Italic" panose="020B0603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rebuchet MS Italic" panose="020B0603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rebuchet MS Italic" panose="020B0603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rebuchet MS Italic" panose="020B0603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rebuchet MS Italic" panose="020B0603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rebuchet MS Italic" panose="020B0603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rebuchet MS Italic" panose="020B0603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rebuchet MS Italic" panose="020B0603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rebuchet MS Italic" panose="020B0603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8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717"/>
    <p:restoredTop sz="86393"/>
  </p:normalViewPr>
  <p:slideViewPr>
    <p:cSldViewPr>
      <p:cViewPr varScale="1">
        <p:scale>
          <a:sx n="90" d="100"/>
          <a:sy n="90" d="100"/>
        </p:scale>
        <p:origin x="352" y="184"/>
      </p:cViewPr>
      <p:guideLst>
        <p:guide orient="horz" pos="4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392"/>
    </p:cViewPr>
  </p:sorterViewPr>
  <p:notesViewPr>
    <p:cSldViewPr>
      <p:cViewPr varScale="1">
        <p:scale>
          <a:sx n="84" d="100"/>
          <a:sy n="84" d="100"/>
        </p:scale>
        <p:origin x="-108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BBBC45-7B2E-E5A9-0FED-21CF3481E5FE}"/>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rebuchet MS Italic"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DA3E095-5404-A21B-CB87-85D3897793B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1AF8539-33DC-504B-B4F4-62A16255200C}" type="datetime1">
              <a:rPr lang="en-US" altLang="en-US"/>
              <a:pPr/>
              <a:t>4/29/23</a:t>
            </a:fld>
            <a:endParaRPr lang="en-US" altLang="en-US"/>
          </a:p>
        </p:txBody>
      </p:sp>
      <p:sp>
        <p:nvSpPr>
          <p:cNvPr id="4" name="Footer Placeholder 3">
            <a:extLst>
              <a:ext uri="{FF2B5EF4-FFF2-40B4-BE49-F238E27FC236}">
                <a16:creationId xmlns:a16="http://schemas.microsoft.com/office/drawing/2014/main" id="{5918C1EF-F3BD-213A-4FC4-61BC4A45B1DB}"/>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rebuchet MS Italic"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9826768-005D-D569-D339-505350E2E1D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85293F-988F-D742-9A75-EF761685C20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36D2141-30C4-E6AB-4B9D-C7528F9DD21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25603" name="Rectangle 3">
            <a:extLst>
              <a:ext uri="{FF2B5EF4-FFF2-40B4-BE49-F238E27FC236}">
                <a16:creationId xmlns:a16="http://schemas.microsoft.com/office/drawing/2014/main" id="{727CE1AE-B966-7FDE-1E9C-1F80922D3FB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6388" name="Rectangle 4">
            <a:extLst>
              <a:ext uri="{FF2B5EF4-FFF2-40B4-BE49-F238E27FC236}">
                <a16:creationId xmlns:a16="http://schemas.microsoft.com/office/drawing/2014/main" id="{A275307B-5DB7-18BF-D160-4DB13BA668A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3D62FCD1-1800-3833-6CE9-21E3A01B633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3BA7C6D3-2565-C11B-F98B-F2AC09D3478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25607" name="Rectangle 7">
            <a:extLst>
              <a:ext uri="{FF2B5EF4-FFF2-40B4-BE49-F238E27FC236}">
                <a16:creationId xmlns:a16="http://schemas.microsoft.com/office/drawing/2014/main" id="{377DF4F3-F4DF-DC5C-6491-BF6C6AFF9E6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3FC97F68-BBD8-3B4F-950B-58EF9497ABA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96E9F305-2FEF-3CC9-B52F-96A594E07B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Italic" panose="020B0603020202020204" pitchFamily="34" charset="0"/>
                <a:ea typeface="ＭＳ Ｐゴシック" panose="020B0600070205080204" pitchFamily="34" charset="-128"/>
              </a:defRPr>
            </a:lvl1pPr>
            <a:lvl2pPr marL="742950" indent="-285750">
              <a:defRPr sz="2400">
                <a:solidFill>
                  <a:schemeClr val="tx1"/>
                </a:solidFill>
                <a:latin typeface="Trebuchet MS Italic" panose="020B0603020202020204" pitchFamily="34" charset="0"/>
                <a:ea typeface="ＭＳ Ｐゴシック" panose="020B0600070205080204" pitchFamily="34" charset="-128"/>
              </a:defRPr>
            </a:lvl2pPr>
            <a:lvl3pPr marL="1143000" indent="-228600">
              <a:defRPr sz="2400">
                <a:solidFill>
                  <a:schemeClr val="tx1"/>
                </a:solidFill>
                <a:latin typeface="Trebuchet MS Italic" panose="020B0603020202020204" pitchFamily="34" charset="0"/>
                <a:ea typeface="ＭＳ Ｐゴシック" panose="020B0600070205080204" pitchFamily="34" charset="-128"/>
              </a:defRPr>
            </a:lvl3pPr>
            <a:lvl4pPr marL="1600200" indent="-228600">
              <a:defRPr sz="2400">
                <a:solidFill>
                  <a:schemeClr val="tx1"/>
                </a:solidFill>
                <a:latin typeface="Trebuchet MS Italic" panose="020B0603020202020204" pitchFamily="34" charset="0"/>
                <a:ea typeface="ＭＳ Ｐゴシック" panose="020B0600070205080204" pitchFamily="34" charset="-128"/>
              </a:defRPr>
            </a:lvl4pPr>
            <a:lvl5pPr marL="2057400" indent="-228600">
              <a:defRPr sz="2400">
                <a:solidFill>
                  <a:schemeClr val="tx1"/>
                </a:solidFill>
                <a:latin typeface="Trebuchet MS Italic"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9pPr>
          </a:lstStyle>
          <a:p>
            <a:fld id="{61AB05CA-D20D-084A-AD0D-E79DB8A29B46}" type="slidenum">
              <a:rPr lang="en-US" altLang="en-US" sz="1200">
                <a:latin typeface="Times" charset="0"/>
              </a:rPr>
              <a:pPr/>
              <a:t>1</a:t>
            </a:fld>
            <a:endParaRPr lang="en-US" altLang="en-US" sz="1200">
              <a:latin typeface="Times" charset="0"/>
            </a:endParaRPr>
          </a:p>
        </p:txBody>
      </p:sp>
      <p:sp>
        <p:nvSpPr>
          <p:cNvPr id="18434" name="Rectangle 2">
            <a:extLst>
              <a:ext uri="{FF2B5EF4-FFF2-40B4-BE49-F238E27FC236}">
                <a16:creationId xmlns:a16="http://schemas.microsoft.com/office/drawing/2014/main" id="{20608B21-7D8E-176E-4199-17E903FA0322}"/>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7BCD9AFE-D390-305D-9373-6D3770B5C5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30773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10</a:t>
            </a:fld>
            <a:endParaRPr lang="en-US" altLang="en-US"/>
          </a:p>
        </p:txBody>
      </p:sp>
    </p:spTree>
    <p:extLst>
      <p:ext uri="{BB962C8B-B14F-4D97-AF65-F5344CB8AC3E}">
        <p14:creationId xmlns:p14="http://schemas.microsoft.com/office/powerpoint/2010/main" val="61953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11</a:t>
            </a:fld>
            <a:endParaRPr lang="en-US" altLang="en-US"/>
          </a:p>
        </p:txBody>
      </p:sp>
    </p:spTree>
    <p:extLst>
      <p:ext uri="{BB962C8B-B14F-4D97-AF65-F5344CB8AC3E}">
        <p14:creationId xmlns:p14="http://schemas.microsoft.com/office/powerpoint/2010/main" val="366114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12</a:t>
            </a:fld>
            <a:endParaRPr lang="en-US" altLang="en-US"/>
          </a:p>
        </p:txBody>
      </p:sp>
    </p:spTree>
    <p:extLst>
      <p:ext uri="{BB962C8B-B14F-4D97-AF65-F5344CB8AC3E}">
        <p14:creationId xmlns:p14="http://schemas.microsoft.com/office/powerpoint/2010/main" val="278948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13</a:t>
            </a:fld>
            <a:endParaRPr lang="en-US" altLang="en-US"/>
          </a:p>
        </p:txBody>
      </p:sp>
    </p:spTree>
    <p:extLst>
      <p:ext uri="{BB962C8B-B14F-4D97-AF65-F5344CB8AC3E}">
        <p14:creationId xmlns:p14="http://schemas.microsoft.com/office/powerpoint/2010/main" val="4272051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14</a:t>
            </a:fld>
            <a:endParaRPr lang="en-US" altLang="en-US"/>
          </a:p>
        </p:txBody>
      </p:sp>
    </p:spTree>
    <p:extLst>
      <p:ext uri="{BB962C8B-B14F-4D97-AF65-F5344CB8AC3E}">
        <p14:creationId xmlns:p14="http://schemas.microsoft.com/office/powerpoint/2010/main" val="3499087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15</a:t>
            </a:fld>
            <a:endParaRPr lang="en-US" altLang="en-US"/>
          </a:p>
        </p:txBody>
      </p:sp>
    </p:spTree>
    <p:extLst>
      <p:ext uri="{BB962C8B-B14F-4D97-AF65-F5344CB8AC3E}">
        <p14:creationId xmlns:p14="http://schemas.microsoft.com/office/powerpoint/2010/main" val="180239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16</a:t>
            </a:fld>
            <a:endParaRPr lang="en-US" altLang="en-US"/>
          </a:p>
        </p:txBody>
      </p:sp>
    </p:spTree>
    <p:extLst>
      <p:ext uri="{BB962C8B-B14F-4D97-AF65-F5344CB8AC3E}">
        <p14:creationId xmlns:p14="http://schemas.microsoft.com/office/powerpoint/2010/main" val="415070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17</a:t>
            </a:fld>
            <a:endParaRPr lang="en-US" altLang="en-US"/>
          </a:p>
        </p:txBody>
      </p:sp>
    </p:spTree>
    <p:extLst>
      <p:ext uri="{BB962C8B-B14F-4D97-AF65-F5344CB8AC3E}">
        <p14:creationId xmlns:p14="http://schemas.microsoft.com/office/powerpoint/2010/main" val="4214583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18</a:t>
            </a:fld>
            <a:endParaRPr lang="en-US" altLang="en-US"/>
          </a:p>
        </p:txBody>
      </p:sp>
    </p:spTree>
    <p:extLst>
      <p:ext uri="{BB962C8B-B14F-4D97-AF65-F5344CB8AC3E}">
        <p14:creationId xmlns:p14="http://schemas.microsoft.com/office/powerpoint/2010/main" val="2649402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19</a:t>
            </a:fld>
            <a:endParaRPr lang="en-US" altLang="en-US"/>
          </a:p>
        </p:txBody>
      </p:sp>
    </p:spTree>
    <p:extLst>
      <p:ext uri="{BB962C8B-B14F-4D97-AF65-F5344CB8AC3E}">
        <p14:creationId xmlns:p14="http://schemas.microsoft.com/office/powerpoint/2010/main" val="343786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2</a:t>
            </a:fld>
            <a:endParaRPr lang="en-US" altLang="en-US"/>
          </a:p>
        </p:txBody>
      </p:sp>
    </p:spTree>
    <p:extLst>
      <p:ext uri="{BB962C8B-B14F-4D97-AF65-F5344CB8AC3E}">
        <p14:creationId xmlns:p14="http://schemas.microsoft.com/office/powerpoint/2010/main" val="1879756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20</a:t>
            </a:fld>
            <a:endParaRPr lang="en-US" altLang="en-US"/>
          </a:p>
        </p:txBody>
      </p:sp>
    </p:spTree>
    <p:extLst>
      <p:ext uri="{BB962C8B-B14F-4D97-AF65-F5344CB8AC3E}">
        <p14:creationId xmlns:p14="http://schemas.microsoft.com/office/powerpoint/2010/main" val="30637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E607040C-7922-F418-119C-80289F3FD3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rebuchet MS Italic" panose="020B0603020202020204" pitchFamily="34" charset="0"/>
                <a:ea typeface="ＭＳ Ｐゴシック" panose="020B0600070205080204" pitchFamily="34" charset="-128"/>
              </a:defRPr>
            </a:lvl1pPr>
            <a:lvl2pPr marL="742950" indent="-285750">
              <a:defRPr sz="2400">
                <a:solidFill>
                  <a:schemeClr val="tx1"/>
                </a:solidFill>
                <a:latin typeface="Trebuchet MS Italic" panose="020B0603020202020204" pitchFamily="34" charset="0"/>
                <a:ea typeface="ＭＳ Ｐゴシック" panose="020B0600070205080204" pitchFamily="34" charset="-128"/>
              </a:defRPr>
            </a:lvl2pPr>
            <a:lvl3pPr marL="1143000" indent="-228600">
              <a:defRPr sz="2400">
                <a:solidFill>
                  <a:schemeClr val="tx1"/>
                </a:solidFill>
                <a:latin typeface="Trebuchet MS Italic" panose="020B0603020202020204" pitchFamily="34" charset="0"/>
                <a:ea typeface="ＭＳ Ｐゴシック" panose="020B0600070205080204" pitchFamily="34" charset="-128"/>
              </a:defRPr>
            </a:lvl3pPr>
            <a:lvl4pPr marL="1600200" indent="-228600">
              <a:defRPr sz="2400">
                <a:solidFill>
                  <a:schemeClr val="tx1"/>
                </a:solidFill>
                <a:latin typeface="Trebuchet MS Italic" panose="020B0603020202020204" pitchFamily="34" charset="0"/>
                <a:ea typeface="ＭＳ Ｐゴシック" panose="020B0600070205080204" pitchFamily="34" charset="-128"/>
              </a:defRPr>
            </a:lvl4pPr>
            <a:lvl5pPr marL="2057400" indent="-228600">
              <a:defRPr sz="2400">
                <a:solidFill>
                  <a:schemeClr val="tx1"/>
                </a:solidFill>
                <a:latin typeface="Trebuchet MS Italic"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9pPr>
          </a:lstStyle>
          <a:p>
            <a:fld id="{76B2BF25-AD82-C34E-8975-CC83B82871AC}" type="slidenum">
              <a:rPr lang="en-US" altLang="en-US" sz="1200">
                <a:latin typeface="Times" charset="0"/>
              </a:rPr>
              <a:pPr/>
              <a:t>21</a:t>
            </a:fld>
            <a:endParaRPr lang="en-US" altLang="en-US" sz="1200">
              <a:latin typeface="Times" charset="0"/>
            </a:endParaRPr>
          </a:p>
        </p:txBody>
      </p:sp>
      <p:sp>
        <p:nvSpPr>
          <p:cNvPr id="25602" name="Rectangle 2">
            <a:extLst>
              <a:ext uri="{FF2B5EF4-FFF2-40B4-BE49-F238E27FC236}">
                <a16:creationId xmlns:a16="http://schemas.microsoft.com/office/drawing/2014/main" id="{A70628D4-C3B0-0ABF-A3D3-19C321C49AD2}"/>
              </a:ext>
            </a:extLst>
          </p:cNvPr>
          <p:cNvSpPr>
            <a:spLocks noGrp="1" noRot="1" noChangeAspect="1" noChangeArrowheads="1"/>
          </p:cNvSpPr>
          <p:nvPr>
            <p:ph type="sldImg"/>
          </p:nvPr>
        </p:nvSpPr>
        <p:spPr>
          <a:solidFill>
            <a:srgbClr val="FFFFFF"/>
          </a:solidFill>
          <a:ln/>
        </p:spPr>
      </p:sp>
      <p:sp>
        <p:nvSpPr>
          <p:cNvPr id="25603" name="Rectangle 3">
            <a:extLst>
              <a:ext uri="{FF2B5EF4-FFF2-40B4-BE49-F238E27FC236}">
                <a16:creationId xmlns:a16="http://schemas.microsoft.com/office/drawing/2014/main" id="{150D056D-F3C1-8CF4-3CB5-CEC40B7E4E6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3</a:t>
            </a:fld>
            <a:endParaRPr lang="en-US" altLang="en-US"/>
          </a:p>
        </p:txBody>
      </p:sp>
    </p:spTree>
    <p:extLst>
      <p:ext uri="{BB962C8B-B14F-4D97-AF65-F5344CB8AC3E}">
        <p14:creationId xmlns:p14="http://schemas.microsoft.com/office/powerpoint/2010/main" val="75912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4</a:t>
            </a:fld>
            <a:endParaRPr lang="en-US" altLang="en-US"/>
          </a:p>
        </p:txBody>
      </p:sp>
    </p:spTree>
    <p:extLst>
      <p:ext uri="{BB962C8B-B14F-4D97-AF65-F5344CB8AC3E}">
        <p14:creationId xmlns:p14="http://schemas.microsoft.com/office/powerpoint/2010/main" val="125310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5</a:t>
            </a:fld>
            <a:endParaRPr lang="en-US" altLang="en-US"/>
          </a:p>
        </p:txBody>
      </p:sp>
    </p:spTree>
    <p:extLst>
      <p:ext uri="{BB962C8B-B14F-4D97-AF65-F5344CB8AC3E}">
        <p14:creationId xmlns:p14="http://schemas.microsoft.com/office/powerpoint/2010/main" val="298989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6</a:t>
            </a:fld>
            <a:endParaRPr lang="en-US" altLang="en-US"/>
          </a:p>
        </p:txBody>
      </p:sp>
    </p:spTree>
    <p:extLst>
      <p:ext uri="{BB962C8B-B14F-4D97-AF65-F5344CB8AC3E}">
        <p14:creationId xmlns:p14="http://schemas.microsoft.com/office/powerpoint/2010/main" val="249262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7</a:t>
            </a:fld>
            <a:endParaRPr lang="en-US" altLang="en-US"/>
          </a:p>
        </p:txBody>
      </p:sp>
    </p:spTree>
    <p:extLst>
      <p:ext uri="{BB962C8B-B14F-4D97-AF65-F5344CB8AC3E}">
        <p14:creationId xmlns:p14="http://schemas.microsoft.com/office/powerpoint/2010/main" val="124395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8</a:t>
            </a:fld>
            <a:endParaRPr lang="en-US" altLang="en-US"/>
          </a:p>
        </p:txBody>
      </p:sp>
    </p:spTree>
    <p:extLst>
      <p:ext uri="{BB962C8B-B14F-4D97-AF65-F5344CB8AC3E}">
        <p14:creationId xmlns:p14="http://schemas.microsoft.com/office/powerpoint/2010/main" val="128007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97F68-BBD8-3B4F-950B-58EF9497ABAF}" type="slidenum">
              <a:rPr lang="en-US" altLang="en-US" smtClean="0"/>
              <a:pPr/>
              <a:t>9</a:t>
            </a:fld>
            <a:endParaRPr lang="en-US" altLang="en-US"/>
          </a:p>
        </p:txBody>
      </p:sp>
    </p:spTree>
    <p:extLst>
      <p:ext uri="{BB962C8B-B14F-4D97-AF65-F5344CB8AC3E}">
        <p14:creationId xmlns:p14="http://schemas.microsoft.com/office/powerpoint/2010/main" val="404708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301FFF3-BA59-8D34-590A-0A9AD90DA0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E5EDE7-85B1-B857-80B5-5CF576FD78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EA7475-1727-BEFF-1C6C-948517324928}"/>
              </a:ext>
            </a:extLst>
          </p:cNvPr>
          <p:cNvSpPr>
            <a:spLocks noGrp="1" noChangeArrowheads="1"/>
          </p:cNvSpPr>
          <p:nvPr>
            <p:ph type="sldNum" sz="quarter" idx="12"/>
          </p:nvPr>
        </p:nvSpPr>
        <p:spPr>
          <a:ln/>
        </p:spPr>
        <p:txBody>
          <a:bodyPr/>
          <a:lstStyle>
            <a:lvl1pPr>
              <a:defRPr/>
            </a:lvl1pPr>
          </a:lstStyle>
          <a:p>
            <a:fld id="{4112F6E3-DA8E-1949-8D5A-87E4B49546F1}" type="slidenum">
              <a:rPr lang="en-US" altLang="en-US"/>
              <a:pPr/>
              <a:t>‹#›</a:t>
            </a:fld>
            <a:endParaRPr lang="en-US" altLang="en-US"/>
          </a:p>
        </p:txBody>
      </p:sp>
    </p:spTree>
    <p:extLst>
      <p:ext uri="{BB962C8B-B14F-4D97-AF65-F5344CB8AC3E}">
        <p14:creationId xmlns:p14="http://schemas.microsoft.com/office/powerpoint/2010/main" val="164391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5EE797-5F11-6975-97B8-D39B83E738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6357A4-3434-5B1C-2C58-9E27E86405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4C66A2-2A14-6381-1EDF-EB8F9F23BDF1}"/>
              </a:ext>
            </a:extLst>
          </p:cNvPr>
          <p:cNvSpPr>
            <a:spLocks noGrp="1" noChangeArrowheads="1"/>
          </p:cNvSpPr>
          <p:nvPr>
            <p:ph type="sldNum" sz="quarter" idx="12"/>
          </p:nvPr>
        </p:nvSpPr>
        <p:spPr>
          <a:ln/>
        </p:spPr>
        <p:txBody>
          <a:bodyPr/>
          <a:lstStyle>
            <a:lvl1pPr>
              <a:defRPr/>
            </a:lvl1pPr>
          </a:lstStyle>
          <a:p>
            <a:fld id="{3A1CF5E9-78DE-4F4C-9807-71E6228EF204}" type="slidenum">
              <a:rPr lang="en-US" altLang="en-US"/>
              <a:pPr/>
              <a:t>‹#›</a:t>
            </a:fld>
            <a:endParaRPr lang="en-US" altLang="en-US"/>
          </a:p>
        </p:txBody>
      </p:sp>
    </p:spTree>
    <p:extLst>
      <p:ext uri="{BB962C8B-B14F-4D97-AF65-F5344CB8AC3E}">
        <p14:creationId xmlns:p14="http://schemas.microsoft.com/office/powerpoint/2010/main" val="3022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395C7A-5E36-0420-9D2F-B421A09576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75F76C-43CD-85E8-6B12-8427CE827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0E4096-E914-5AFC-AFCC-131E43826CEF}"/>
              </a:ext>
            </a:extLst>
          </p:cNvPr>
          <p:cNvSpPr>
            <a:spLocks noGrp="1" noChangeArrowheads="1"/>
          </p:cNvSpPr>
          <p:nvPr>
            <p:ph type="sldNum" sz="quarter" idx="12"/>
          </p:nvPr>
        </p:nvSpPr>
        <p:spPr>
          <a:ln/>
        </p:spPr>
        <p:txBody>
          <a:bodyPr/>
          <a:lstStyle>
            <a:lvl1pPr>
              <a:defRPr/>
            </a:lvl1pPr>
          </a:lstStyle>
          <a:p>
            <a:fld id="{7A84811D-F083-AA4D-B1EF-9D53D9432B89}" type="slidenum">
              <a:rPr lang="en-US" altLang="en-US"/>
              <a:pPr/>
              <a:t>‹#›</a:t>
            </a:fld>
            <a:endParaRPr lang="en-US" altLang="en-US"/>
          </a:p>
        </p:txBody>
      </p:sp>
    </p:spTree>
    <p:extLst>
      <p:ext uri="{BB962C8B-B14F-4D97-AF65-F5344CB8AC3E}">
        <p14:creationId xmlns:p14="http://schemas.microsoft.com/office/powerpoint/2010/main" val="23581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6A1D83-ECE4-D5DB-9803-B91BE579DD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09D74A-F4C9-38FC-B09A-CD895668E9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05570A1-312D-31EB-865F-037B2CFF959B}"/>
              </a:ext>
            </a:extLst>
          </p:cNvPr>
          <p:cNvSpPr>
            <a:spLocks noGrp="1" noChangeArrowheads="1"/>
          </p:cNvSpPr>
          <p:nvPr>
            <p:ph type="sldNum" sz="quarter" idx="12"/>
          </p:nvPr>
        </p:nvSpPr>
        <p:spPr>
          <a:ln/>
        </p:spPr>
        <p:txBody>
          <a:bodyPr/>
          <a:lstStyle>
            <a:lvl1pPr>
              <a:defRPr/>
            </a:lvl1pPr>
          </a:lstStyle>
          <a:p>
            <a:fld id="{5CA880C1-0930-2A4E-867B-1B29DAFF707C}" type="slidenum">
              <a:rPr lang="en-US" altLang="en-US"/>
              <a:pPr/>
              <a:t>‹#›</a:t>
            </a:fld>
            <a:endParaRPr lang="en-US" altLang="en-US"/>
          </a:p>
        </p:txBody>
      </p:sp>
    </p:spTree>
    <p:extLst>
      <p:ext uri="{BB962C8B-B14F-4D97-AF65-F5344CB8AC3E}">
        <p14:creationId xmlns:p14="http://schemas.microsoft.com/office/powerpoint/2010/main" val="54836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F5F067D7-3C6C-FD08-2D6B-543704171C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FBB526-382C-16DD-660F-02712BEA5C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AF21A-CC0B-9820-6BE2-A2DF0E7DBAA2}"/>
              </a:ext>
            </a:extLst>
          </p:cNvPr>
          <p:cNvSpPr>
            <a:spLocks noGrp="1" noChangeArrowheads="1"/>
          </p:cNvSpPr>
          <p:nvPr>
            <p:ph type="sldNum" sz="quarter" idx="12"/>
          </p:nvPr>
        </p:nvSpPr>
        <p:spPr>
          <a:ln/>
        </p:spPr>
        <p:txBody>
          <a:bodyPr/>
          <a:lstStyle>
            <a:lvl1pPr>
              <a:defRPr/>
            </a:lvl1pPr>
          </a:lstStyle>
          <a:p>
            <a:fld id="{AE249F7D-268F-E542-9CC1-C7C2F5D53C3E}" type="slidenum">
              <a:rPr lang="en-US" altLang="en-US"/>
              <a:pPr/>
              <a:t>‹#›</a:t>
            </a:fld>
            <a:endParaRPr lang="en-US" altLang="en-US"/>
          </a:p>
        </p:txBody>
      </p:sp>
    </p:spTree>
    <p:extLst>
      <p:ext uri="{BB962C8B-B14F-4D97-AF65-F5344CB8AC3E}">
        <p14:creationId xmlns:p14="http://schemas.microsoft.com/office/powerpoint/2010/main" val="428946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CF9047-2F19-F199-7B1C-60E3131DC2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34C634-CCE7-D830-770C-351E4C77D6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A23AB8-BCC0-ACAE-3D33-A729E697089C}"/>
              </a:ext>
            </a:extLst>
          </p:cNvPr>
          <p:cNvSpPr>
            <a:spLocks noGrp="1" noChangeArrowheads="1"/>
          </p:cNvSpPr>
          <p:nvPr>
            <p:ph type="sldNum" sz="quarter" idx="12"/>
          </p:nvPr>
        </p:nvSpPr>
        <p:spPr>
          <a:ln/>
        </p:spPr>
        <p:txBody>
          <a:bodyPr/>
          <a:lstStyle>
            <a:lvl1pPr>
              <a:defRPr/>
            </a:lvl1pPr>
          </a:lstStyle>
          <a:p>
            <a:fld id="{8F4316BA-6588-CE45-B49B-7D5221569EAC}" type="slidenum">
              <a:rPr lang="en-US" altLang="en-US"/>
              <a:pPr/>
              <a:t>‹#›</a:t>
            </a:fld>
            <a:endParaRPr lang="en-US" altLang="en-US"/>
          </a:p>
        </p:txBody>
      </p:sp>
    </p:spTree>
    <p:extLst>
      <p:ext uri="{BB962C8B-B14F-4D97-AF65-F5344CB8AC3E}">
        <p14:creationId xmlns:p14="http://schemas.microsoft.com/office/powerpoint/2010/main" val="340482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28E63F-2DBF-9ECF-A391-B381A955E8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B91BDE-4DE4-7D8D-A3E4-232F0B9896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B051AC-F1BF-B630-40CB-6E64E5F7DA3D}"/>
              </a:ext>
            </a:extLst>
          </p:cNvPr>
          <p:cNvSpPr>
            <a:spLocks noGrp="1" noChangeArrowheads="1"/>
          </p:cNvSpPr>
          <p:nvPr>
            <p:ph type="sldNum" sz="quarter" idx="12"/>
          </p:nvPr>
        </p:nvSpPr>
        <p:spPr>
          <a:ln/>
        </p:spPr>
        <p:txBody>
          <a:bodyPr/>
          <a:lstStyle>
            <a:lvl1pPr>
              <a:defRPr/>
            </a:lvl1pPr>
          </a:lstStyle>
          <a:p>
            <a:fld id="{AE9C6FA2-816A-A846-A4A8-D7BCAA8FD102}" type="slidenum">
              <a:rPr lang="en-US" altLang="en-US"/>
              <a:pPr/>
              <a:t>‹#›</a:t>
            </a:fld>
            <a:endParaRPr lang="en-US" altLang="en-US"/>
          </a:p>
        </p:txBody>
      </p:sp>
    </p:spTree>
    <p:extLst>
      <p:ext uri="{BB962C8B-B14F-4D97-AF65-F5344CB8AC3E}">
        <p14:creationId xmlns:p14="http://schemas.microsoft.com/office/powerpoint/2010/main" val="46112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E45A00-797C-C39A-8AF3-17C544586B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74847A-6683-0E05-3A89-F5A38CE651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57B3A2-DCD9-6A78-C382-607270CF8545}"/>
              </a:ext>
            </a:extLst>
          </p:cNvPr>
          <p:cNvSpPr>
            <a:spLocks noGrp="1" noChangeArrowheads="1"/>
          </p:cNvSpPr>
          <p:nvPr>
            <p:ph type="sldNum" sz="quarter" idx="12"/>
          </p:nvPr>
        </p:nvSpPr>
        <p:spPr>
          <a:ln/>
        </p:spPr>
        <p:txBody>
          <a:bodyPr/>
          <a:lstStyle>
            <a:lvl1pPr>
              <a:defRPr/>
            </a:lvl1pPr>
          </a:lstStyle>
          <a:p>
            <a:fld id="{4A6563B0-B707-F346-8AC5-0209E6B0B638}" type="slidenum">
              <a:rPr lang="en-US" altLang="en-US"/>
              <a:pPr/>
              <a:t>‹#›</a:t>
            </a:fld>
            <a:endParaRPr lang="en-US" altLang="en-US"/>
          </a:p>
        </p:txBody>
      </p:sp>
    </p:spTree>
    <p:extLst>
      <p:ext uri="{BB962C8B-B14F-4D97-AF65-F5344CB8AC3E}">
        <p14:creationId xmlns:p14="http://schemas.microsoft.com/office/powerpoint/2010/main" val="20502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74DEB99-7741-4DFB-29C8-E3ECC94E72E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4978F4E-4861-D478-E4DB-3614039987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48B664B-89CE-4735-7FBA-69915096AAAE}"/>
              </a:ext>
            </a:extLst>
          </p:cNvPr>
          <p:cNvSpPr>
            <a:spLocks noGrp="1" noChangeArrowheads="1"/>
          </p:cNvSpPr>
          <p:nvPr>
            <p:ph type="sldNum" sz="quarter" idx="12"/>
          </p:nvPr>
        </p:nvSpPr>
        <p:spPr>
          <a:ln/>
        </p:spPr>
        <p:txBody>
          <a:bodyPr/>
          <a:lstStyle>
            <a:lvl1pPr>
              <a:defRPr/>
            </a:lvl1pPr>
          </a:lstStyle>
          <a:p>
            <a:fld id="{20157A87-2212-E846-8914-E49A77EE9302}" type="slidenum">
              <a:rPr lang="en-US" altLang="en-US"/>
              <a:pPr/>
              <a:t>‹#›</a:t>
            </a:fld>
            <a:endParaRPr lang="en-US" altLang="en-US"/>
          </a:p>
        </p:txBody>
      </p:sp>
    </p:spTree>
    <p:extLst>
      <p:ext uri="{BB962C8B-B14F-4D97-AF65-F5344CB8AC3E}">
        <p14:creationId xmlns:p14="http://schemas.microsoft.com/office/powerpoint/2010/main" val="17286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3230415-AC31-D865-4327-8808FA29256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B55979B-4040-4998-C87A-C9F851B63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E4640D7-9291-DAE6-E7B6-A0140E077917}"/>
              </a:ext>
            </a:extLst>
          </p:cNvPr>
          <p:cNvSpPr>
            <a:spLocks noGrp="1" noChangeArrowheads="1"/>
          </p:cNvSpPr>
          <p:nvPr>
            <p:ph type="sldNum" sz="quarter" idx="12"/>
          </p:nvPr>
        </p:nvSpPr>
        <p:spPr>
          <a:ln/>
        </p:spPr>
        <p:txBody>
          <a:bodyPr/>
          <a:lstStyle>
            <a:lvl1pPr>
              <a:defRPr/>
            </a:lvl1pPr>
          </a:lstStyle>
          <a:p>
            <a:fld id="{0ED021B6-7DC3-9040-8EB3-FC9F45EA6530}" type="slidenum">
              <a:rPr lang="en-US" altLang="en-US"/>
              <a:pPr/>
              <a:t>‹#›</a:t>
            </a:fld>
            <a:endParaRPr lang="en-US" altLang="en-US"/>
          </a:p>
        </p:txBody>
      </p:sp>
    </p:spTree>
    <p:extLst>
      <p:ext uri="{BB962C8B-B14F-4D97-AF65-F5344CB8AC3E}">
        <p14:creationId xmlns:p14="http://schemas.microsoft.com/office/powerpoint/2010/main" val="378590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1BC149-3AE7-0534-B851-4B02429AEF2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99191A0-EE87-1BDA-426D-5D0DACF2F7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C68B503-6570-94E3-06D8-04407E0E1104}"/>
              </a:ext>
            </a:extLst>
          </p:cNvPr>
          <p:cNvSpPr>
            <a:spLocks noGrp="1" noChangeArrowheads="1"/>
          </p:cNvSpPr>
          <p:nvPr>
            <p:ph type="sldNum" sz="quarter" idx="12"/>
          </p:nvPr>
        </p:nvSpPr>
        <p:spPr>
          <a:ln/>
        </p:spPr>
        <p:txBody>
          <a:bodyPr/>
          <a:lstStyle>
            <a:lvl1pPr>
              <a:defRPr/>
            </a:lvl1pPr>
          </a:lstStyle>
          <a:p>
            <a:fld id="{FCA1DC47-DFFB-B54A-B63C-FD117289D1F0}" type="slidenum">
              <a:rPr lang="en-US" altLang="en-US"/>
              <a:pPr/>
              <a:t>‹#›</a:t>
            </a:fld>
            <a:endParaRPr lang="en-US" altLang="en-US"/>
          </a:p>
        </p:txBody>
      </p:sp>
    </p:spTree>
    <p:extLst>
      <p:ext uri="{BB962C8B-B14F-4D97-AF65-F5344CB8AC3E}">
        <p14:creationId xmlns:p14="http://schemas.microsoft.com/office/powerpoint/2010/main" val="138656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41E667B-C94B-E954-6F71-3F258126B8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0308C4-A5DE-DAD4-9E05-8C213143A7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1E11F13-ACBF-86A1-C810-B27653668ED0}"/>
              </a:ext>
            </a:extLst>
          </p:cNvPr>
          <p:cNvSpPr>
            <a:spLocks noGrp="1" noChangeArrowheads="1"/>
          </p:cNvSpPr>
          <p:nvPr>
            <p:ph type="sldNum" sz="quarter" idx="12"/>
          </p:nvPr>
        </p:nvSpPr>
        <p:spPr>
          <a:ln/>
        </p:spPr>
        <p:txBody>
          <a:bodyPr/>
          <a:lstStyle>
            <a:lvl1pPr>
              <a:defRPr/>
            </a:lvl1pPr>
          </a:lstStyle>
          <a:p>
            <a:fld id="{3B3E52E6-0513-154F-86F4-D938CAEE5536}" type="slidenum">
              <a:rPr lang="en-US" altLang="en-US"/>
              <a:pPr/>
              <a:t>‹#›</a:t>
            </a:fld>
            <a:endParaRPr lang="en-US" altLang="en-US"/>
          </a:p>
        </p:txBody>
      </p:sp>
    </p:spTree>
    <p:extLst>
      <p:ext uri="{BB962C8B-B14F-4D97-AF65-F5344CB8AC3E}">
        <p14:creationId xmlns:p14="http://schemas.microsoft.com/office/powerpoint/2010/main" val="192366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BD0E3B6-A090-C25F-5496-247496C2EB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2F408E3-6D50-3E6C-3655-851F484B65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AAD365-4E56-675B-0D56-17C9D28ABE5B}"/>
              </a:ext>
            </a:extLst>
          </p:cNvPr>
          <p:cNvSpPr>
            <a:spLocks noGrp="1" noChangeArrowheads="1"/>
          </p:cNvSpPr>
          <p:nvPr>
            <p:ph type="sldNum" sz="quarter" idx="12"/>
          </p:nvPr>
        </p:nvSpPr>
        <p:spPr>
          <a:ln/>
        </p:spPr>
        <p:txBody>
          <a:bodyPr/>
          <a:lstStyle>
            <a:lvl1pPr>
              <a:defRPr/>
            </a:lvl1pPr>
          </a:lstStyle>
          <a:p>
            <a:fld id="{68D81554-3BBD-9B46-BAA1-7DDC9BFB1055}" type="slidenum">
              <a:rPr lang="en-US" altLang="en-US"/>
              <a:pPr/>
              <a:t>‹#›</a:t>
            </a:fld>
            <a:endParaRPr lang="en-US" altLang="en-US"/>
          </a:p>
        </p:txBody>
      </p:sp>
    </p:spTree>
    <p:extLst>
      <p:ext uri="{BB962C8B-B14F-4D97-AF65-F5344CB8AC3E}">
        <p14:creationId xmlns:p14="http://schemas.microsoft.com/office/powerpoint/2010/main" val="57573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F0F50C-3606-73A7-2E91-F557A1EC293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85E5A2F-F731-B4D2-0160-5A0A381C589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1A8C3FA-B3F4-5F28-376C-46C8954FA9E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F014C270-D532-BFDE-A8A9-E124FB8DAAF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16E63C76-3322-6300-35DE-FC3A9443F8C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ED8E6439-9C35-D54C-979C-8D2E0A421D4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echno"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echno"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echno"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echno"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echno" charset="0"/>
        </a:defRPr>
      </a:lvl6pPr>
      <a:lvl7pPr marL="914400" algn="ctr" rtl="0" fontAlgn="base">
        <a:spcBef>
          <a:spcPct val="0"/>
        </a:spcBef>
        <a:spcAft>
          <a:spcPct val="0"/>
        </a:spcAft>
        <a:defRPr sz="4400">
          <a:solidFill>
            <a:schemeClr val="tx2"/>
          </a:solidFill>
          <a:latin typeface="Techno" charset="0"/>
        </a:defRPr>
      </a:lvl7pPr>
      <a:lvl8pPr marL="1371600" algn="ctr" rtl="0" fontAlgn="base">
        <a:spcBef>
          <a:spcPct val="0"/>
        </a:spcBef>
        <a:spcAft>
          <a:spcPct val="0"/>
        </a:spcAft>
        <a:defRPr sz="4400">
          <a:solidFill>
            <a:schemeClr val="tx2"/>
          </a:solidFill>
          <a:latin typeface="Techno" charset="0"/>
        </a:defRPr>
      </a:lvl8pPr>
      <a:lvl9pPr marL="1828800" algn="ctr" rtl="0" fontAlgn="base">
        <a:spcBef>
          <a:spcPct val="0"/>
        </a:spcBef>
        <a:spcAft>
          <a:spcPct val="0"/>
        </a:spcAft>
        <a:defRPr sz="4400">
          <a:solidFill>
            <a:schemeClr val="tx2"/>
          </a:solidFill>
          <a:latin typeface="Techno"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ideo" Target="https://www.youtube.com/embed/-3GwuG1dbZE?feature=oembed" TargetMode="Externa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laurahershey.com/?p=340"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a:extLst>
              <a:ext uri="{FF2B5EF4-FFF2-40B4-BE49-F238E27FC236}">
                <a16:creationId xmlns:a16="http://schemas.microsoft.com/office/drawing/2014/main" id="{3CA3D01B-CFFE-2539-140F-18E452C99CF4}"/>
              </a:ext>
            </a:extLst>
          </p:cNvPr>
          <p:cNvSpPr>
            <a:spLocks noGrp="1" noChangeArrowheads="1"/>
          </p:cNvSpPr>
          <p:nvPr>
            <p:ph type="body" sz="half" idx="2"/>
          </p:nvPr>
        </p:nvSpPr>
        <p:spPr>
          <a:xfrm>
            <a:off x="2209800" y="5638800"/>
            <a:ext cx="6038850" cy="685800"/>
          </a:xfrm>
          <a:noFill/>
        </p:spPr>
        <p:txBody>
          <a:bodyPr/>
          <a:lstStyle/>
          <a:p>
            <a:pPr algn="r" eaLnBrk="1" hangingPunct="1">
              <a:buFontTx/>
              <a:buNone/>
            </a:pPr>
            <a:r>
              <a:rPr lang="en-US" altLang="en-US" sz="2800" dirty="0">
                <a:latin typeface="Palatino" pitchFamily="2" charset="77"/>
                <a:ea typeface="ＭＳ Ｐゴシック" panose="020B0600070205080204" pitchFamily="34" charset="-128"/>
              </a:rPr>
              <a:t>A keynote by Eli Clare (May 2, 2023) </a:t>
            </a:r>
            <a:r>
              <a:rPr lang="en-US" altLang="en-US" sz="2800" dirty="0" err="1">
                <a:latin typeface="Palatino" pitchFamily="2" charset="77"/>
                <a:ea typeface="ＭＳ Ｐゴシック" panose="020B0600070205080204" pitchFamily="34" charset="-128"/>
              </a:rPr>
              <a:t>eliclare.com</a:t>
            </a:r>
            <a:endParaRPr lang="en-US" altLang="en-US" sz="2800" dirty="0">
              <a:latin typeface="Palatino" pitchFamily="2" charset="77"/>
              <a:ea typeface="ＭＳ Ｐゴシック" panose="020B0600070205080204" pitchFamily="34" charset="-128"/>
            </a:endParaRPr>
          </a:p>
          <a:p>
            <a:pPr algn="r" eaLnBrk="1" hangingPunct="1">
              <a:buFontTx/>
              <a:buNone/>
            </a:pPr>
            <a:endParaRPr lang="en-US" altLang="en-US" sz="2800" dirty="0">
              <a:ea typeface="ＭＳ Ｐゴシック" panose="020B0600070205080204" pitchFamily="34" charset="-128"/>
            </a:endParaRPr>
          </a:p>
          <a:p>
            <a:pPr algn="r" eaLnBrk="1" hangingPunct="1">
              <a:buFontTx/>
              <a:buNone/>
            </a:pPr>
            <a:endParaRPr lang="en-US" altLang="en-US" sz="2800" dirty="0">
              <a:latin typeface="Palatino" pitchFamily="2" charset="77"/>
              <a:ea typeface="ＭＳ Ｐゴシック" panose="020B0600070205080204" pitchFamily="34" charset="-128"/>
            </a:endParaRPr>
          </a:p>
        </p:txBody>
      </p:sp>
      <p:sp>
        <p:nvSpPr>
          <p:cNvPr id="17410" name="Text Box 4">
            <a:extLst>
              <a:ext uri="{FF2B5EF4-FFF2-40B4-BE49-F238E27FC236}">
                <a16:creationId xmlns:a16="http://schemas.microsoft.com/office/drawing/2014/main" id="{490D3542-322A-0A36-D386-F27B3E1AB9CB}"/>
              </a:ext>
            </a:extLst>
          </p:cNvPr>
          <p:cNvSpPr txBox="1">
            <a:spLocks noGrp="1" noChangeArrowheads="1"/>
          </p:cNvSpPr>
          <p:nvPr>
            <p:ph type="title" idx="4294967295"/>
          </p:nvPr>
        </p:nvSpPr>
        <p:spPr bwMode="auto">
          <a:xfrm>
            <a:off x="-228600" y="4907125"/>
            <a:ext cx="9753600" cy="7316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a:solidFill>
                  <a:schemeClr val="tx1"/>
                </a:solidFill>
                <a:latin typeface="Trebuchet MS Italic" panose="020B0603020202020204" pitchFamily="34" charset="0"/>
                <a:ea typeface="ＭＳ Ｐゴシック" panose="020B0600070205080204" pitchFamily="34" charset="-128"/>
              </a:defRPr>
            </a:lvl1pPr>
            <a:lvl2pPr marL="742950" indent="-285750">
              <a:defRPr sz="2400">
                <a:solidFill>
                  <a:schemeClr val="tx1"/>
                </a:solidFill>
                <a:latin typeface="Trebuchet MS Italic" panose="020B0603020202020204" pitchFamily="34" charset="0"/>
                <a:ea typeface="ＭＳ Ｐゴシック" panose="020B0600070205080204" pitchFamily="34" charset="-128"/>
              </a:defRPr>
            </a:lvl2pPr>
            <a:lvl3pPr marL="1143000" indent="-228600">
              <a:defRPr sz="2400">
                <a:solidFill>
                  <a:schemeClr val="tx1"/>
                </a:solidFill>
                <a:latin typeface="Trebuchet MS Italic" panose="020B0603020202020204" pitchFamily="34" charset="0"/>
                <a:ea typeface="ＭＳ Ｐゴシック" panose="020B0600070205080204" pitchFamily="34" charset="-128"/>
              </a:defRPr>
            </a:lvl3pPr>
            <a:lvl4pPr marL="1600200" indent="-228600">
              <a:defRPr sz="2400">
                <a:solidFill>
                  <a:schemeClr val="tx1"/>
                </a:solidFill>
                <a:latin typeface="Trebuchet MS Italic" panose="020B0603020202020204" pitchFamily="34" charset="0"/>
                <a:ea typeface="ＭＳ Ｐゴシック" panose="020B0600070205080204" pitchFamily="34" charset="-128"/>
              </a:defRPr>
            </a:lvl4pPr>
            <a:lvl5pPr marL="2057400" indent="-228600">
              <a:defRPr sz="2400">
                <a:solidFill>
                  <a:schemeClr val="tx1"/>
                </a:solidFill>
                <a:latin typeface="Trebuchet MS Italic"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9pPr>
          </a:lstStyle>
          <a:p>
            <a:pPr marL="0" marR="0" lvl="0" indent="0" algn="ctr" defTabSz="914400" rtl="0" eaLnBrk="0" fontAlgn="base" latinLnBrk="0" hangingPunct="0">
              <a:lnSpc>
                <a:spcPct val="70000"/>
              </a:lnSpc>
              <a:spcBef>
                <a:spcPct val="50000"/>
              </a:spcBef>
              <a:spcAft>
                <a:spcPct val="0"/>
              </a:spcAft>
              <a:buClrTx/>
              <a:buSzTx/>
              <a:buFontTx/>
              <a:buNone/>
              <a:tabLst/>
              <a:defRPr/>
            </a:pPr>
            <a:r>
              <a:rPr kumimoji="0" lang="en-US" altLang="en-US" sz="5800" b="0" i="0" u="none" strike="noStrike" kern="1200" cap="none" spc="0" normalizeH="0" baseline="0" noProof="0" dirty="0">
                <a:ln>
                  <a:noFill/>
                </a:ln>
                <a:solidFill>
                  <a:schemeClr val="tx2"/>
                </a:solidFill>
                <a:effectLst/>
                <a:uLnTx/>
                <a:uFillTx/>
                <a:latin typeface="Trebuchet MS" panose="020B0703020202090204" pitchFamily="34" charset="0"/>
                <a:ea typeface="ＭＳ Ｐゴシック" panose="020B0600070205080204" pitchFamily="34" charset="-128"/>
                <a:cs typeface="+mn-cs"/>
              </a:rPr>
              <a:t>Pride &amp; Self-Advocacy</a:t>
            </a:r>
          </a:p>
        </p:txBody>
      </p:sp>
      <p:pic>
        <p:nvPicPr>
          <p:cNvPr id="9" name="Picture 8" descr="Young Asian American person with shoulder length black hair smiles and holds a brightly colored sign reading Autistic and Proud. Behind them is a crowd of people.">
            <a:extLst>
              <a:ext uri="{FF2B5EF4-FFF2-40B4-BE49-F238E27FC236}">
                <a16:creationId xmlns:a16="http://schemas.microsoft.com/office/drawing/2014/main" id="{B5E1DE25-61A5-742B-6E57-7F4D386A00D7}"/>
              </a:ext>
            </a:extLst>
          </p:cNvPr>
          <p:cNvPicPr>
            <a:picLocks noChangeAspect="1"/>
          </p:cNvPicPr>
          <p:nvPr/>
        </p:nvPicPr>
        <p:blipFill rotWithShape="1">
          <a:blip r:embed="rId3"/>
          <a:srcRect l="13853"/>
          <a:stretch/>
        </p:blipFill>
        <p:spPr>
          <a:xfrm>
            <a:off x="1244600" y="968493"/>
            <a:ext cx="5003800" cy="3451107"/>
          </a:xfrm>
          <a:prstGeom prst="rect">
            <a:avLst/>
          </a:prstGeom>
          <a:effectLst>
            <a:glow rad="101600">
              <a:srgbClr val="5C6BFF">
                <a:alpha val="75000"/>
              </a:srgbClr>
            </a:glow>
          </a:effectLst>
        </p:spPr>
      </p:pic>
      <p:pic>
        <p:nvPicPr>
          <p:cNvPr id="6" name="Picture 5" descr="A black and white logo with a line drawing of an upraised fist with the words Y.O. Disabled and Proud.">
            <a:extLst>
              <a:ext uri="{FF2B5EF4-FFF2-40B4-BE49-F238E27FC236}">
                <a16:creationId xmlns:a16="http://schemas.microsoft.com/office/drawing/2014/main" id="{405F51B6-0FFD-7611-2357-AC10CEEA61A7}"/>
              </a:ext>
            </a:extLst>
          </p:cNvPr>
          <p:cNvPicPr>
            <a:picLocks noChangeAspect="1"/>
          </p:cNvPicPr>
          <p:nvPr/>
        </p:nvPicPr>
        <p:blipFill>
          <a:blip r:embed="rId4"/>
          <a:stretch>
            <a:fillRect/>
          </a:stretch>
        </p:blipFill>
        <p:spPr>
          <a:xfrm>
            <a:off x="5581650" y="304800"/>
            <a:ext cx="2202426" cy="2133600"/>
          </a:xfrm>
          <a:prstGeom prst="rect">
            <a:avLst/>
          </a:prstGeom>
          <a:effectLst>
            <a:glow rad="101600">
              <a:srgbClr val="5C6BFF">
                <a:alpha val="75000"/>
              </a:srgbClr>
            </a:glow>
          </a:effectLst>
        </p:spPr>
      </p:pic>
    </p:spTree>
    <p:extLst>
      <p:ext uri="{BB962C8B-B14F-4D97-AF65-F5344CB8AC3E}">
        <p14:creationId xmlns:p14="http://schemas.microsoft.com/office/powerpoint/2010/main" val="113201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757734" y="1387257"/>
            <a:ext cx="7548066"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buFont typeface="Arial" panose="020B0604020202020204" pitchFamily="34" charset="0"/>
              <a:buChar char="•"/>
              <a:defRPr/>
            </a:pPr>
            <a:r>
              <a:rPr lang="en-US" sz="2800" dirty="0">
                <a:latin typeface="+mj-lt"/>
              </a:rPr>
              <a:t>From the age of 11, she lived in state-run institutions for a total of 20 years.</a:t>
            </a:r>
          </a:p>
          <a:p>
            <a:pPr marL="457200" indent="-457200">
              <a:buFont typeface="Arial" panose="020B0604020202020204" pitchFamily="34" charset="0"/>
              <a:buChar char="•"/>
              <a:defRPr/>
            </a:pPr>
            <a:r>
              <a:rPr lang="en-US" sz="2800" dirty="0">
                <a:latin typeface="+mj-lt"/>
              </a:rPr>
              <a:t>She was very unhappy.</a:t>
            </a:r>
          </a:p>
          <a:p>
            <a:pPr marL="457200" indent="-457200">
              <a:buFont typeface="Arial" panose="020B0604020202020204" pitchFamily="34" charset="0"/>
              <a:buChar char="•"/>
              <a:defRPr/>
            </a:pPr>
            <a:r>
              <a:rPr lang="en-US" sz="2800" dirty="0">
                <a:latin typeface="+mj-lt"/>
              </a:rPr>
              <a:t>In the early 1990s, she started calling Legal Aid in Atlanta.</a:t>
            </a:r>
          </a:p>
          <a:p>
            <a:pPr marL="457200" indent="-457200">
              <a:buFont typeface="Arial" panose="020B0604020202020204" pitchFamily="34" charset="0"/>
              <a:buChar char="•"/>
              <a:defRPr/>
            </a:pPr>
            <a:r>
              <a:rPr lang="en-US" sz="2800" dirty="0">
                <a:latin typeface="+mj-lt"/>
              </a:rPr>
              <a:t>She kept saying, “Get me out of here.”</a:t>
            </a:r>
          </a:p>
          <a:p>
            <a:pPr marL="457200" indent="-457200">
              <a:buFont typeface="Arial" panose="020B0604020202020204" pitchFamily="34" charset="0"/>
              <a:buChar char="•"/>
              <a:defRPr/>
            </a:pPr>
            <a:r>
              <a:rPr lang="en-US" sz="2800" dirty="0">
                <a:latin typeface="+mj-lt"/>
              </a:rPr>
              <a:t>She was persistent and fierce.</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3318288" y="410817"/>
            <a:ext cx="2382383" cy="646331"/>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Lois Curtis</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55472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762000" y="1219200"/>
            <a:ext cx="8305800" cy="5293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600" dirty="0">
                <a:latin typeface="+mj-lt"/>
              </a:rPr>
              <a:t>You can add your voice </a:t>
            </a:r>
          </a:p>
          <a:p>
            <a:pPr>
              <a:defRPr/>
            </a:pPr>
            <a:r>
              <a:rPr lang="en-US" sz="2600" dirty="0">
                <a:latin typeface="+mj-lt"/>
              </a:rPr>
              <a:t>All night to the voices</a:t>
            </a:r>
          </a:p>
          <a:p>
            <a:pPr>
              <a:defRPr/>
            </a:pPr>
            <a:r>
              <a:rPr lang="en-US" sz="2600" dirty="0">
                <a:latin typeface="+mj-lt"/>
              </a:rPr>
              <a:t>Of a hundred and fifty others</a:t>
            </a:r>
          </a:p>
          <a:p>
            <a:pPr>
              <a:defRPr/>
            </a:pPr>
            <a:r>
              <a:rPr lang="en-US" sz="2600" dirty="0">
                <a:latin typeface="+mj-lt"/>
              </a:rPr>
              <a:t>In a circle</a:t>
            </a:r>
          </a:p>
          <a:p>
            <a:pPr>
              <a:defRPr/>
            </a:pPr>
            <a:r>
              <a:rPr lang="en-US" sz="2600" dirty="0">
                <a:latin typeface="+mj-lt"/>
              </a:rPr>
              <a:t>Around a jailhouse</a:t>
            </a:r>
          </a:p>
          <a:p>
            <a:pPr>
              <a:defRPr/>
            </a:pPr>
            <a:r>
              <a:rPr lang="en-US" sz="2600" dirty="0">
                <a:latin typeface="+mj-lt"/>
              </a:rPr>
              <a:t>Where your brothers and sisters are being held </a:t>
            </a:r>
          </a:p>
          <a:p>
            <a:pPr>
              <a:defRPr/>
            </a:pPr>
            <a:r>
              <a:rPr lang="en-US" sz="2600" dirty="0">
                <a:latin typeface="+mj-lt"/>
              </a:rPr>
              <a:t>For blocking buses with no lifts,</a:t>
            </a:r>
          </a:p>
          <a:p>
            <a:pPr>
              <a:defRPr/>
            </a:pPr>
            <a:r>
              <a:rPr lang="en-US" sz="2600" dirty="0">
                <a:latin typeface="+mj-lt"/>
              </a:rPr>
              <a:t>Or you can be one of the ones</a:t>
            </a:r>
          </a:p>
          <a:p>
            <a:pPr>
              <a:defRPr/>
            </a:pPr>
            <a:r>
              <a:rPr lang="en-US" sz="2600" dirty="0">
                <a:latin typeface="+mj-lt"/>
              </a:rPr>
              <a:t>Inside the jailhouse,</a:t>
            </a:r>
          </a:p>
          <a:p>
            <a:pPr>
              <a:defRPr/>
            </a:pPr>
            <a:r>
              <a:rPr lang="en-US" sz="2600" dirty="0">
                <a:latin typeface="+mj-lt"/>
              </a:rPr>
              <a:t>Knowing of the circle outside. </a:t>
            </a:r>
          </a:p>
          <a:p>
            <a:pPr>
              <a:defRPr/>
            </a:pPr>
            <a:r>
              <a:rPr lang="en-US" sz="2600" dirty="0">
                <a:latin typeface="+mj-lt"/>
              </a:rPr>
              <a:t>You can speak your love</a:t>
            </a:r>
          </a:p>
          <a:p>
            <a:pPr>
              <a:defRPr/>
            </a:pPr>
            <a:r>
              <a:rPr lang="en-US" sz="2600" dirty="0">
                <a:latin typeface="+mj-lt"/>
              </a:rPr>
              <a:t>To a friend</a:t>
            </a:r>
          </a:p>
          <a:p>
            <a:pPr>
              <a:defRPr/>
            </a:pPr>
            <a:r>
              <a:rPr lang="en-US" sz="2600" dirty="0">
                <a:latin typeface="+mj-lt"/>
              </a:rPr>
              <a:t>Without fear.</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737968" y="452765"/>
            <a:ext cx="7668061" cy="584775"/>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32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YOU GET PROUD </a:t>
            </a:r>
            <a:r>
              <a:rPr lang="en-US" sz="3200" kern="1200" dirty="0">
                <a:solidFill>
                  <a:schemeClr val="bg2">
                    <a:lumMod val="20000"/>
                    <a:lumOff val="80000"/>
                  </a:schemeClr>
                </a:solidFill>
                <a:latin typeface="Trebuchet MS Italic" charset="0"/>
              </a:rPr>
              <a:t>BY PRACTICING (part 4)</a:t>
            </a:r>
            <a:endParaRPr kumimoji="0" lang="en-US" sz="32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425067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is Curtis speaks into a microphone. She's wearing earrings and black button down blouse. She looks fierce and focused.">
            <a:extLst>
              <a:ext uri="{FF2B5EF4-FFF2-40B4-BE49-F238E27FC236}">
                <a16:creationId xmlns:a16="http://schemas.microsoft.com/office/drawing/2014/main" id="{08A1C272-5547-3FFD-5CC5-50F9176964E8}"/>
              </a:ext>
            </a:extLst>
          </p:cNvPr>
          <p:cNvPicPr>
            <a:picLocks noChangeAspect="1"/>
          </p:cNvPicPr>
          <p:nvPr/>
        </p:nvPicPr>
        <p:blipFill rotWithShape="1">
          <a:blip r:embed="rId3"/>
          <a:srcRect l="15116" r="16279"/>
          <a:stretch/>
        </p:blipFill>
        <p:spPr>
          <a:xfrm>
            <a:off x="4038600" y="1398686"/>
            <a:ext cx="4495800" cy="4697314"/>
          </a:xfrm>
          <a:prstGeom prst="rect">
            <a:avLst/>
          </a:prstGeom>
          <a:effectLst>
            <a:glow rad="101600">
              <a:srgbClr val="5C6BFF">
                <a:alpha val="75000"/>
              </a:srgbClr>
            </a:glow>
          </a:effectLst>
        </p:spPr>
      </p:pic>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457200" y="1450062"/>
            <a:ext cx="3128466"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buFont typeface="Arial" panose="020B0604020202020204" pitchFamily="34" charset="0"/>
              <a:buChar char="•"/>
              <a:defRPr/>
            </a:pPr>
            <a:r>
              <a:rPr lang="en-US" sz="2600" dirty="0">
                <a:latin typeface="+mj-lt"/>
              </a:rPr>
              <a:t>In 1995 she, along with lawyer Sue Jamieson, sued the state of Georgia.</a:t>
            </a:r>
          </a:p>
          <a:p>
            <a:pPr marL="457200" indent="-457200">
              <a:buFont typeface="Arial" panose="020B0604020202020204" pitchFamily="34" charset="0"/>
              <a:buChar char="•"/>
              <a:defRPr/>
            </a:pPr>
            <a:r>
              <a:rPr lang="en-US" sz="2600" dirty="0">
                <a:latin typeface="+mj-lt"/>
              </a:rPr>
              <a:t>Case went to the Supreme Court.</a:t>
            </a:r>
          </a:p>
          <a:p>
            <a:pPr marL="457200" indent="-457200">
              <a:buFont typeface="Arial" panose="020B0604020202020204" pitchFamily="34" charset="0"/>
              <a:buChar char="•"/>
              <a:defRPr/>
            </a:pPr>
            <a:r>
              <a:rPr lang="en-US" sz="2600" dirty="0">
                <a:latin typeface="+mj-lt"/>
              </a:rPr>
              <a:t>In 1999 they won.</a:t>
            </a:r>
          </a:p>
          <a:p>
            <a:pPr marL="457200" indent="-457200">
              <a:buFont typeface="Arial" panose="020B0604020202020204" pitchFamily="34" charset="0"/>
              <a:buChar char="•"/>
              <a:defRPr/>
            </a:pPr>
            <a:r>
              <a:rPr lang="en-US" sz="2600" dirty="0">
                <a:effectLst/>
                <a:latin typeface="Calibri" panose="020F0502020204030204" pitchFamily="34" charset="0"/>
                <a:ea typeface="Times New Roman" panose="02020603050405020304" pitchFamily="18" charset="0"/>
              </a:rPr>
              <a:t>Paved the way for Ms. Curtis moving out of institutional living.</a:t>
            </a:r>
            <a:r>
              <a:rPr lang="en-US" sz="2600" dirty="0">
                <a:effectLst/>
              </a:rPr>
              <a:t> </a:t>
            </a:r>
            <a:endParaRPr lang="en-US" sz="2600" dirty="0">
              <a:latin typeface="+mj-lt"/>
            </a:endParaRP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2438400" y="410817"/>
            <a:ext cx="4233851" cy="646331"/>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more on Lois Curtis</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89162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693704" y="1151792"/>
            <a:ext cx="8305800" cy="5293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600" dirty="0">
                <a:latin typeface="+mj-lt"/>
              </a:rPr>
              <a:t>You can find someone who will listen to you </a:t>
            </a:r>
          </a:p>
          <a:p>
            <a:pPr>
              <a:defRPr/>
            </a:pPr>
            <a:r>
              <a:rPr lang="en-US" sz="2600" dirty="0">
                <a:latin typeface="+mj-lt"/>
              </a:rPr>
              <a:t>Without judging you or doubting you or being </a:t>
            </a:r>
          </a:p>
          <a:p>
            <a:pPr>
              <a:defRPr/>
            </a:pPr>
            <a:r>
              <a:rPr lang="en-US" sz="2600" dirty="0">
                <a:latin typeface="+mj-lt"/>
              </a:rPr>
              <a:t>Afraid of you</a:t>
            </a:r>
          </a:p>
          <a:p>
            <a:pPr>
              <a:defRPr/>
            </a:pPr>
            <a:r>
              <a:rPr lang="en-US" sz="2600" dirty="0">
                <a:latin typeface="+mj-lt"/>
              </a:rPr>
              <a:t>And let you hear yourself perhaps</a:t>
            </a:r>
          </a:p>
          <a:p>
            <a:pPr>
              <a:defRPr/>
            </a:pPr>
            <a:r>
              <a:rPr lang="en-US" sz="2600" dirty="0">
                <a:latin typeface="+mj-lt"/>
              </a:rPr>
              <a:t>For the very first time.</a:t>
            </a:r>
          </a:p>
          <a:p>
            <a:pPr>
              <a:defRPr/>
            </a:pPr>
            <a:r>
              <a:rPr lang="en-US" sz="2600" dirty="0">
                <a:latin typeface="+mj-lt"/>
              </a:rPr>
              <a:t>These are all ways</a:t>
            </a:r>
          </a:p>
          <a:p>
            <a:pPr>
              <a:defRPr/>
            </a:pPr>
            <a:r>
              <a:rPr lang="en-US" sz="2600" dirty="0">
                <a:latin typeface="+mj-lt"/>
              </a:rPr>
              <a:t>Of getting proud.</a:t>
            </a:r>
          </a:p>
          <a:p>
            <a:pPr>
              <a:defRPr/>
            </a:pPr>
            <a:r>
              <a:rPr lang="en-US" sz="2600" dirty="0">
                <a:latin typeface="+mj-lt"/>
              </a:rPr>
              <a:t>None of them</a:t>
            </a:r>
          </a:p>
          <a:p>
            <a:pPr>
              <a:defRPr/>
            </a:pPr>
            <a:r>
              <a:rPr lang="en-US" sz="2600" dirty="0">
                <a:latin typeface="+mj-lt"/>
              </a:rPr>
              <a:t>Are easy, but all of them</a:t>
            </a:r>
          </a:p>
          <a:p>
            <a:pPr>
              <a:defRPr/>
            </a:pPr>
            <a:r>
              <a:rPr lang="en-US" sz="2600" dirty="0">
                <a:latin typeface="+mj-lt"/>
              </a:rPr>
              <a:t>Are possible. You can do all of these things, </a:t>
            </a:r>
          </a:p>
          <a:p>
            <a:pPr>
              <a:defRPr/>
            </a:pPr>
            <a:r>
              <a:rPr lang="en-US" sz="2600" dirty="0">
                <a:latin typeface="+mj-lt"/>
              </a:rPr>
              <a:t>Or just one of them again and again.</a:t>
            </a:r>
          </a:p>
          <a:p>
            <a:pPr>
              <a:defRPr/>
            </a:pPr>
            <a:r>
              <a:rPr lang="en-US" sz="2600" dirty="0">
                <a:latin typeface="+mj-lt"/>
              </a:rPr>
              <a:t>You get proud</a:t>
            </a:r>
          </a:p>
          <a:p>
            <a:pPr>
              <a:defRPr/>
            </a:pPr>
            <a:r>
              <a:rPr lang="en-US" sz="2600" dirty="0">
                <a:latin typeface="+mj-lt"/>
              </a:rPr>
              <a:t>By practicing.</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694900" y="412451"/>
            <a:ext cx="7668061" cy="584775"/>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32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YOU GET PROUD </a:t>
            </a:r>
            <a:r>
              <a:rPr lang="en-US" sz="3200" kern="1200" dirty="0">
                <a:solidFill>
                  <a:schemeClr val="bg2">
                    <a:lumMod val="20000"/>
                    <a:lumOff val="80000"/>
                  </a:schemeClr>
                </a:solidFill>
                <a:latin typeface="Trebuchet MS Italic" charset="0"/>
              </a:rPr>
              <a:t>BY PRACTICING (part 5)</a:t>
            </a:r>
            <a:endParaRPr kumimoji="0" lang="en-US" sz="32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28030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2514600" y="410817"/>
            <a:ext cx="4305538" cy="646331"/>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Together, Not Alone</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pic>
        <p:nvPicPr>
          <p:cNvPr id="3" name="Picture 2" descr="Lois Curtis and Elaine Wilson stand side-by-side outside the Supreme Court.">
            <a:extLst>
              <a:ext uri="{FF2B5EF4-FFF2-40B4-BE49-F238E27FC236}">
                <a16:creationId xmlns:a16="http://schemas.microsoft.com/office/drawing/2014/main" id="{56210255-3A8F-BC0C-A59D-10E042E72DB3}"/>
              </a:ext>
            </a:extLst>
          </p:cNvPr>
          <p:cNvPicPr>
            <a:picLocks noChangeAspect="1"/>
          </p:cNvPicPr>
          <p:nvPr/>
        </p:nvPicPr>
        <p:blipFill>
          <a:blip r:embed="rId3"/>
          <a:stretch>
            <a:fillRect/>
          </a:stretch>
        </p:blipFill>
        <p:spPr>
          <a:xfrm>
            <a:off x="1314450" y="1384300"/>
            <a:ext cx="6515100" cy="4864100"/>
          </a:xfrm>
          <a:prstGeom prst="rect">
            <a:avLst/>
          </a:prstGeom>
          <a:effectLst>
            <a:glow rad="101600">
              <a:srgbClr val="5C6BFF">
                <a:alpha val="75000"/>
              </a:srgbClr>
            </a:glow>
          </a:effectLst>
        </p:spPr>
      </p:pic>
    </p:spTree>
    <p:extLst>
      <p:ext uri="{BB962C8B-B14F-4D97-AF65-F5344CB8AC3E}">
        <p14:creationId xmlns:p14="http://schemas.microsoft.com/office/powerpoint/2010/main" val="305833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693704" y="1151792"/>
            <a:ext cx="8305800" cy="5293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600" dirty="0">
                <a:latin typeface="+mj-lt"/>
              </a:rPr>
              <a:t>Power makes you proud, and power </a:t>
            </a:r>
          </a:p>
          <a:p>
            <a:pPr>
              <a:defRPr/>
            </a:pPr>
            <a:r>
              <a:rPr lang="en-US" sz="2600" dirty="0">
                <a:latin typeface="+mj-lt"/>
              </a:rPr>
              <a:t>Comes in many fine forms</a:t>
            </a:r>
          </a:p>
          <a:p>
            <a:pPr>
              <a:defRPr/>
            </a:pPr>
            <a:r>
              <a:rPr lang="en-US" sz="2600" dirty="0">
                <a:latin typeface="+mj-lt"/>
              </a:rPr>
              <a:t>Supple and rich as butterfly wings. </a:t>
            </a:r>
          </a:p>
          <a:p>
            <a:pPr>
              <a:defRPr/>
            </a:pPr>
            <a:r>
              <a:rPr lang="en-US" sz="2600" dirty="0">
                <a:latin typeface="+mj-lt"/>
              </a:rPr>
              <a:t>It is music</a:t>
            </a:r>
          </a:p>
          <a:p>
            <a:pPr>
              <a:defRPr/>
            </a:pPr>
            <a:r>
              <a:rPr lang="en-US" sz="2600" dirty="0">
                <a:latin typeface="+mj-lt"/>
              </a:rPr>
              <a:t>when you practice opening your mouth </a:t>
            </a:r>
          </a:p>
          <a:p>
            <a:pPr>
              <a:defRPr/>
            </a:pPr>
            <a:r>
              <a:rPr lang="en-US" sz="2600" dirty="0">
                <a:latin typeface="+mj-lt"/>
              </a:rPr>
              <a:t>And liking what you hear</a:t>
            </a:r>
          </a:p>
          <a:p>
            <a:pPr>
              <a:defRPr/>
            </a:pPr>
            <a:r>
              <a:rPr lang="en-US" sz="2600" dirty="0">
                <a:latin typeface="+mj-lt"/>
              </a:rPr>
              <a:t>Because it is the sound of your own </a:t>
            </a:r>
          </a:p>
          <a:p>
            <a:pPr>
              <a:defRPr/>
            </a:pPr>
            <a:r>
              <a:rPr lang="en-US" sz="2600" dirty="0">
                <a:latin typeface="+mj-lt"/>
              </a:rPr>
              <a:t>True voice.</a:t>
            </a:r>
          </a:p>
          <a:p>
            <a:pPr>
              <a:defRPr/>
            </a:pPr>
            <a:endParaRPr lang="en-US" sz="2600" dirty="0">
              <a:latin typeface="+mj-lt"/>
            </a:endParaRPr>
          </a:p>
          <a:p>
            <a:pPr>
              <a:defRPr/>
            </a:pPr>
            <a:r>
              <a:rPr lang="en-US" sz="2600" dirty="0">
                <a:latin typeface="+mj-lt"/>
              </a:rPr>
              <a:t>It is sunlight</a:t>
            </a:r>
          </a:p>
          <a:p>
            <a:pPr>
              <a:defRPr/>
            </a:pPr>
            <a:r>
              <a:rPr lang="en-US" sz="2600" dirty="0">
                <a:latin typeface="+mj-lt"/>
              </a:rPr>
              <a:t>When you practice seeing </a:t>
            </a:r>
          </a:p>
          <a:p>
            <a:pPr>
              <a:defRPr/>
            </a:pPr>
            <a:r>
              <a:rPr lang="en-US" sz="2600" dirty="0">
                <a:latin typeface="+mj-lt"/>
              </a:rPr>
              <a:t>Strength and beauty in everyone, </a:t>
            </a:r>
          </a:p>
          <a:p>
            <a:pPr>
              <a:defRPr/>
            </a:pPr>
            <a:r>
              <a:rPr lang="en-US" sz="2600" dirty="0">
                <a:latin typeface="+mj-lt"/>
              </a:rPr>
              <a:t>Including yourself.</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694900" y="412451"/>
            <a:ext cx="7668061" cy="584775"/>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32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YOU GET PROUD </a:t>
            </a:r>
            <a:r>
              <a:rPr lang="en-US" sz="3200" kern="1200" dirty="0">
                <a:solidFill>
                  <a:schemeClr val="bg2">
                    <a:lumMod val="20000"/>
                    <a:lumOff val="80000"/>
                  </a:schemeClr>
                </a:solidFill>
                <a:latin typeface="Trebuchet MS Italic" charset="0"/>
              </a:rPr>
              <a:t>BY PRACTICING (part 6)</a:t>
            </a:r>
            <a:endParaRPr kumimoji="0" lang="en-US" sz="32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413544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693704" y="1151792"/>
            <a:ext cx="83058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buFont typeface="Arial" panose="020B0604020202020204" pitchFamily="34" charset="0"/>
              <a:buChar char="•"/>
              <a:defRPr/>
            </a:pPr>
            <a:r>
              <a:rPr lang="en-US" sz="2600" dirty="0">
                <a:latin typeface="+mj-lt"/>
              </a:rPr>
              <a:t>Such powerful self-advocacy.</a:t>
            </a:r>
          </a:p>
          <a:p>
            <a:pPr marL="457200" indent="-457200">
              <a:buFont typeface="Arial" panose="020B0604020202020204" pitchFamily="34" charset="0"/>
              <a:buChar char="•"/>
              <a:defRPr/>
            </a:pPr>
            <a:r>
              <a:rPr lang="en-US" sz="2600" dirty="0">
                <a:latin typeface="+mj-lt"/>
              </a:rPr>
              <a:t>In a 2020 video, Ms. Curtis said, “I am glad to be free.”</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2337380" y="412451"/>
            <a:ext cx="4383123" cy="646331"/>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Ms. </a:t>
            </a:r>
            <a:r>
              <a:rPr kumimoji="0" lang="en-US" sz="3600" b="0" i="0" u="none" strike="noStrike" kern="1200" cap="none" spc="0" normalizeH="0" baseline="0" noProof="0" dirty="0" err="1">
                <a:ln>
                  <a:noFill/>
                </a:ln>
                <a:solidFill>
                  <a:schemeClr val="bg2">
                    <a:lumMod val="20000"/>
                    <a:lumOff val="80000"/>
                  </a:schemeClr>
                </a:solidFill>
                <a:effectLst/>
                <a:uLnTx/>
                <a:uFillTx/>
                <a:latin typeface="Trebuchet MS Italic" charset="0"/>
                <a:ea typeface="ＭＳ Ｐゴシック" charset="0"/>
                <a:cs typeface="ＭＳ Ｐゴシック" charset="0"/>
              </a:rPr>
              <a:t>Curti</a:t>
            </a:r>
            <a:r>
              <a:rPr lang="en-US" sz="3600" kern="1200" dirty="0">
                <a:solidFill>
                  <a:schemeClr val="bg2">
                    <a:lumMod val="20000"/>
                    <a:lumOff val="80000"/>
                  </a:schemeClr>
                </a:solidFill>
                <a:latin typeface="Trebuchet MS Italic" charset="0"/>
              </a:rPr>
              <a:t>s’ Freedom</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pic>
        <p:nvPicPr>
          <p:cNvPr id="5" name="Online Media 4" descr="Lois Curtis: Disability Rights in Black 2020">
            <a:hlinkClick r:id="" action="ppaction://media"/>
            <a:extLst>
              <a:ext uri="{FF2B5EF4-FFF2-40B4-BE49-F238E27FC236}">
                <a16:creationId xmlns:a16="http://schemas.microsoft.com/office/drawing/2014/main" id="{BD5EF23C-68BC-00CA-0533-703E67EC4E49}"/>
              </a:ext>
            </a:extLst>
          </p:cNvPr>
          <p:cNvPicPr>
            <a:picLocks noRot="1" noChangeAspect="1"/>
          </p:cNvPicPr>
          <p:nvPr>
            <a:videoFile r:link="rId1"/>
          </p:nvPr>
        </p:nvPicPr>
        <p:blipFill>
          <a:blip r:embed="rId4"/>
          <a:stretch>
            <a:fillRect/>
          </a:stretch>
        </p:blipFill>
        <p:spPr>
          <a:xfrm>
            <a:off x="1981200" y="2476500"/>
            <a:ext cx="5029200" cy="3771900"/>
          </a:xfrm>
          <a:prstGeom prst="rect">
            <a:avLst/>
          </a:prstGeom>
        </p:spPr>
      </p:pic>
    </p:spTree>
    <p:extLst>
      <p:ext uri="{BB962C8B-B14F-4D97-AF65-F5344CB8AC3E}">
        <p14:creationId xmlns:p14="http://schemas.microsoft.com/office/powerpoint/2010/main" val="23765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693704" y="1151792"/>
            <a:ext cx="8305800" cy="5293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600" dirty="0">
                <a:latin typeface="+mj-lt"/>
              </a:rPr>
              <a:t>It is dance</a:t>
            </a:r>
          </a:p>
          <a:p>
            <a:pPr>
              <a:defRPr/>
            </a:pPr>
            <a:r>
              <a:rPr lang="en-US" sz="2600" dirty="0">
                <a:latin typeface="+mj-lt"/>
              </a:rPr>
              <a:t>when you practice knowing</a:t>
            </a:r>
          </a:p>
          <a:p>
            <a:pPr>
              <a:defRPr/>
            </a:pPr>
            <a:r>
              <a:rPr lang="en-US" sz="2600" dirty="0">
                <a:latin typeface="+mj-lt"/>
              </a:rPr>
              <a:t>That what you do</a:t>
            </a:r>
          </a:p>
          <a:p>
            <a:pPr>
              <a:defRPr/>
            </a:pPr>
            <a:r>
              <a:rPr lang="en-US" sz="2600" dirty="0">
                <a:latin typeface="+mj-lt"/>
              </a:rPr>
              <a:t>And the way you do it</a:t>
            </a:r>
          </a:p>
          <a:p>
            <a:pPr>
              <a:defRPr/>
            </a:pPr>
            <a:r>
              <a:rPr lang="en-US" sz="2600" dirty="0">
                <a:latin typeface="+mj-lt"/>
              </a:rPr>
              <a:t>Is the right way for you</a:t>
            </a:r>
          </a:p>
          <a:p>
            <a:pPr>
              <a:defRPr/>
            </a:pPr>
            <a:r>
              <a:rPr lang="en-US" sz="2600" dirty="0">
                <a:latin typeface="+mj-lt"/>
              </a:rPr>
              <a:t>And cannot be called wrong.</a:t>
            </a:r>
          </a:p>
          <a:p>
            <a:pPr>
              <a:defRPr/>
            </a:pPr>
            <a:r>
              <a:rPr lang="en-US" sz="2600" dirty="0">
                <a:latin typeface="+mj-lt"/>
              </a:rPr>
              <a:t>All these hold</a:t>
            </a:r>
          </a:p>
          <a:p>
            <a:pPr>
              <a:defRPr/>
            </a:pPr>
            <a:r>
              <a:rPr lang="en-US" sz="2600" dirty="0">
                <a:latin typeface="+mj-lt"/>
              </a:rPr>
              <a:t>More power than weapons or money</a:t>
            </a:r>
          </a:p>
          <a:p>
            <a:pPr>
              <a:defRPr/>
            </a:pPr>
            <a:r>
              <a:rPr lang="en-US" sz="2600" dirty="0">
                <a:latin typeface="+mj-lt"/>
              </a:rPr>
              <a:t>Or lies.</a:t>
            </a:r>
          </a:p>
          <a:p>
            <a:pPr>
              <a:defRPr/>
            </a:pPr>
            <a:r>
              <a:rPr lang="en-US" sz="2600" dirty="0">
                <a:latin typeface="+mj-lt"/>
              </a:rPr>
              <a:t>All these practices bring power, and power </a:t>
            </a:r>
          </a:p>
          <a:p>
            <a:pPr>
              <a:defRPr/>
            </a:pPr>
            <a:r>
              <a:rPr lang="en-US" sz="2600" dirty="0">
                <a:latin typeface="+mj-lt"/>
              </a:rPr>
              <a:t>Makes you proud.</a:t>
            </a:r>
          </a:p>
          <a:p>
            <a:pPr>
              <a:defRPr/>
            </a:pPr>
            <a:r>
              <a:rPr lang="en-US" sz="2600" dirty="0">
                <a:latin typeface="+mj-lt"/>
              </a:rPr>
              <a:t>You get proud</a:t>
            </a:r>
          </a:p>
          <a:p>
            <a:pPr>
              <a:defRPr/>
            </a:pPr>
            <a:r>
              <a:rPr lang="en-US" sz="2600" dirty="0">
                <a:latin typeface="+mj-lt"/>
              </a:rPr>
              <a:t>By practicing.</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694900" y="412451"/>
            <a:ext cx="7668061" cy="584775"/>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32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YOU GET PROUD </a:t>
            </a:r>
            <a:r>
              <a:rPr lang="en-US" sz="3200" kern="1200" dirty="0">
                <a:solidFill>
                  <a:schemeClr val="bg2">
                    <a:lumMod val="20000"/>
                    <a:lumOff val="80000"/>
                  </a:schemeClr>
                </a:solidFill>
                <a:latin typeface="Trebuchet MS Italic" charset="0"/>
              </a:rPr>
              <a:t>BY PRACTICING (part 7)</a:t>
            </a:r>
            <a:endParaRPr kumimoji="0" lang="en-US" sz="32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77236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1671206" y="609600"/>
            <a:ext cx="5801588" cy="646331"/>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Self-Advocacy Rippling Out</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pic>
        <p:nvPicPr>
          <p:cNvPr id="4" name="Picture 3" descr="Color line drawing of a group of disabled people, including Lois Curtis and Elaine Wilson. Text below them reads, &quot;The victory secured people with disabilities' right to choose where they live.&quot;">
            <a:extLst>
              <a:ext uri="{FF2B5EF4-FFF2-40B4-BE49-F238E27FC236}">
                <a16:creationId xmlns:a16="http://schemas.microsoft.com/office/drawing/2014/main" id="{CDDB645A-2C55-807E-F243-71EAD9244B86}"/>
              </a:ext>
            </a:extLst>
          </p:cNvPr>
          <p:cNvPicPr>
            <a:picLocks noChangeAspect="1"/>
          </p:cNvPicPr>
          <p:nvPr/>
        </p:nvPicPr>
        <p:blipFill>
          <a:blip r:embed="rId3"/>
          <a:stretch>
            <a:fillRect/>
          </a:stretch>
        </p:blipFill>
        <p:spPr>
          <a:xfrm>
            <a:off x="499523" y="1447800"/>
            <a:ext cx="8144954" cy="4342665"/>
          </a:xfrm>
          <a:prstGeom prst="rect">
            <a:avLst/>
          </a:prstGeom>
          <a:effectLst>
            <a:glow rad="101600">
              <a:srgbClr val="5C6BFF">
                <a:alpha val="75000"/>
              </a:srgbClr>
            </a:glow>
          </a:effectLst>
        </p:spPr>
      </p:pic>
    </p:spTree>
    <p:extLst>
      <p:ext uri="{BB962C8B-B14F-4D97-AF65-F5344CB8AC3E}">
        <p14:creationId xmlns:p14="http://schemas.microsoft.com/office/powerpoint/2010/main" val="49303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t by Lois Curtis of herself on the right, the lawyer Sue Jamieson in the middle, and Elaine Wilson the left. All the three women are drawn with bold lines and bright colors.">
            <a:extLst>
              <a:ext uri="{FF2B5EF4-FFF2-40B4-BE49-F238E27FC236}">
                <a16:creationId xmlns:a16="http://schemas.microsoft.com/office/drawing/2014/main" id="{3F19A571-ACF6-F9A8-941F-79C9F05B602F}"/>
              </a:ext>
            </a:extLst>
          </p:cNvPr>
          <p:cNvPicPr>
            <a:picLocks noChangeAspect="1"/>
          </p:cNvPicPr>
          <p:nvPr/>
        </p:nvPicPr>
        <p:blipFill>
          <a:blip r:embed="rId3"/>
          <a:stretch>
            <a:fillRect/>
          </a:stretch>
        </p:blipFill>
        <p:spPr>
          <a:xfrm>
            <a:off x="2306604" y="3003849"/>
            <a:ext cx="5080000" cy="3441700"/>
          </a:xfrm>
          <a:prstGeom prst="rect">
            <a:avLst/>
          </a:prstGeom>
          <a:effectLst>
            <a:glow rad="101600">
              <a:srgbClr val="5C6BFF">
                <a:alpha val="75000"/>
              </a:srgbClr>
            </a:glow>
          </a:effectLst>
        </p:spPr>
      </p:pic>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693704" y="1151792"/>
            <a:ext cx="8305800"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buFont typeface="Arial" panose="020B0604020202020204" pitchFamily="34" charset="0"/>
              <a:buChar char="•"/>
              <a:defRPr/>
            </a:pPr>
            <a:r>
              <a:rPr lang="en-US" sz="2600" dirty="0">
                <a:latin typeface="+mj-lt"/>
              </a:rPr>
              <a:t>Very big impact of the work of Elaine Wilson, Susan Jamieson, and Lois Curtis.</a:t>
            </a:r>
          </a:p>
          <a:p>
            <a:pPr marL="457200" indent="-457200">
              <a:buFont typeface="Arial" panose="020B0604020202020204" pitchFamily="34" charset="0"/>
              <a:buChar char="•"/>
              <a:defRPr/>
            </a:pPr>
            <a:r>
              <a:rPr lang="en-US" sz="2600" dirty="0">
                <a:latin typeface="+mj-lt"/>
              </a:rPr>
              <a:t>Together we can defend and strengthen ourselves and each  other.</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2478823" y="412451"/>
            <a:ext cx="4100225" cy="584775"/>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Our Collective Voices</a:t>
            </a:r>
            <a:endParaRPr kumimoji="0" lang="en-US" sz="32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86369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i sits on a recumbent trike, wearing a rainbow boa. Above his head is a sign attached to his trike that reads &quot;Pride Revolution&quot; in big brightly colored letters. To his left stands a bearded man wearing a floppy sun hat and a boa. To his right is Riva Lehrer, the disabled artist who painted the sign.">
            <a:extLst>
              <a:ext uri="{FF2B5EF4-FFF2-40B4-BE49-F238E27FC236}">
                <a16:creationId xmlns:a16="http://schemas.microsoft.com/office/drawing/2014/main" id="{3BFF4169-5A3F-022D-FD1B-386B7F1262ED}"/>
              </a:ext>
            </a:extLst>
          </p:cNvPr>
          <p:cNvPicPr>
            <a:picLocks noChangeAspect="1"/>
          </p:cNvPicPr>
          <p:nvPr/>
        </p:nvPicPr>
        <p:blipFill>
          <a:blip r:embed="rId3"/>
          <a:stretch>
            <a:fillRect/>
          </a:stretch>
        </p:blipFill>
        <p:spPr>
          <a:xfrm>
            <a:off x="5029202" y="1819275"/>
            <a:ext cx="3028950" cy="4038600"/>
          </a:xfrm>
          <a:prstGeom prst="rect">
            <a:avLst/>
          </a:prstGeom>
          <a:effectLst>
            <a:glow rad="101600">
              <a:srgbClr val="5C6BFF">
                <a:alpha val="75000"/>
              </a:srgbClr>
            </a:glow>
          </a:effectLst>
        </p:spPr>
      </p:pic>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762000" y="1828800"/>
            <a:ext cx="3581400" cy="4216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000" dirty="0">
                <a:latin typeface="+mj-lt"/>
              </a:rPr>
              <a:t>I am:</a:t>
            </a:r>
          </a:p>
          <a:p>
            <a:pPr marL="457200" indent="-457200">
              <a:buFont typeface="Arial" panose="020B0604020202020204" pitchFamily="34" charset="0"/>
              <a:buChar char="•"/>
              <a:defRPr/>
            </a:pPr>
            <a:r>
              <a:rPr lang="en-US" sz="3000" dirty="0">
                <a:latin typeface="+mj-lt"/>
              </a:rPr>
              <a:t>a proud disabled queer person</a:t>
            </a:r>
          </a:p>
          <a:p>
            <a:pPr marL="457200" indent="-457200">
              <a:buFont typeface="Arial" panose="020B0604020202020204" pitchFamily="34" charset="0"/>
              <a:buChar char="•"/>
              <a:defRPr/>
            </a:pPr>
            <a:r>
              <a:rPr lang="en-US" sz="3000" dirty="0">
                <a:latin typeface="+mj-lt"/>
              </a:rPr>
              <a:t>activist</a:t>
            </a:r>
          </a:p>
          <a:p>
            <a:pPr marL="457200" indent="-457200">
              <a:buFont typeface="Arial" panose="020B0604020202020204" pitchFamily="34" charset="0"/>
              <a:buChar char="•"/>
              <a:defRPr/>
            </a:pPr>
            <a:r>
              <a:rPr lang="en-US" sz="3000" dirty="0">
                <a:latin typeface="+mj-lt"/>
              </a:rPr>
              <a:t>writer</a:t>
            </a:r>
          </a:p>
          <a:p>
            <a:pPr marL="457200" indent="-457200">
              <a:buFont typeface="Arial" panose="020B0604020202020204" pitchFamily="34" charset="0"/>
              <a:buChar char="•"/>
              <a:defRPr/>
            </a:pPr>
            <a:r>
              <a:rPr lang="en-US" sz="3000" dirty="0">
                <a:latin typeface="+mj-lt"/>
              </a:rPr>
              <a:t>I love being part of disability community.</a:t>
            </a:r>
          </a:p>
          <a:p>
            <a:pPr>
              <a:defRPr/>
            </a:pPr>
            <a:endParaRPr lang="en-US" sz="2800" dirty="0">
              <a:latin typeface="+mj-lt"/>
            </a:endParaRP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2773397" y="801469"/>
            <a:ext cx="3284297" cy="646331"/>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A Bit About Me</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73437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457200" y="838200"/>
            <a:ext cx="8305800" cy="5693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600" dirty="0">
                <a:latin typeface="+mj-lt"/>
              </a:rPr>
              <a:t>Remember, you weren’t the one </a:t>
            </a:r>
          </a:p>
          <a:p>
            <a:pPr>
              <a:defRPr/>
            </a:pPr>
            <a:r>
              <a:rPr lang="en-US" sz="2600" dirty="0">
                <a:latin typeface="+mj-lt"/>
              </a:rPr>
              <a:t>Who made you ashamed,</a:t>
            </a:r>
          </a:p>
          <a:p>
            <a:pPr>
              <a:defRPr/>
            </a:pPr>
            <a:r>
              <a:rPr lang="en-US" sz="2600" dirty="0">
                <a:latin typeface="+mj-lt"/>
              </a:rPr>
              <a:t>But you are the one</a:t>
            </a:r>
          </a:p>
          <a:p>
            <a:pPr>
              <a:defRPr/>
            </a:pPr>
            <a:r>
              <a:rPr lang="en-US" sz="2600" dirty="0">
                <a:latin typeface="+mj-lt"/>
              </a:rPr>
              <a:t>Who can make you proud.</a:t>
            </a:r>
          </a:p>
          <a:p>
            <a:pPr>
              <a:defRPr/>
            </a:pPr>
            <a:r>
              <a:rPr lang="en-US" sz="2600" dirty="0">
                <a:latin typeface="+mj-lt"/>
              </a:rPr>
              <a:t>Just practice,</a:t>
            </a:r>
          </a:p>
          <a:p>
            <a:pPr>
              <a:defRPr/>
            </a:pPr>
            <a:r>
              <a:rPr lang="en-US" sz="2600" dirty="0">
                <a:latin typeface="+mj-lt"/>
              </a:rPr>
              <a:t>Practice until you get proud, and once you are proud, </a:t>
            </a:r>
          </a:p>
          <a:p>
            <a:pPr>
              <a:defRPr/>
            </a:pPr>
            <a:r>
              <a:rPr lang="en-US" sz="2600" dirty="0">
                <a:latin typeface="+mj-lt"/>
              </a:rPr>
              <a:t>Keep practicing so you won’t forget.</a:t>
            </a:r>
          </a:p>
          <a:p>
            <a:pPr>
              <a:defRPr/>
            </a:pPr>
            <a:r>
              <a:rPr lang="en-US" sz="2600" dirty="0">
                <a:latin typeface="+mj-lt"/>
              </a:rPr>
              <a:t>You get proud</a:t>
            </a:r>
          </a:p>
          <a:p>
            <a:pPr>
              <a:defRPr/>
            </a:pPr>
            <a:r>
              <a:rPr lang="en-US" sz="2600" dirty="0">
                <a:latin typeface="+mj-lt"/>
              </a:rPr>
              <a:t>By practicing.</a:t>
            </a:r>
          </a:p>
          <a:p>
            <a:pPr>
              <a:defRPr/>
            </a:pPr>
            <a:endParaRPr lang="en-US" sz="2600" dirty="0">
              <a:latin typeface="+mj-lt"/>
            </a:endParaRPr>
          </a:p>
          <a:p>
            <a:pPr>
              <a:defRPr/>
            </a:pPr>
            <a:r>
              <a:rPr lang="en-US" sz="2600" dirty="0">
                <a:latin typeface="+mj-lt"/>
              </a:rPr>
              <a:t>Poem by Laura Hershey:</a:t>
            </a:r>
          </a:p>
          <a:p>
            <a:pPr>
              <a:defRPr/>
            </a:pPr>
            <a:r>
              <a:rPr lang="en-US" sz="2600" dirty="0">
                <a:latin typeface="+mj-lt"/>
                <a:hlinkClick r:id="rId3"/>
              </a:rPr>
              <a:t>http://www.laurahershey.com/?p=340</a:t>
            </a:r>
            <a:r>
              <a:rPr lang="en-US" sz="2600" dirty="0">
                <a:latin typeface="+mj-lt"/>
              </a:rPr>
              <a:t>:</a:t>
            </a:r>
          </a:p>
          <a:p>
            <a:pPr>
              <a:defRPr/>
            </a:pPr>
            <a:r>
              <a:rPr lang="en-US" sz="2600" dirty="0">
                <a:latin typeface="+mj-lt"/>
              </a:rPr>
              <a:t>More by and about Laura Hershey:</a:t>
            </a:r>
          </a:p>
          <a:p>
            <a:pPr>
              <a:defRPr/>
            </a:pPr>
            <a:r>
              <a:rPr lang="en-US" sz="2600" i="1" dirty="0">
                <a:latin typeface="+mj-lt"/>
              </a:rPr>
              <a:t>Laura Hershey: On the Life and Work of an American Master</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694900" y="152400"/>
            <a:ext cx="7668061" cy="584775"/>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32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YOU GET PROUD </a:t>
            </a:r>
            <a:r>
              <a:rPr lang="en-US" sz="3200" kern="1200" dirty="0">
                <a:solidFill>
                  <a:schemeClr val="bg2">
                    <a:lumMod val="20000"/>
                    <a:lumOff val="80000"/>
                  </a:schemeClr>
                </a:solidFill>
                <a:latin typeface="Trebuchet MS Italic" charset="0"/>
              </a:rPr>
              <a:t>BY PRACTICING (part 8)</a:t>
            </a:r>
            <a:endParaRPr kumimoji="0" lang="en-US" sz="32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90661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26">
            <a:extLst>
              <a:ext uri="{FF2B5EF4-FFF2-40B4-BE49-F238E27FC236}">
                <a16:creationId xmlns:a16="http://schemas.microsoft.com/office/drawing/2014/main" id="{ACC59133-8BDA-8AF9-54D6-52304A9846EE}"/>
              </a:ext>
            </a:extLst>
          </p:cNvPr>
          <p:cNvSpPr>
            <a:spLocks noGrp="1" noChangeArrowheads="1"/>
          </p:cNvSpPr>
          <p:nvPr>
            <p:ph type="subTitle" idx="1"/>
          </p:nvPr>
        </p:nvSpPr>
        <p:spPr>
          <a:xfrm>
            <a:off x="1371600" y="4191000"/>
            <a:ext cx="6400800" cy="1752600"/>
          </a:xfrm>
        </p:spPr>
        <p:txBody>
          <a:bodyPr/>
          <a:lstStyle/>
          <a:p>
            <a:pPr eaLnBrk="1" hangingPunct="1"/>
            <a:r>
              <a:rPr lang="en-US" altLang="en-US" sz="4800" dirty="0" err="1">
                <a:solidFill>
                  <a:schemeClr val="tx2"/>
                </a:solidFill>
                <a:latin typeface="Trebuchet MS" panose="020B0703020202090204" pitchFamily="34" charset="0"/>
                <a:ea typeface="ＭＳ Ｐゴシック" panose="020B0600070205080204" pitchFamily="34" charset="-128"/>
              </a:rPr>
              <a:t>eliclare.com</a:t>
            </a:r>
            <a:endParaRPr lang="en-US" altLang="en-US" sz="4800" dirty="0">
              <a:solidFill>
                <a:schemeClr val="tx2"/>
              </a:solidFill>
              <a:latin typeface="Trebuchet MS" panose="020B0703020202090204" pitchFamily="34" charset="0"/>
              <a:ea typeface="ＭＳ Ｐゴシック" panose="020B0600070205080204" pitchFamily="34" charset="-128"/>
            </a:endParaRPr>
          </a:p>
          <a:p>
            <a:pPr eaLnBrk="1" hangingPunct="1"/>
            <a:r>
              <a:rPr lang="en-US" altLang="en-US" sz="4800" dirty="0" err="1">
                <a:solidFill>
                  <a:schemeClr val="tx2"/>
                </a:solidFill>
                <a:latin typeface="Trebuchet MS" panose="020B0703020202090204" pitchFamily="34" charset="0"/>
                <a:ea typeface="ＭＳ Ｐゴシック" panose="020B0600070205080204" pitchFamily="34" charset="-128"/>
              </a:rPr>
              <a:t>eli@eliclare.com</a:t>
            </a:r>
            <a:endParaRPr lang="en-US" altLang="en-US" sz="4800" dirty="0">
              <a:ea typeface="ＭＳ Ｐゴシック" panose="020B0600070205080204" pitchFamily="34" charset="-128"/>
            </a:endParaRPr>
          </a:p>
        </p:txBody>
      </p:sp>
      <p:pic>
        <p:nvPicPr>
          <p:cNvPr id="24578" name="Picture 1027" descr="Logo ppt">
            <a:extLst>
              <a:ext uri="{FF2B5EF4-FFF2-40B4-BE49-F238E27FC236}">
                <a16:creationId xmlns:a16="http://schemas.microsoft.com/office/drawing/2014/main" id="{D42BD4B1-2762-2E8E-2926-3827BF4F3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350"/>
            <a:ext cx="8229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1028">
            <a:extLst>
              <a:ext uri="{FF2B5EF4-FFF2-40B4-BE49-F238E27FC236}">
                <a16:creationId xmlns:a16="http://schemas.microsoft.com/office/drawing/2014/main" id="{2BDCCEEA-44EE-48E7-B734-9D23D9381408}"/>
              </a:ext>
            </a:extLst>
          </p:cNvPr>
          <p:cNvSpPr txBox="1">
            <a:spLocks noGrp="1" noChangeArrowheads="1"/>
          </p:cNvSpPr>
          <p:nvPr>
            <p:ph type="title" idx="4294967295"/>
          </p:nvPr>
        </p:nvSpPr>
        <p:spPr bwMode="auto">
          <a:xfrm>
            <a:off x="990600" y="762000"/>
            <a:ext cx="7010400" cy="8239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a:solidFill>
                  <a:schemeClr val="tx1"/>
                </a:solidFill>
                <a:latin typeface="Trebuchet MS Italic" panose="020B0603020202020204" pitchFamily="34" charset="0"/>
                <a:ea typeface="ＭＳ Ｐゴシック" panose="020B0600070205080204" pitchFamily="34" charset="-128"/>
              </a:defRPr>
            </a:lvl1pPr>
            <a:lvl2pPr marL="742950" indent="-285750">
              <a:defRPr sz="2400">
                <a:solidFill>
                  <a:schemeClr val="tx1"/>
                </a:solidFill>
                <a:latin typeface="Trebuchet MS Italic" panose="020B0603020202020204" pitchFamily="34" charset="0"/>
                <a:ea typeface="ＭＳ Ｐゴシック" panose="020B0600070205080204" pitchFamily="34" charset="-128"/>
              </a:defRPr>
            </a:lvl2pPr>
            <a:lvl3pPr marL="1143000" indent="-228600">
              <a:defRPr sz="2400">
                <a:solidFill>
                  <a:schemeClr val="tx1"/>
                </a:solidFill>
                <a:latin typeface="Trebuchet MS Italic" panose="020B0603020202020204" pitchFamily="34" charset="0"/>
                <a:ea typeface="ＭＳ Ｐゴシック" panose="020B0600070205080204" pitchFamily="34" charset="-128"/>
              </a:defRPr>
            </a:lvl3pPr>
            <a:lvl4pPr marL="1600200" indent="-228600">
              <a:defRPr sz="2400">
                <a:solidFill>
                  <a:schemeClr val="tx1"/>
                </a:solidFill>
                <a:latin typeface="Trebuchet MS Italic" panose="020B0603020202020204" pitchFamily="34" charset="0"/>
                <a:ea typeface="ＭＳ Ｐゴシック" panose="020B0600070205080204" pitchFamily="34" charset="-128"/>
              </a:defRPr>
            </a:lvl4pPr>
            <a:lvl5pPr marL="2057400" indent="-228600">
              <a:defRPr sz="2400">
                <a:solidFill>
                  <a:schemeClr val="tx1"/>
                </a:solidFill>
                <a:latin typeface="Trebuchet MS Italic"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Italic" panose="020B0603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a:ln>
                  <a:noFill/>
                </a:ln>
                <a:solidFill>
                  <a:schemeClr val="tx2"/>
                </a:solidFill>
                <a:effectLst/>
                <a:uLnTx/>
                <a:uFillTx/>
                <a:latin typeface="Trebuchet MS" panose="020B0703020202090204" pitchFamily="34" charset="0"/>
                <a:ea typeface="ＭＳ Ｐゴシック" panose="020B0600070205080204" pitchFamily="34" charset="-128"/>
                <a:cs typeface="+mn-cs"/>
              </a:rPr>
              <a:t>Thank you all!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1371600" y="1731526"/>
            <a:ext cx="7010400" cy="375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000" dirty="0">
                <a:latin typeface="+mj-lt"/>
              </a:rPr>
              <a:t>as disabled people, we face</a:t>
            </a:r>
          </a:p>
          <a:p>
            <a:pPr marL="457200" indent="-457200">
              <a:buFont typeface="Arial" panose="020B0604020202020204" pitchFamily="34" charset="0"/>
              <a:buChar char="•"/>
              <a:defRPr/>
            </a:pPr>
            <a:r>
              <a:rPr lang="en-US" sz="3000" dirty="0">
                <a:latin typeface="+mj-lt"/>
              </a:rPr>
              <a:t>disrespect</a:t>
            </a:r>
          </a:p>
          <a:p>
            <a:pPr marL="457200" indent="-457200">
              <a:buFont typeface="Arial" panose="020B0604020202020204" pitchFamily="34" charset="0"/>
              <a:buChar char="•"/>
              <a:defRPr/>
            </a:pPr>
            <a:r>
              <a:rPr lang="en-US" sz="3000" dirty="0">
                <a:latin typeface="+mj-lt"/>
              </a:rPr>
              <a:t>invisibility and hyper-visibility</a:t>
            </a:r>
          </a:p>
          <a:p>
            <a:pPr marL="457200" indent="-457200">
              <a:buFont typeface="Arial" panose="020B0604020202020204" pitchFamily="34" charset="0"/>
              <a:buChar char="•"/>
              <a:defRPr/>
            </a:pPr>
            <a:r>
              <a:rPr lang="en-US" sz="3000" dirty="0">
                <a:latin typeface="+mj-lt"/>
              </a:rPr>
              <a:t>lack of access</a:t>
            </a:r>
          </a:p>
          <a:p>
            <a:pPr marL="457200" indent="-457200">
              <a:buFont typeface="Arial" panose="020B0604020202020204" pitchFamily="34" charset="0"/>
              <a:buChar char="•"/>
              <a:defRPr/>
            </a:pPr>
            <a:r>
              <a:rPr lang="en-US" sz="3000" dirty="0">
                <a:latin typeface="+mj-lt"/>
              </a:rPr>
              <a:t>isolation</a:t>
            </a:r>
          </a:p>
          <a:p>
            <a:pPr marL="457200" indent="-457200">
              <a:buFont typeface="Arial" panose="020B0604020202020204" pitchFamily="34" charset="0"/>
              <a:buChar char="•"/>
              <a:defRPr/>
            </a:pPr>
            <a:r>
              <a:rPr lang="en-US" sz="3000" dirty="0">
                <a:latin typeface="+mj-lt"/>
              </a:rPr>
              <a:t>bullying and violence</a:t>
            </a:r>
          </a:p>
          <a:p>
            <a:pPr marL="457200" indent="-457200">
              <a:buFont typeface="Arial" panose="020B0604020202020204" pitchFamily="34" charset="0"/>
              <a:buChar char="•"/>
              <a:defRPr/>
            </a:pPr>
            <a:r>
              <a:rPr lang="en-US" sz="3000" dirty="0">
                <a:latin typeface="+mj-lt"/>
              </a:rPr>
              <a:t>injustice</a:t>
            </a:r>
          </a:p>
          <a:p>
            <a:pPr>
              <a:defRPr/>
            </a:pPr>
            <a:endParaRPr lang="en-US" sz="2800" dirty="0">
              <a:latin typeface="+mj-lt"/>
            </a:endParaRP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664806" y="801469"/>
            <a:ext cx="7501477" cy="646331"/>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We do </a:t>
            </a:r>
            <a:r>
              <a:rPr kumimoji="0" lang="en-US" sz="3600" b="0" i="0" u="none" strike="noStrike" kern="1200" cap="none" spc="0" normalizeH="0" baseline="0" noProof="0">
                <a:ln>
                  <a:noFill/>
                </a:ln>
                <a:solidFill>
                  <a:schemeClr val="bg2">
                    <a:lumMod val="20000"/>
                    <a:lumOff val="80000"/>
                  </a:schemeClr>
                </a:solidFill>
                <a:effectLst/>
                <a:uLnTx/>
                <a:uFillTx/>
                <a:latin typeface="Trebuchet MS Italic" charset="0"/>
                <a:ea typeface="ＭＳ Ｐゴシック" charset="0"/>
                <a:cs typeface="ＭＳ Ｐゴシック" charset="0"/>
              </a:rPr>
              <a:t>self-advocacy work </a:t>
            </a: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because:</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01326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98AC442A-89C7-9022-47CE-FD66CA426422}"/>
              </a:ext>
            </a:extLst>
          </p:cNvPr>
          <p:cNvSpPr txBox="1">
            <a:spLocks noChangeArrowheads="1"/>
          </p:cNvSpPr>
          <p:nvPr/>
        </p:nvSpPr>
        <p:spPr bwMode="auto">
          <a:xfrm>
            <a:off x="2743200" y="5804654"/>
            <a:ext cx="323357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600" dirty="0">
                <a:solidFill>
                  <a:schemeClr val="bg2">
                    <a:lumMod val="20000"/>
                    <a:lumOff val="80000"/>
                  </a:schemeClr>
                </a:solidFill>
                <a:latin typeface="Trebuchet MS Italic" charset="0"/>
              </a:rPr>
              <a:t>Lies, lies, lies.</a:t>
            </a:r>
            <a:endParaRPr lang="en-US" sz="3600" dirty="0">
              <a:solidFill>
                <a:schemeClr val="bg2">
                  <a:lumMod val="20000"/>
                  <a:lumOff val="80000"/>
                </a:schemeClr>
              </a:solidFill>
            </a:endParaRPr>
          </a:p>
        </p:txBody>
      </p:sp>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1066800" y="1023402"/>
            <a:ext cx="7010400"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000" dirty="0">
                <a:latin typeface="+mj-lt"/>
              </a:rPr>
              <a:t>The ableist stereotypes (otherwise known as lies) try to tell us:</a:t>
            </a:r>
          </a:p>
          <a:p>
            <a:pPr marL="457200" indent="-457200">
              <a:buFont typeface="Arial" panose="020B0604020202020204" pitchFamily="34" charset="0"/>
              <a:buChar char="•"/>
              <a:defRPr/>
            </a:pPr>
            <a:r>
              <a:rPr lang="en-US" sz="3000" dirty="0">
                <a:latin typeface="+mj-lt"/>
              </a:rPr>
              <a:t>that we’re not valuable </a:t>
            </a:r>
          </a:p>
          <a:p>
            <a:pPr marL="457200" indent="-457200">
              <a:buFont typeface="Arial" panose="020B0604020202020204" pitchFamily="34" charset="0"/>
              <a:buChar char="•"/>
              <a:defRPr/>
            </a:pPr>
            <a:r>
              <a:rPr lang="en-US" sz="3000" dirty="0">
                <a:latin typeface="+mj-lt"/>
              </a:rPr>
              <a:t>that we’re burdensome </a:t>
            </a:r>
          </a:p>
          <a:p>
            <a:pPr marL="457200" indent="-457200">
              <a:buFont typeface="Arial" panose="020B0604020202020204" pitchFamily="34" charset="0"/>
              <a:buChar char="•"/>
              <a:defRPr/>
            </a:pPr>
            <a:r>
              <a:rPr lang="en-US" sz="3000" dirty="0">
                <a:latin typeface="+mj-lt"/>
              </a:rPr>
              <a:t>that we’re better off dead </a:t>
            </a:r>
          </a:p>
          <a:p>
            <a:pPr marL="457200" indent="-457200">
              <a:buFont typeface="Arial" panose="020B0604020202020204" pitchFamily="34" charset="0"/>
              <a:buChar char="•"/>
              <a:defRPr/>
            </a:pPr>
            <a:r>
              <a:rPr lang="en-US" sz="3000" dirty="0">
                <a:latin typeface="+mj-lt"/>
              </a:rPr>
              <a:t>that we’re child-like </a:t>
            </a:r>
          </a:p>
          <a:p>
            <a:pPr marL="457200" indent="-457200">
              <a:buFont typeface="Arial" panose="020B0604020202020204" pitchFamily="34" charset="0"/>
              <a:buChar char="•"/>
              <a:defRPr/>
            </a:pPr>
            <a:r>
              <a:rPr lang="en-US" sz="3000" dirty="0">
                <a:latin typeface="+mj-lt"/>
              </a:rPr>
              <a:t>that we’re tragic and pitiful </a:t>
            </a:r>
          </a:p>
          <a:p>
            <a:pPr marL="457200" indent="-457200">
              <a:buFont typeface="Arial" panose="020B0604020202020204" pitchFamily="34" charset="0"/>
              <a:buChar char="•"/>
              <a:defRPr/>
            </a:pPr>
            <a:r>
              <a:rPr lang="en-US" sz="3000" dirty="0">
                <a:latin typeface="+mj-lt"/>
              </a:rPr>
              <a:t>that we’re inspirational </a:t>
            </a:r>
          </a:p>
          <a:p>
            <a:pPr marL="457200" indent="-457200">
              <a:buFont typeface="Arial" panose="020B0604020202020204" pitchFamily="34" charset="0"/>
              <a:buChar char="•"/>
              <a:defRPr/>
            </a:pPr>
            <a:r>
              <a:rPr lang="en-US" sz="3000" dirty="0">
                <a:latin typeface="+mj-lt"/>
              </a:rPr>
              <a:t>that we’re dangerous </a:t>
            </a:r>
          </a:p>
          <a:p>
            <a:pPr marL="457200" indent="-457200">
              <a:buFont typeface="Arial" panose="020B0604020202020204" pitchFamily="34" charset="0"/>
              <a:buChar char="•"/>
              <a:defRPr/>
            </a:pPr>
            <a:r>
              <a:rPr lang="en-US" sz="3000" dirty="0">
                <a:latin typeface="+mj-lt"/>
              </a:rPr>
              <a:t>that we don’t have sexualities </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1531589" y="304800"/>
            <a:ext cx="6240811" cy="646331"/>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Saying NO to the stereotypes</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90644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logo with a line drawing of an upraised fist with the words Y.O. Disabled and Proud.">
            <a:extLst>
              <a:ext uri="{FF2B5EF4-FFF2-40B4-BE49-F238E27FC236}">
                <a16:creationId xmlns:a16="http://schemas.microsoft.com/office/drawing/2014/main" id="{2C21C0F8-6CF5-EC7D-06CE-2BFFDBDFCF95}"/>
              </a:ext>
            </a:extLst>
          </p:cNvPr>
          <p:cNvPicPr>
            <a:picLocks noChangeAspect="1"/>
          </p:cNvPicPr>
          <p:nvPr/>
        </p:nvPicPr>
        <p:blipFill>
          <a:blip r:embed="rId3"/>
          <a:stretch>
            <a:fillRect/>
          </a:stretch>
        </p:blipFill>
        <p:spPr>
          <a:xfrm>
            <a:off x="5894652" y="3743741"/>
            <a:ext cx="2202426" cy="2133600"/>
          </a:xfrm>
          <a:prstGeom prst="rect">
            <a:avLst/>
          </a:prstGeom>
          <a:effectLst>
            <a:glow rad="101600">
              <a:srgbClr val="5C6BFF">
                <a:alpha val="75000"/>
              </a:srgbClr>
            </a:glow>
          </a:effectLst>
        </p:spPr>
      </p:pic>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1066800" y="1620083"/>
            <a:ext cx="70104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000" dirty="0">
                <a:latin typeface="+mj-lt"/>
              </a:rPr>
              <a:t>I want us to shred the lies and stereotypes.</a:t>
            </a:r>
          </a:p>
          <a:p>
            <a:pPr marL="457200" indent="-457200">
              <a:buFont typeface="Arial" panose="020B0604020202020204" pitchFamily="34" charset="0"/>
              <a:buChar char="•"/>
              <a:defRPr/>
            </a:pPr>
            <a:r>
              <a:rPr lang="en-US" sz="3000" dirty="0">
                <a:latin typeface="+mj-lt"/>
              </a:rPr>
              <a:t>This can be hard work.</a:t>
            </a:r>
          </a:p>
          <a:p>
            <a:pPr marL="457200" indent="-457200">
              <a:buFont typeface="Arial" panose="020B0604020202020204" pitchFamily="34" charset="0"/>
              <a:buChar char="•"/>
              <a:defRPr/>
            </a:pPr>
            <a:r>
              <a:rPr lang="en-US" sz="3000" dirty="0">
                <a:latin typeface="+mj-lt"/>
              </a:rPr>
              <a:t>We sometimes deep down believe the lies about ourselves.</a:t>
            </a:r>
          </a:p>
          <a:p>
            <a:pPr>
              <a:defRPr/>
            </a:pPr>
            <a:r>
              <a:rPr lang="en-US" sz="3000" dirty="0">
                <a:latin typeface="+mj-lt"/>
              </a:rPr>
              <a:t>We need resources: </a:t>
            </a:r>
          </a:p>
          <a:p>
            <a:pPr marL="457200" indent="-457200">
              <a:buFont typeface="Arial" panose="020B0604020202020204" pitchFamily="34" charset="0"/>
              <a:buChar char="•"/>
              <a:defRPr/>
            </a:pPr>
            <a:r>
              <a:rPr lang="en-US" sz="3000" dirty="0">
                <a:latin typeface="+mj-lt"/>
              </a:rPr>
              <a:t>community</a:t>
            </a:r>
          </a:p>
          <a:p>
            <a:pPr marL="457200" indent="-457200">
              <a:buFont typeface="Arial" panose="020B0604020202020204" pitchFamily="34" charset="0"/>
              <a:buChar char="•"/>
              <a:defRPr/>
            </a:pPr>
            <a:r>
              <a:rPr lang="en-US" sz="3000" dirty="0">
                <a:latin typeface="+mj-lt"/>
              </a:rPr>
              <a:t>knowing we’re not alone</a:t>
            </a:r>
          </a:p>
          <a:p>
            <a:pPr marL="457200" indent="-457200">
              <a:buFont typeface="Arial" panose="020B0604020202020204" pitchFamily="34" charset="0"/>
              <a:buChar char="•"/>
              <a:defRPr/>
            </a:pPr>
            <a:r>
              <a:rPr lang="en-US" sz="3000" dirty="0">
                <a:latin typeface="+mj-lt"/>
              </a:rPr>
              <a:t>self-acceptance</a:t>
            </a:r>
          </a:p>
          <a:p>
            <a:pPr marL="457200" indent="-457200">
              <a:buFont typeface="Arial" panose="020B0604020202020204" pitchFamily="34" charset="0"/>
              <a:buChar char="•"/>
              <a:defRPr/>
            </a:pPr>
            <a:r>
              <a:rPr lang="en-US" sz="3000" dirty="0">
                <a:latin typeface="+mj-lt"/>
              </a:rPr>
              <a:t>disability pride</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662767" y="725269"/>
            <a:ext cx="7978467" cy="646331"/>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Becoming rebellious &amp; non-compliant</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45293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 photo of Laura Hershey, a white woman sitting in her wheelchair outside amongst green leaves. A breathing tube wraps around her face at nose level.">
            <a:extLst>
              <a:ext uri="{FF2B5EF4-FFF2-40B4-BE49-F238E27FC236}">
                <a16:creationId xmlns:a16="http://schemas.microsoft.com/office/drawing/2014/main" id="{B1887E43-530D-B81A-EA14-71AB157B40DB}"/>
              </a:ext>
            </a:extLst>
          </p:cNvPr>
          <p:cNvPicPr>
            <a:picLocks noChangeAspect="1"/>
          </p:cNvPicPr>
          <p:nvPr/>
        </p:nvPicPr>
        <p:blipFill rotWithShape="1">
          <a:blip r:embed="rId3"/>
          <a:srcRect t="19488" r="21437"/>
          <a:stretch/>
        </p:blipFill>
        <p:spPr>
          <a:xfrm>
            <a:off x="5503516" y="1000005"/>
            <a:ext cx="3335684" cy="2276595"/>
          </a:xfrm>
          <a:prstGeom prst="rect">
            <a:avLst/>
          </a:prstGeom>
          <a:effectLst>
            <a:glow rad="101600">
              <a:srgbClr val="5C6BFF">
                <a:alpha val="75000"/>
              </a:srgbClr>
            </a:glow>
          </a:effectLst>
        </p:spPr>
      </p:pic>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258696" y="1752600"/>
            <a:ext cx="8334513"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dirty="0">
                <a:latin typeface="+mj-lt"/>
              </a:rPr>
              <a:t>YOU GET PROUD BY PRACTICING</a:t>
            </a:r>
          </a:p>
          <a:p>
            <a:pPr>
              <a:defRPr/>
            </a:pPr>
            <a:r>
              <a:rPr lang="en-US" sz="2800" dirty="0">
                <a:latin typeface="+mj-lt"/>
              </a:rPr>
              <a:t>By Laura Hershey</a:t>
            </a:r>
          </a:p>
          <a:p>
            <a:pPr>
              <a:defRPr/>
            </a:pPr>
            <a:endParaRPr lang="en-US" sz="2800" dirty="0">
              <a:latin typeface="+mj-lt"/>
            </a:endParaRPr>
          </a:p>
          <a:p>
            <a:pPr>
              <a:defRPr/>
            </a:pPr>
            <a:r>
              <a:rPr lang="en-US" sz="2800" dirty="0">
                <a:latin typeface="+mj-lt"/>
              </a:rPr>
              <a:t>If you are not proud</a:t>
            </a:r>
          </a:p>
          <a:p>
            <a:pPr>
              <a:defRPr/>
            </a:pPr>
            <a:r>
              <a:rPr lang="en-US" sz="2800" dirty="0">
                <a:latin typeface="+mj-lt"/>
              </a:rPr>
              <a:t>For who you are, for what you say, for how you look;</a:t>
            </a:r>
          </a:p>
          <a:p>
            <a:pPr>
              <a:defRPr/>
            </a:pPr>
            <a:r>
              <a:rPr lang="en-US" sz="2800" dirty="0">
                <a:latin typeface="+mj-lt"/>
              </a:rPr>
              <a:t>If every time you stop</a:t>
            </a:r>
          </a:p>
          <a:p>
            <a:pPr>
              <a:defRPr/>
            </a:pPr>
            <a:r>
              <a:rPr lang="en-US" sz="2800" dirty="0">
                <a:latin typeface="+mj-lt"/>
              </a:rPr>
              <a:t>To think of yourself, you do not see yourself glowing With golden light; do not, therefore, give up on yourself. You can get proud.</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258696" y="775783"/>
            <a:ext cx="4087979" cy="769441"/>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Disability Pride</a:t>
            </a:r>
            <a:endParaRPr kumimoji="0" lang="en-US" sz="44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381000" y="1219200"/>
            <a:ext cx="830580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dirty="0">
                <a:latin typeface="+mj-lt"/>
              </a:rPr>
              <a:t>You do not need</a:t>
            </a:r>
          </a:p>
          <a:p>
            <a:pPr>
              <a:defRPr/>
            </a:pPr>
            <a:r>
              <a:rPr lang="en-US" dirty="0">
                <a:latin typeface="+mj-lt"/>
              </a:rPr>
              <a:t>A better body, a purer spirit, or a Ph.D.</a:t>
            </a:r>
          </a:p>
          <a:p>
            <a:pPr>
              <a:defRPr/>
            </a:pPr>
            <a:r>
              <a:rPr lang="en-US" dirty="0">
                <a:latin typeface="+mj-lt"/>
              </a:rPr>
              <a:t>To be proud.</a:t>
            </a:r>
          </a:p>
          <a:p>
            <a:pPr>
              <a:defRPr/>
            </a:pPr>
            <a:r>
              <a:rPr lang="en-US" dirty="0">
                <a:latin typeface="+mj-lt"/>
              </a:rPr>
              <a:t>You do not need</a:t>
            </a:r>
          </a:p>
          <a:p>
            <a:pPr>
              <a:defRPr/>
            </a:pPr>
            <a:r>
              <a:rPr lang="en-US" dirty="0">
                <a:latin typeface="+mj-lt"/>
              </a:rPr>
              <a:t>A lot of money, a handsome boyfriend, or a nice car. </a:t>
            </a:r>
            <a:br>
              <a:rPr lang="en-US" dirty="0">
                <a:latin typeface="+mj-lt"/>
              </a:rPr>
            </a:br>
            <a:r>
              <a:rPr lang="en-US" dirty="0">
                <a:latin typeface="+mj-lt"/>
              </a:rPr>
              <a:t>You do not need</a:t>
            </a:r>
          </a:p>
          <a:p>
            <a:pPr>
              <a:defRPr/>
            </a:pPr>
            <a:r>
              <a:rPr lang="en-US" dirty="0">
                <a:latin typeface="+mj-lt"/>
              </a:rPr>
              <a:t>To be able to walk, or see, or hear,</a:t>
            </a:r>
          </a:p>
          <a:p>
            <a:pPr>
              <a:defRPr/>
            </a:pPr>
            <a:r>
              <a:rPr lang="en-US" dirty="0">
                <a:latin typeface="+mj-lt"/>
              </a:rPr>
              <a:t>Or use big, complicated words,</a:t>
            </a:r>
          </a:p>
          <a:p>
            <a:pPr>
              <a:defRPr/>
            </a:pPr>
            <a:r>
              <a:rPr lang="en-US" dirty="0">
                <a:latin typeface="+mj-lt"/>
              </a:rPr>
              <a:t>Or do any of those things that you just can’t do</a:t>
            </a:r>
          </a:p>
          <a:p>
            <a:pPr>
              <a:defRPr/>
            </a:pPr>
            <a:r>
              <a:rPr lang="en-US" dirty="0">
                <a:latin typeface="+mj-lt"/>
              </a:rPr>
              <a:t>To be proud. A caseworker</a:t>
            </a:r>
          </a:p>
          <a:p>
            <a:pPr>
              <a:defRPr/>
            </a:pPr>
            <a:r>
              <a:rPr lang="en-US" dirty="0">
                <a:latin typeface="+mj-lt"/>
              </a:rPr>
              <a:t>Cannot make you proud,</a:t>
            </a:r>
          </a:p>
          <a:p>
            <a:pPr>
              <a:defRPr/>
            </a:pPr>
            <a:r>
              <a:rPr lang="en-US" dirty="0">
                <a:latin typeface="+mj-lt"/>
              </a:rPr>
              <a:t>Or a doctor.</a:t>
            </a:r>
          </a:p>
          <a:p>
            <a:pPr>
              <a:defRPr/>
            </a:pPr>
            <a:r>
              <a:rPr lang="en-US" dirty="0">
                <a:latin typeface="+mj-lt"/>
              </a:rPr>
              <a:t>You only need more practice.</a:t>
            </a:r>
          </a:p>
          <a:p>
            <a:pPr>
              <a:defRPr/>
            </a:pPr>
            <a:r>
              <a:rPr lang="en-US" dirty="0">
                <a:latin typeface="+mj-lt"/>
              </a:rPr>
              <a:t>You get proud by practicing.</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268739" y="457200"/>
            <a:ext cx="8606523" cy="646331"/>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YOU GET PROUD BY PRACTICING (part 2)</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50432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 photo of Elaine Wilson, a white woman with short thick brown hair. She's squinting.">
            <a:extLst>
              <a:ext uri="{FF2B5EF4-FFF2-40B4-BE49-F238E27FC236}">
                <a16:creationId xmlns:a16="http://schemas.microsoft.com/office/drawing/2014/main" id="{08EAA211-5278-0217-CAB3-5E202B3230F5}"/>
              </a:ext>
            </a:extLst>
          </p:cNvPr>
          <p:cNvPicPr>
            <a:picLocks noChangeAspect="1"/>
          </p:cNvPicPr>
          <p:nvPr/>
        </p:nvPicPr>
        <p:blipFill>
          <a:blip r:embed="rId3"/>
          <a:stretch>
            <a:fillRect/>
          </a:stretch>
        </p:blipFill>
        <p:spPr>
          <a:xfrm>
            <a:off x="4983976" y="4064431"/>
            <a:ext cx="1493024" cy="2412569"/>
          </a:xfrm>
          <a:prstGeom prst="rect">
            <a:avLst/>
          </a:prstGeom>
          <a:effectLst>
            <a:glow rad="101600">
              <a:srgbClr val="5C6BFF">
                <a:alpha val="75000"/>
              </a:srgbClr>
            </a:glow>
          </a:effectLst>
        </p:spPr>
      </p:pic>
      <p:pic>
        <p:nvPicPr>
          <p:cNvPr id="6" name="Picture 5" descr="Color photo of Lois Curtis, a Black woman with an afro and a wide smile on her face.">
            <a:extLst>
              <a:ext uri="{FF2B5EF4-FFF2-40B4-BE49-F238E27FC236}">
                <a16:creationId xmlns:a16="http://schemas.microsoft.com/office/drawing/2014/main" id="{AE316F21-4D57-6BE0-DB71-1FECA499C2C7}"/>
              </a:ext>
            </a:extLst>
          </p:cNvPr>
          <p:cNvPicPr>
            <a:picLocks noChangeAspect="1"/>
          </p:cNvPicPr>
          <p:nvPr/>
        </p:nvPicPr>
        <p:blipFill>
          <a:blip r:embed="rId4"/>
          <a:stretch>
            <a:fillRect/>
          </a:stretch>
        </p:blipFill>
        <p:spPr>
          <a:xfrm>
            <a:off x="2355940" y="4064431"/>
            <a:ext cx="1606460" cy="2412569"/>
          </a:xfrm>
          <a:prstGeom prst="rect">
            <a:avLst/>
          </a:prstGeom>
          <a:effectLst>
            <a:glow rad="101600">
              <a:srgbClr val="5C6BFF">
                <a:alpha val="75000"/>
              </a:srgbClr>
            </a:glow>
          </a:effectLst>
        </p:spPr>
      </p:pic>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304800" y="1600200"/>
            <a:ext cx="8334513"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buFont typeface="Arial" panose="020B0604020202020204" pitchFamily="34" charset="0"/>
              <a:buChar char="•"/>
              <a:defRPr/>
            </a:pPr>
            <a:r>
              <a:rPr lang="en-US" sz="2800" dirty="0">
                <a:latin typeface="+mj-lt"/>
              </a:rPr>
              <a:t>Knowing we’re not alone.</a:t>
            </a:r>
          </a:p>
          <a:p>
            <a:pPr marL="457200" indent="-457200">
              <a:buFont typeface="Arial" panose="020B0604020202020204" pitchFamily="34" charset="0"/>
              <a:buChar char="•"/>
              <a:defRPr/>
            </a:pPr>
            <a:r>
              <a:rPr lang="en-US" sz="2800" dirty="0">
                <a:latin typeface="+mj-lt"/>
              </a:rPr>
              <a:t>Knowing disability histories.</a:t>
            </a:r>
          </a:p>
          <a:p>
            <a:pPr marL="457200" indent="-457200">
              <a:buFont typeface="Arial" panose="020B0604020202020204" pitchFamily="34" charset="0"/>
              <a:buChar char="•"/>
              <a:defRPr/>
            </a:pPr>
            <a:r>
              <a:rPr lang="en-US" sz="2800" dirty="0">
                <a:latin typeface="+mj-lt"/>
              </a:rPr>
              <a:t>The people who have gone before us.</a:t>
            </a:r>
          </a:p>
          <a:p>
            <a:pPr marL="457200" indent="-457200">
              <a:buFont typeface="Arial" panose="020B0604020202020204" pitchFamily="34" charset="0"/>
              <a:buChar char="•"/>
              <a:defRPr/>
            </a:pPr>
            <a:r>
              <a:rPr lang="en-US" sz="2800" dirty="0">
                <a:latin typeface="+mj-lt"/>
              </a:rPr>
              <a:t>Self-advocates </a:t>
            </a:r>
            <a:br>
              <a:rPr lang="en-US" sz="2800" dirty="0">
                <a:latin typeface="+mj-lt"/>
              </a:rPr>
            </a:br>
            <a:r>
              <a:rPr lang="en-US" sz="2800" dirty="0">
                <a:latin typeface="+mj-lt"/>
              </a:rPr>
              <a:t>Lois Curtis and Elaine Wilson</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457200" y="256430"/>
            <a:ext cx="5274201" cy="1200329"/>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Practicing Pride,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Practicing Self-Advocacy</a:t>
            </a:r>
            <a:endParaRPr kumimoji="0" lang="en-US" sz="36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91203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84E41EBF-8A36-67D7-3ADF-26803809A445}"/>
              </a:ext>
            </a:extLst>
          </p:cNvPr>
          <p:cNvSpPr txBox="1">
            <a:spLocks noChangeArrowheads="1"/>
          </p:cNvSpPr>
          <p:nvPr/>
        </p:nvSpPr>
        <p:spPr bwMode="auto">
          <a:xfrm>
            <a:off x="762000" y="762000"/>
            <a:ext cx="8305800"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dirty="0">
                <a:latin typeface="+mj-lt"/>
              </a:rPr>
              <a:t>There are many many ways to get proud.</a:t>
            </a:r>
          </a:p>
          <a:p>
            <a:pPr>
              <a:defRPr/>
            </a:pPr>
            <a:r>
              <a:rPr lang="en-US" dirty="0">
                <a:latin typeface="+mj-lt"/>
              </a:rPr>
              <a:t>You can try riding a horse, or skiing on one leg,</a:t>
            </a:r>
          </a:p>
          <a:p>
            <a:pPr>
              <a:defRPr/>
            </a:pPr>
            <a:r>
              <a:rPr lang="en-US" dirty="0">
                <a:latin typeface="+mj-lt"/>
              </a:rPr>
              <a:t>Or playing guitar,</a:t>
            </a:r>
          </a:p>
          <a:p>
            <a:pPr>
              <a:defRPr/>
            </a:pPr>
            <a:r>
              <a:rPr lang="en-US" dirty="0">
                <a:latin typeface="+mj-lt"/>
              </a:rPr>
              <a:t>And do well or not so well,</a:t>
            </a:r>
          </a:p>
          <a:p>
            <a:pPr>
              <a:defRPr/>
            </a:pPr>
            <a:r>
              <a:rPr lang="en-US" dirty="0">
                <a:latin typeface="+mj-lt"/>
              </a:rPr>
              <a:t>And be glad you tried</a:t>
            </a:r>
          </a:p>
          <a:p>
            <a:pPr>
              <a:defRPr/>
            </a:pPr>
            <a:r>
              <a:rPr lang="en-US" dirty="0">
                <a:latin typeface="+mj-lt"/>
              </a:rPr>
              <a:t>Either way.</a:t>
            </a:r>
          </a:p>
          <a:p>
            <a:pPr>
              <a:defRPr/>
            </a:pPr>
            <a:r>
              <a:rPr lang="en-US" dirty="0">
                <a:latin typeface="+mj-lt"/>
              </a:rPr>
              <a:t>You can show</a:t>
            </a:r>
          </a:p>
          <a:p>
            <a:pPr>
              <a:defRPr/>
            </a:pPr>
            <a:r>
              <a:rPr lang="en-US" dirty="0">
                <a:latin typeface="+mj-lt"/>
              </a:rPr>
              <a:t>Something you’ve made</a:t>
            </a:r>
          </a:p>
          <a:p>
            <a:pPr>
              <a:defRPr/>
            </a:pPr>
            <a:r>
              <a:rPr lang="en-US" dirty="0">
                <a:latin typeface="+mj-lt"/>
              </a:rPr>
              <a:t>To someone you respect</a:t>
            </a:r>
          </a:p>
          <a:p>
            <a:pPr>
              <a:defRPr/>
            </a:pPr>
            <a:r>
              <a:rPr lang="en-US" dirty="0">
                <a:latin typeface="+mj-lt"/>
              </a:rPr>
              <a:t>And be happy with it no matter</a:t>
            </a:r>
          </a:p>
          <a:p>
            <a:pPr>
              <a:defRPr/>
            </a:pPr>
            <a:r>
              <a:rPr lang="en-US" dirty="0">
                <a:latin typeface="+mj-lt"/>
              </a:rPr>
              <a:t>What they say.</a:t>
            </a:r>
          </a:p>
          <a:p>
            <a:pPr>
              <a:defRPr/>
            </a:pPr>
            <a:r>
              <a:rPr lang="en-US" dirty="0">
                <a:latin typeface="+mj-lt"/>
              </a:rPr>
              <a:t>You can say</a:t>
            </a:r>
          </a:p>
          <a:p>
            <a:pPr>
              <a:defRPr/>
            </a:pPr>
            <a:r>
              <a:rPr lang="en-US" dirty="0">
                <a:latin typeface="+mj-lt"/>
              </a:rPr>
              <a:t>What you think, though you know</a:t>
            </a:r>
          </a:p>
          <a:p>
            <a:pPr>
              <a:defRPr/>
            </a:pPr>
            <a:r>
              <a:rPr lang="en-US" dirty="0">
                <a:latin typeface="+mj-lt"/>
              </a:rPr>
              <a:t>Other people do not think the same way, and you can </a:t>
            </a:r>
          </a:p>
          <a:p>
            <a:pPr>
              <a:defRPr/>
            </a:pPr>
            <a:r>
              <a:rPr lang="en-US" dirty="0">
                <a:latin typeface="+mj-lt"/>
              </a:rPr>
              <a:t>keep saying it, even if they tell you</a:t>
            </a:r>
          </a:p>
          <a:p>
            <a:pPr>
              <a:defRPr/>
            </a:pPr>
            <a:r>
              <a:rPr lang="en-US" dirty="0">
                <a:latin typeface="+mj-lt"/>
              </a:rPr>
              <a:t>You are crazy.</a:t>
            </a:r>
          </a:p>
        </p:txBody>
      </p:sp>
      <p:sp>
        <p:nvSpPr>
          <p:cNvPr id="19458" name="TextBox 1">
            <a:extLst>
              <a:ext uri="{FF2B5EF4-FFF2-40B4-BE49-F238E27FC236}">
                <a16:creationId xmlns:a16="http://schemas.microsoft.com/office/drawing/2014/main" id="{71B1AC31-7BCD-6919-C924-6B7E7862BE5F}"/>
              </a:ext>
            </a:extLst>
          </p:cNvPr>
          <p:cNvSpPr txBox="1">
            <a:spLocks noGrp="1" noChangeArrowheads="1"/>
          </p:cNvSpPr>
          <p:nvPr>
            <p:ph type="title" idx="4294967295"/>
          </p:nvPr>
        </p:nvSpPr>
        <p:spPr bwMode="auto">
          <a:xfrm>
            <a:off x="737968" y="177225"/>
            <a:ext cx="7668061" cy="584775"/>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3200" b="0" i="0" u="none" strike="noStrike" kern="1200" cap="none" spc="0" normalizeH="0" baseline="0" noProof="0" dirty="0">
                <a:ln>
                  <a:noFill/>
                </a:ln>
                <a:solidFill>
                  <a:schemeClr val="bg2">
                    <a:lumMod val="20000"/>
                    <a:lumOff val="80000"/>
                  </a:schemeClr>
                </a:solidFill>
                <a:effectLst/>
                <a:uLnTx/>
                <a:uFillTx/>
                <a:latin typeface="Trebuchet MS Italic" charset="0"/>
                <a:ea typeface="ＭＳ Ｐゴシック" charset="0"/>
                <a:cs typeface="ＭＳ Ｐゴシック" charset="0"/>
              </a:rPr>
              <a:t>YOU GET PROUD </a:t>
            </a:r>
            <a:r>
              <a:rPr lang="en-US" sz="3200" kern="1200" dirty="0">
                <a:solidFill>
                  <a:schemeClr val="bg2">
                    <a:lumMod val="20000"/>
                    <a:lumOff val="80000"/>
                  </a:schemeClr>
                </a:solidFill>
                <a:latin typeface="Trebuchet MS Italic" charset="0"/>
              </a:rPr>
              <a:t>BY PRACTICING (part 3)</a:t>
            </a:r>
            <a:endParaRPr kumimoji="0" lang="en-US" sz="3200" b="0" i="0" u="none" strike="noStrike" kern="1200" cap="none" spc="0" normalizeH="0" baseline="0" noProof="0" dirty="0">
              <a:ln>
                <a:noFill/>
              </a:ln>
              <a:solidFill>
                <a:schemeClr val="bg2">
                  <a:lumMod val="20000"/>
                  <a:lumOff val="80000"/>
                </a:schemeClr>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618111490"/>
      </p:ext>
    </p:extLst>
  </p:cSld>
  <p:clrMapOvr>
    <a:masterClrMapping/>
  </p:clrMapOvr>
</p:sld>
</file>

<file path=ppt/theme/theme1.xml><?xml version="1.0" encoding="utf-8"?>
<a:theme xmlns:a="http://schemas.openxmlformats.org/drawingml/2006/main" name="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Techno"/>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rebuchet MS Italic"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rebuchet MS Italic"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15901</TotalTime>
  <Words>1063</Words>
  <Application>Microsoft Macintosh PowerPoint</Application>
  <PresentationFormat>Letter Paper (8.5x11 in)</PresentationFormat>
  <Paragraphs>195</Paragraphs>
  <Slides>21</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Book Antiqua</vt:lpstr>
      <vt:lpstr>Calibri</vt:lpstr>
      <vt:lpstr>Palatino</vt:lpstr>
      <vt:lpstr>Techno</vt:lpstr>
      <vt:lpstr>Times</vt:lpstr>
      <vt:lpstr>Trebuchet MS</vt:lpstr>
      <vt:lpstr>Trebuchet MS Italic</vt:lpstr>
      <vt:lpstr>Blank Presentation</vt:lpstr>
      <vt:lpstr>Pride &amp; Self-Advocacy</vt:lpstr>
      <vt:lpstr>A Bit About Me</vt:lpstr>
      <vt:lpstr>We do self-advocacy work because:</vt:lpstr>
      <vt:lpstr>Saying NO to the stereotypes</vt:lpstr>
      <vt:lpstr>Becoming rebellious &amp; non-compliant</vt:lpstr>
      <vt:lpstr>Disability Pride</vt:lpstr>
      <vt:lpstr>YOU GET PROUD BY PRACTICING (part 2)</vt:lpstr>
      <vt:lpstr>Practicing Pride,  Practicing Self-Advocacy</vt:lpstr>
      <vt:lpstr>YOU GET PROUD BY PRACTICING (part 3)</vt:lpstr>
      <vt:lpstr>Lois Curtis</vt:lpstr>
      <vt:lpstr>YOU GET PROUD BY PRACTICING (part 4)</vt:lpstr>
      <vt:lpstr>more on Lois Curtis</vt:lpstr>
      <vt:lpstr>YOU GET PROUD BY PRACTICING (part 5)</vt:lpstr>
      <vt:lpstr>Together, Not Alone</vt:lpstr>
      <vt:lpstr>YOU GET PROUD BY PRACTICING (part 6)</vt:lpstr>
      <vt:lpstr>Ms. Curtis’ Freedom</vt:lpstr>
      <vt:lpstr>YOU GET PROUD BY PRACTICING (part 7)</vt:lpstr>
      <vt:lpstr>Self-Advocacy Rippling Out</vt:lpstr>
      <vt:lpstr>Our Collective Voices</vt:lpstr>
      <vt:lpstr>YOU GET PROUD BY PRACTICING (part 8)</vt:lpstr>
      <vt:lpstr>Thank you all!</vt:lpstr>
    </vt:vector>
  </TitlesOfParts>
  <Company>_x0008_ᖨ]皤뿿뿿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Riva Lehrer from “Circle Stories”</dc:title>
  <dc:creator>Eli Clare</dc:creator>
  <cp:lastModifiedBy>Eli Clare</cp:lastModifiedBy>
  <cp:revision>413</cp:revision>
  <cp:lastPrinted>2023-04-28T15:20:45Z</cp:lastPrinted>
  <dcterms:created xsi:type="dcterms:W3CDTF">2011-11-03T16:28:53Z</dcterms:created>
  <dcterms:modified xsi:type="dcterms:W3CDTF">2023-04-29T21:52:53Z</dcterms:modified>
</cp:coreProperties>
</file>