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1"/>
  </p:sldMasterIdLst>
  <p:notesMasterIdLst>
    <p:notesMasterId r:id="rId27"/>
  </p:notesMasterIdLst>
  <p:sldIdLst>
    <p:sldId id="256" r:id="rId2"/>
    <p:sldId id="261" r:id="rId3"/>
    <p:sldId id="257" r:id="rId4"/>
    <p:sldId id="262" r:id="rId5"/>
    <p:sldId id="258" r:id="rId6"/>
    <p:sldId id="265" r:id="rId7"/>
    <p:sldId id="264" r:id="rId8"/>
    <p:sldId id="269" r:id="rId9"/>
    <p:sldId id="267" r:id="rId10"/>
    <p:sldId id="266" r:id="rId11"/>
    <p:sldId id="270" r:id="rId12"/>
    <p:sldId id="268" r:id="rId13"/>
    <p:sldId id="272" r:id="rId14"/>
    <p:sldId id="278" r:id="rId15"/>
    <p:sldId id="277" r:id="rId16"/>
    <p:sldId id="279" r:id="rId17"/>
    <p:sldId id="275" r:id="rId18"/>
    <p:sldId id="273" r:id="rId19"/>
    <p:sldId id="276" r:id="rId20"/>
    <p:sldId id="274" r:id="rId21"/>
    <p:sldId id="281" r:id="rId22"/>
    <p:sldId id="280" r:id="rId23"/>
    <p:sldId id="263" r:id="rId24"/>
    <p:sldId id="282" r:id="rId25"/>
    <p:sldId id="27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77"/>
    <p:restoredTop sz="70584"/>
  </p:normalViewPr>
  <p:slideViewPr>
    <p:cSldViewPr snapToGrid="0">
      <p:cViewPr varScale="1">
        <p:scale>
          <a:sx n="75" d="100"/>
          <a:sy n="75" d="100"/>
        </p:scale>
        <p:origin x="8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E1CA6-FCDE-3E4B-8DB8-8EB1AD8001E4}" type="datetimeFigureOut">
              <a:rPr lang="en-US" smtClean="0"/>
              <a:t>10/13/22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890DC-1002-4940-83A5-A77202F08E55}" type="slidenum">
              <a:rPr lang="en-US" smtClean="0"/>
              <a:t>‹#›</a:t>
            </a:fld>
            <a:endParaRPr lang="en-US"/>
          </a:p>
        </p:txBody>
      </p:sp>
    </p:spTree>
    <p:extLst>
      <p:ext uri="{BB962C8B-B14F-4D97-AF65-F5344CB8AC3E}">
        <p14:creationId xmlns:p14="http://schemas.microsoft.com/office/powerpoint/2010/main" val="3971963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890DC-1002-4940-83A5-A77202F08E55}" type="slidenum">
              <a:rPr lang="en-US" smtClean="0"/>
              <a:t>4</a:t>
            </a:fld>
            <a:endParaRPr lang="en-US"/>
          </a:p>
        </p:txBody>
      </p:sp>
    </p:spTree>
    <p:extLst>
      <p:ext uri="{BB962C8B-B14F-4D97-AF65-F5344CB8AC3E}">
        <p14:creationId xmlns:p14="http://schemas.microsoft.com/office/powerpoint/2010/main" val="4231981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890DC-1002-4940-83A5-A77202F08E55}" type="slidenum">
              <a:rPr lang="en-US" smtClean="0"/>
              <a:t>13</a:t>
            </a:fld>
            <a:endParaRPr lang="en-US"/>
          </a:p>
        </p:txBody>
      </p:sp>
    </p:spTree>
    <p:extLst>
      <p:ext uri="{BB962C8B-B14F-4D97-AF65-F5344CB8AC3E}">
        <p14:creationId xmlns:p14="http://schemas.microsoft.com/office/powerpoint/2010/main" val="2628580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890DC-1002-4940-83A5-A77202F08E55}" type="slidenum">
              <a:rPr lang="en-US" smtClean="0"/>
              <a:t>14</a:t>
            </a:fld>
            <a:endParaRPr lang="en-US"/>
          </a:p>
        </p:txBody>
      </p:sp>
    </p:spTree>
    <p:extLst>
      <p:ext uri="{BB962C8B-B14F-4D97-AF65-F5344CB8AC3E}">
        <p14:creationId xmlns:p14="http://schemas.microsoft.com/office/powerpoint/2010/main" val="3191054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890DC-1002-4940-83A5-A77202F08E55}" type="slidenum">
              <a:rPr lang="en-US" smtClean="0"/>
              <a:t>15</a:t>
            </a:fld>
            <a:endParaRPr lang="en-US"/>
          </a:p>
        </p:txBody>
      </p:sp>
    </p:spTree>
    <p:extLst>
      <p:ext uri="{BB962C8B-B14F-4D97-AF65-F5344CB8AC3E}">
        <p14:creationId xmlns:p14="http://schemas.microsoft.com/office/powerpoint/2010/main" val="1177584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890DC-1002-4940-83A5-A77202F08E55}" type="slidenum">
              <a:rPr lang="en-US" smtClean="0"/>
              <a:t>16</a:t>
            </a:fld>
            <a:endParaRPr lang="en-US"/>
          </a:p>
        </p:txBody>
      </p:sp>
    </p:spTree>
    <p:extLst>
      <p:ext uri="{BB962C8B-B14F-4D97-AF65-F5344CB8AC3E}">
        <p14:creationId xmlns:p14="http://schemas.microsoft.com/office/powerpoint/2010/main" val="1941958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890DC-1002-4940-83A5-A77202F08E55}" type="slidenum">
              <a:rPr lang="en-US" smtClean="0"/>
              <a:t>17</a:t>
            </a:fld>
            <a:endParaRPr lang="en-US"/>
          </a:p>
        </p:txBody>
      </p:sp>
    </p:spTree>
    <p:extLst>
      <p:ext uri="{BB962C8B-B14F-4D97-AF65-F5344CB8AC3E}">
        <p14:creationId xmlns:p14="http://schemas.microsoft.com/office/powerpoint/2010/main" val="2722282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890DC-1002-4940-83A5-A77202F08E55}" type="slidenum">
              <a:rPr lang="en-US" smtClean="0"/>
              <a:t>18</a:t>
            </a:fld>
            <a:endParaRPr lang="en-US"/>
          </a:p>
        </p:txBody>
      </p:sp>
    </p:spTree>
    <p:extLst>
      <p:ext uri="{BB962C8B-B14F-4D97-AF65-F5344CB8AC3E}">
        <p14:creationId xmlns:p14="http://schemas.microsoft.com/office/powerpoint/2010/main" val="3297761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890DC-1002-4940-83A5-A77202F08E55}" type="slidenum">
              <a:rPr lang="en-US" smtClean="0"/>
              <a:t>19</a:t>
            </a:fld>
            <a:endParaRPr lang="en-US"/>
          </a:p>
        </p:txBody>
      </p:sp>
    </p:spTree>
    <p:extLst>
      <p:ext uri="{BB962C8B-B14F-4D97-AF65-F5344CB8AC3E}">
        <p14:creationId xmlns:p14="http://schemas.microsoft.com/office/powerpoint/2010/main" val="2852900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890DC-1002-4940-83A5-A77202F08E55}" type="slidenum">
              <a:rPr lang="en-US" smtClean="0"/>
              <a:t>21</a:t>
            </a:fld>
            <a:endParaRPr lang="en-US"/>
          </a:p>
        </p:txBody>
      </p:sp>
    </p:spTree>
    <p:extLst>
      <p:ext uri="{BB962C8B-B14F-4D97-AF65-F5344CB8AC3E}">
        <p14:creationId xmlns:p14="http://schemas.microsoft.com/office/powerpoint/2010/main" val="710429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890DC-1002-4940-83A5-A77202F08E55}" type="slidenum">
              <a:rPr lang="en-US" smtClean="0"/>
              <a:t>22</a:t>
            </a:fld>
            <a:endParaRPr lang="en-US"/>
          </a:p>
        </p:txBody>
      </p:sp>
    </p:spTree>
    <p:extLst>
      <p:ext uri="{BB962C8B-B14F-4D97-AF65-F5344CB8AC3E}">
        <p14:creationId xmlns:p14="http://schemas.microsoft.com/office/powerpoint/2010/main" val="890417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890DC-1002-4940-83A5-A77202F08E55}" type="slidenum">
              <a:rPr lang="en-US" smtClean="0"/>
              <a:t>23</a:t>
            </a:fld>
            <a:endParaRPr lang="en-US"/>
          </a:p>
        </p:txBody>
      </p:sp>
    </p:spTree>
    <p:extLst>
      <p:ext uri="{BB962C8B-B14F-4D97-AF65-F5344CB8AC3E}">
        <p14:creationId xmlns:p14="http://schemas.microsoft.com/office/powerpoint/2010/main" val="220170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Honoring Lived Experiences </a:t>
            </a:r>
          </a:p>
        </p:txBody>
      </p:sp>
      <p:sp>
        <p:nvSpPr>
          <p:cNvPr id="4" name="Slide Number Placeholder 3"/>
          <p:cNvSpPr>
            <a:spLocks noGrp="1"/>
          </p:cNvSpPr>
          <p:nvPr>
            <p:ph type="sldNum" sz="quarter" idx="5"/>
          </p:nvPr>
        </p:nvSpPr>
        <p:spPr/>
        <p:txBody>
          <a:bodyPr/>
          <a:lstStyle/>
          <a:p>
            <a:fld id="{EF1890DC-1002-4940-83A5-A77202F08E55}" type="slidenum">
              <a:rPr lang="en-US" smtClean="0"/>
              <a:t>5</a:t>
            </a:fld>
            <a:endParaRPr lang="en-US"/>
          </a:p>
        </p:txBody>
      </p:sp>
    </p:spTree>
    <p:extLst>
      <p:ext uri="{BB962C8B-B14F-4D97-AF65-F5344CB8AC3E}">
        <p14:creationId xmlns:p14="http://schemas.microsoft.com/office/powerpoint/2010/main" val="1595383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890DC-1002-4940-83A5-A77202F08E55}" type="slidenum">
              <a:rPr lang="en-US" smtClean="0"/>
              <a:t>24</a:t>
            </a:fld>
            <a:endParaRPr lang="en-US"/>
          </a:p>
        </p:txBody>
      </p:sp>
    </p:spTree>
    <p:extLst>
      <p:ext uri="{BB962C8B-B14F-4D97-AF65-F5344CB8AC3E}">
        <p14:creationId xmlns:p14="http://schemas.microsoft.com/office/powerpoint/2010/main" val="166402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890DC-1002-4940-83A5-A77202F08E55}" type="slidenum">
              <a:rPr lang="en-US" smtClean="0"/>
              <a:t>6</a:t>
            </a:fld>
            <a:endParaRPr lang="en-US"/>
          </a:p>
        </p:txBody>
      </p:sp>
    </p:spTree>
    <p:extLst>
      <p:ext uri="{BB962C8B-B14F-4D97-AF65-F5344CB8AC3E}">
        <p14:creationId xmlns:p14="http://schemas.microsoft.com/office/powerpoint/2010/main" val="3455901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wrong Answers…</a:t>
            </a:r>
          </a:p>
          <a:p>
            <a:endParaRPr lang="en-US" dirty="0"/>
          </a:p>
          <a:p>
            <a:r>
              <a:rPr lang="en-US" b="1" dirty="0"/>
              <a:t>Independence, Individualism, Freedom</a:t>
            </a:r>
            <a:r>
              <a:rPr lang="en-US" dirty="0"/>
              <a:t>, Diversity, Patriotism, Capitalism/Private Enterprise, Extroversion, Informality, Equal Opportunity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www.bu.edu</a:t>
            </a:r>
            <a:r>
              <a:rPr lang="en-US" dirty="0"/>
              <a:t>/</a:t>
            </a:r>
            <a:r>
              <a:rPr lang="en-US" dirty="0" err="1"/>
              <a:t>isso</a:t>
            </a:r>
            <a:r>
              <a:rPr lang="en-US" dirty="0"/>
              <a:t>/files/pdf/</a:t>
            </a:r>
            <a:r>
              <a:rPr lang="en-US" dirty="0" err="1"/>
              <a:t>AmericanValues.pdf</a:t>
            </a:r>
            <a:r>
              <a:rPr lang="en-US" dirty="0"/>
              <a:t>  </a:t>
            </a:r>
          </a:p>
          <a:p>
            <a:endParaRPr lang="en-US" dirty="0"/>
          </a:p>
          <a:p>
            <a:r>
              <a:rPr lang="en-US" dirty="0"/>
              <a:t>Individualism, Equality, Informality, Future, Change, Progress, </a:t>
            </a:r>
            <a:r>
              <a:rPr lang="en-US" b="1" dirty="0"/>
              <a:t>Achievement, Action, Work, Materialism</a:t>
            </a:r>
            <a:r>
              <a:rPr lang="en-US" dirty="0"/>
              <a:t>, Directness, Assertiveness,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www.up.edu</a:t>
            </a:r>
            <a:r>
              <a:rPr lang="en-US" dirty="0"/>
              <a:t>/</a:t>
            </a:r>
            <a:r>
              <a:rPr lang="en-US" dirty="0" err="1"/>
              <a:t>iss</a:t>
            </a:r>
            <a:r>
              <a:rPr lang="en-US" dirty="0"/>
              <a:t>/advising-services/</a:t>
            </a:r>
            <a:r>
              <a:rPr lang="en-US" dirty="0" err="1"/>
              <a:t>american-values.html</a:t>
            </a:r>
            <a:r>
              <a:rPr lang="en-US" dirty="0"/>
              <a:t> </a:t>
            </a:r>
          </a:p>
        </p:txBody>
      </p:sp>
      <p:sp>
        <p:nvSpPr>
          <p:cNvPr id="4" name="Slide Number Placeholder 3"/>
          <p:cNvSpPr>
            <a:spLocks noGrp="1"/>
          </p:cNvSpPr>
          <p:nvPr>
            <p:ph type="sldNum" sz="quarter" idx="5"/>
          </p:nvPr>
        </p:nvSpPr>
        <p:spPr/>
        <p:txBody>
          <a:bodyPr/>
          <a:lstStyle/>
          <a:p>
            <a:fld id="{EF1890DC-1002-4940-83A5-A77202F08E55}" type="slidenum">
              <a:rPr lang="en-US" smtClean="0"/>
              <a:t>7</a:t>
            </a:fld>
            <a:endParaRPr lang="en-US"/>
          </a:p>
        </p:txBody>
      </p:sp>
    </p:spTree>
    <p:extLst>
      <p:ext uri="{BB962C8B-B14F-4D97-AF65-F5344CB8AC3E}">
        <p14:creationId xmlns:p14="http://schemas.microsoft.com/office/powerpoint/2010/main" val="1123337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890DC-1002-4940-83A5-A77202F08E55}" type="slidenum">
              <a:rPr lang="en-US" smtClean="0"/>
              <a:t>8</a:t>
            </a:fld>
            <a:endParaRPr lang="en-US"/>
          </a:p>
        </p:txBody>
      </p:sp>
    </p:spTree>
    <p:extLst>
      <p:ext uri="{BB962C8B-B14F-4D97-AF65-F5344CB8AC3E}">
        <p14:creationId xmlns:p14="http://schemas.microsoft.com/office/powerpoint/2010/main" val="2593324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890DC-1002-4940-83A5-A77202F08E55}" type="slidenum">
              <a:rPr lang="en-US" smtClean="0"/>
              <a:t>9</a:t>
            </a:fld>
            <a:endParaRPr lang="en-US"/>
          </a:p>
        </p:txBody>
      </p:sp>
    </p:spTree>
    <p:extLst>
      <p:ext uri="{BB962C8B-B14F-4D97-AF65-F5344CB8AC3E}">
        <p14:creationId xmlns:p14="http://schemas.microsoft.com/office/powerpoint/2010/main" val="2108076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890DC-1002-4940-83A5-A77202F08E55}" type="slidenum">
              <a:rPr lang="en-US" smtClean="0"/>
              <a:t>10</a:t>
            </a:fld>
            <a:endParaRPr lang="en-US"/>
          </a:p>
        </p:txBody>
      </p:sp>
    </p:spTree>
    <p:extLst>
      <p:ext uri="{BB962C8B-B14F-4D97-AF65-F5344CB8AC3E}">
        <p14:creationId xmlns:p14="http://schemas.microsoft.com/office/powerpoint/2010/main" val="2600563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890DC-1002-4940-83A5-A77202F08E55}" type="slidenum">
              <a:rPr lang="en-US" smtClean="0"/>
              <a:t>11</a:t>
            </a:fld>
            <a:endParaRPr lang="en-US"/>
          </a:p>
        </p:txBody>
      </p:sp>
    </p:spTree>
    <p:extLst>
      <p:ext uri="{BB962C8B-B14F-4D97-AF65-F5344CB8AC3E}">
        <p14:creationId xmlns:p14="http://schemas.microsoft.com/office/powerpoint/2010/main" val="3765259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By Slowing Down and Asking… </a:t>
            </a:r>
          </a:p>
          <a:p>
            <a:pPr indent="-228600">
              <a:buFont typeface="Arial" panose="020B0604020202020204" pitchFamily="34" charset="0"/>
              <a:buChar char="•"/>
            </a:pPr>
            <a:r>
              <a:rPr lang="en-US" sz="1200" dirty="0"/>
              <a:t>What counts as knowledge?</a:t>
            </a:r>
          </a:p>
          <a:p>
            <a:pPr indent="-228600">
              <a:buFont typeface="Arial" panose="020B0604020202020204" pitchFamily="34" charset="0"/>
              <a:buChar char="•"/>
            </a:pPr>
            <a:r>
              <a:rPr lang="en-US" sz="1200" dirty="0"/>
              <a:t>Who determines what counts as knowledge?</a:t>
            </a:r>
          </a:p>
          <a:p>
            <a:endParaRPr lang="en-US" dirty="0"/>
          </a:p>
        </p:txBody>
      </p:sp>
      <p:sp>
        <p:nvSpPr>
          <p:cNvPr id="4" name="Slide Number Placeholder 3"/>
          <p:cNvSpPr>
            <a:spLocks noGrp="1"/>
          </p:cNvSpPr>
          <p:nvPr>
            <p:ph type="sldNum" sz="quarter" idx="5"/>
          </p:nvPr>
        </p:nvSpPr>
        <p:spPr/>
        <p:txBody>
          <a:bodyPr/>
          <a:lstStyle/>
          <a:p>
            <a:fld id="{EF1890DC-1002-4940-83A5-A77202F08E55}" type="slidenum">
              <a:rPr lang="en-US" smtClean="0"/>
              <a:t>12</a:t>
            </a:fld>
            <a:endParaRPr lang="en-US"/>
          </a:p>
        </p:txBody>
      </p:sp>
    </p:spTree>
    <p:extLst>
      <p:ext uri="{BB962C8B-B14F-4D97-AF65-F5344CB8AC3E}">
        <p14:creationId xmlns:p14="http://schemas.microsoft.com/office/powerpoint/2010/main" val="753554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C5A860-F335-4252-AA00-24FB67ED2982}" type="datetime1">
              <a:rPr lang="en-US" smtClean="0"/>
              <a:t>10/13/22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101664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AB1048-0047-48CA-88BA-D69B470942CF}" type="datetime1">
              <a:rPr lang="en-US" smtClean="0"/>
              <a:t>10/13/22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059800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83879-648C-49A9-81A2-0EF5946532D0}" type="datetime1">
              <a:rPr lang="en-US" smtClean="0"/>
              <a:t>10/13/22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40424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BC802-30E3-4658-9CCA-F873646FEC67}" type="datetime1">
              <a:rPr lang="en-US" smtClean="0"/>
              <a:t>10/13/22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69504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B227A3-19CE-4153-81CE-64EB7AB094B3}" type="datetime1">
              <a:rPr lang="en-US" smtClean="0"/>
              <a:t>10/13/22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60039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19A100-10F6-477E-8847-29D479EF1C92}" type="datetime1">
              <a:rPr lang="en-US" smtClean="0"/>
              <a:t>10/13/22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41305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F128AB-198A-495F-8475-FDB360C9873F}" type="datetime1">
              <a:rPr lang="en-US" smtClean="0"/>
              <a:t>10/13/22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42305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1A235E-F8FD-479F-9FC7-18BE84110877}" type="datetime1">
              <a:rPr lang="en-US" smtClean="0"/>
              <a:t>10/13/22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4233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0F09B-68DA-462E-9DB4-4C9ADAB8CBCC}" type="datetime1">
              <a:rPr lang="en-US" smtClean="0"/>
              <a:t>10/13/22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77605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AC4E36-FABE-47EB-AA7F-C19A93824617}" type="datetime1">
              <a:rPr lang="en-US" smtClean="0"/>
              <a:t>10/13/22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01826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99CE6B-5DE6-4A2D-B72E-5E8969F9F56F}" type="datetime1">
              <a:rPr lang="en-US" smtClean="0"/>
              <a:t>10/13/22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07510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1A142-DA77-4A5F-AD1F-14E6C18F0F5F}" type="datetime1">
              <a:rPr lang="en-US" smtClean="0"/>
              <a:t>10/13/22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41366833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DJ.Ralston@pobox.sit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jobsage.com/blog/identifying-9-types-of-unconscious-bias-at-work/" TargetMode="External"/><Relationship Id="rId2" Type="http://schemas.openxmlformats.org/officeDocument/2006/relationships/hyperlink" Target="https://doi.org/10.1136/jme.27.6.37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E3B042-70A4-4155-BFDA-D2658CE93AC0}"/>
              </a:ext>
            </a:extLst>
          </p:cNvPr>
          <p:cNvPicPr>
            <a:picLocks noChangeAspect="1"/>
          </p:cNvPicPr>
          <p:nvPr/>
        </p:nvPicPr>
        <p:blipFill rotWithShape="1">
          <a:blip r:embed="rId2"/>
          <a:srcRect l="19423" t="9161" r="36491" b="11482"/>
          <a:stretch/>
        </p:blipFill>
        <p:spPr>
          <a:xfrm>
            <a:off x="3334327" y="876398"/>
            <a:ext cx="5773813" cy="4996028"/>
          </a:xfrm>
          <a:prstGeom prst="rect">
            <a:avLst/>
          </a:prstGeom>
        </p:spPr>
      </p:pic>
    </p:spTree>
    <p:extLst>
      <p:ext uri="{BB962C8B-B14F-4D97-AF65-F5344CB8AC3E}">
        <p14:creationId xmlns:p14="http://schemas.microsoft.com/office/powerpoint/2010/main" val="4233674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39259-48BA-C2E2-2C53-3B9D3F77082D}"/>
              </a:ext>
            </a:extLst>
          </p:cNvPr>
          <p:cNvSpPr>
            <a:spLocks noGrp="1"/>
          </p:cNvSpPr>
          <p:nvPr>
            <p:ph type="title"/>
          </p:nvPr>
        </p:nvSpPr>
        <p:spPr>
          <a:xfrm>
            <a:off x="8494399" y="494489"/>
            <a:ext cx="3091607" cy="809676"/>
          </a:xfrm>
        </p:spPr>
        <p:txBody>
          <a:bodyPr vert="horz" lIns="91440" tIns="45720" rIns="91440" bIns="45720" rtlCol="0" anchor="b">
            <a:normAutofit fontScale="90000"/>
          </a:bodyPr>
          <a:lstStyle/>
          <a:p>
            <a:r>
              <a:rPr lang="en-US" sz="2800" b="1" dirty="0"/>
              <a:t>Knowledge Paradigm</a:t>
            </a:r>
          </a:p>
        </p:txBody>
      </p:sp>
      <p:pic>
        <p:nvPicPr>
          <p:cNvPr id="6" name="Content Placeholder 5" descr="Buzz and Woody, characters from the film Toy Story, standing together, with Buzz's one hand on Woody's shoulder while the other is extended outwards motioning beyond. Woody looks in the direction Buzz's hand is motioning too with worry on his face. The text of the meme reads, Knowledge, Knowledge everywhere">
            <a:extLst>
              <a:ext uri="{FF2B5EF4-FFF2-40B4-BE49-F238E27FC236}">
                <a16:creationId xmlns:a16="http://schemas.microsoft.com/office/drawing/2014/main" id="{FCCC940D-9F04-C6CC-A60E-75FD93FEBCBB}"/>
              </a:ext>
            </a:extLst>
          </p:cNvPr>
          <p:cNvPicPr>
            <a:picLocks noGrp="1" noChangeAspect="1"/>
          </p:cNvPicPr>
          <p:nvPr>
            <p:ph idx="1"/>
          </p:nvPr>
        </p:nvPicPr>
        <p:blipFill rotWithShape="1">
          <a:blip r:embed="rId3"/>
          <a:srcRect r="13887"/>
          <a:stretch/>
        </p:blipFill>
        <p:spPr>
          <a:xfrm>
            <a:off x="20" y="431"/>
            <a:ext cx="8115280" cy="6408311"/>
          </a:xfrm>
          <a:prstGeom prst="rect">
            <a:avLst/>
          </a:prstGeom>
        </p:spPr>
      </p:pic>
      <p:sp>
        <p:nvSpPr>
          <p:cNvPr id="4" name="Text Placeholder 3">
            <a:extLst>
              <a:ext uri="{FF2B5EF4-FFF2-40B4-BE49-F238E27FC236}">
                <a16:creationId xmlns:a16="http://schemas.microsoft.com/office/drawing/2014/main" id="{C34435E6-E648-4376-95C2-EE36CED7138B}"/>
              </a:ext>
            </a:extLst>
          </p:cNvPr>
          <p:cNvSpPr>
            <a:spLocks noGrp="1"/>
          </p:cNvSpPr>
          <p:nvPr>
            <p:ph type="body" sz="half" idx="2"/>
          </p:nvPr>
        </p:nvSpPr>
        <p:spPr>
          <a:xfrm>
            <a:off x="8643193" y="1436914"/>
            <a:ext cx="2942813" cy="4521759"/>
          </a:xfrm>
        </p:spPr>
        <p:txBody>
          <a:bodyPr vert="horz" lIns="91440" tIns="45720" rIns="91440" bIns="45720" rtlCol="0">
            <a:normAutofit fontScale="32500" lnSpcReduction="20000"/>
          </a:bodyPr>
          <a:lstStyle/>
          <a:p>
            <a:r>
              <a:rPr lang="en-US" sz="7200" dirty="0"/>
              <a:t>“Nearly every one of our institutions– schools, the health and mental health system, the legal system, politics, the media, science, the courts– is organized around knowing. Knowing what’s true, who’s right, what’s going on, what’s good for you, what you should do. Having the facts, providing the evidence, explaining how things work.”  (Holzman, 2018, p.4)</a:t>
            </a:r>
          </a:p>
          <a:p>
            <a:pPr indent="-228600">
              <a:buFont typeface="Arial" panose="020B0604020202020204" pitchFamily="34" charset="0"/>
              <a:buChar char="•"/>
            </a:pPr>
            <a:endParaRPr lang="en-US" sz="7200" dirty="0"/>
          </a:p>
          <a:p>
            <a:pPr indent="-228600">
              <a:buFont typeface="Arial" panose="020B0604020202020204" pitchFamily="34" charset="0"/>
              <a:buChar char="•"/>
            </a:pPr>
            <a:endParaRPr lang="en-US" sz="1400" dirty="0"/>
          </a:p>
        </p:txBody>
      </p:sp>
      <p:sp>
        <p:nvSpPr>
          <p:cNvPr id="40" name="Rectangle 3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659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5F065D-A8ED-1C3B-C3B7-EE86D5C87E62}"/>
              </a:ext>
            </a:extLst>
          </p:cNvPr>
          <p:cNvSpPr>
            <a:spLocks noGrp="1"/>
          </p:cNvSpPr>
          <p:nvPr>
            <p:ph type="title"/>
          </p:nvPr>
        </p:nvSpPr>
        <p:spPr>
          <a:xfrm>
            <a:off x="8643193" y="489507"/>
            <a:ext cx="3091607" cy="1655483"/>
          </a:xfrm>
        </p:spPr>
        <p:txBody>
          <a:bodyPr vert="horz" lIns="91440" tIns="45720" rIns="91440" bIns="45720" rtlCol="0" anchor="b">
            <a:normAutofit/>
          </a:bodyPr>
          <a:lstStyle/>
          <a:p>
            <a:r>
              <a:rPr lang="en-US" sz="2800" dirty="0"/>
              <a:t>Any Closer to Diversity, Equity, Inclusion &amp; Access?</a:t>
            </a:r>
          </a:p>
        </p:txBody>
      </p:sp>
      <p:pic>
        <p:nvPicPr>
          <p:cNvPr id="6" name="Content Placeholder 5" descr="Cartoon of a white human wearing a grey shirt and blue shirts facing forwards with their arms raised holding a pink brain just above what appears to be their open head. A black box is to the left of the cartoon and says &quot;Oh maybe we don't know as much as we thought, hmmm.&quot;">
            <a:extLst>
              <a:ext uri="{FF2B5EF4-FFF2-40B4-BE49-F238E27FC236}">
                <a16:creationId xmlns:a16="http://schemas.microsoft.com/office/drawing/2014/main" id="{7BB87C12-CAA2-B97D-4CE4-ED130FE391A7}"/>
              </a:ext>
            </a:extLst>
          </p:cNvPr>
          <p:cNvPicPr>
            <a:picLocks noGrp="1" noChangeAspect="1"/>
          </p:cNvPicPr>
          <p:nvPr>
            <p:ph idx="1"/>
          </p:nvPr>
        </p:nvPicPr>
        <p:blipFill rotWithShape="1">
          <a:blip r:embed="rId3"/>
          <a:srcRect r="-1" b="21033"/>
          <a:stretch/>
        </p:blipFill>
        <p:spPr>
          <a:xfrm>
            <a:off x="20" y="431"/>
            <a:ext cx="8115280" cy="6408311"/>
          </a:xfrm>
          <a:prstGeom prst="rect">
            <a:avLst/>
          </a:prstGeom>
        </p:spPr>
      </p:pic>
      <p:sp>
        <p:nvSpPr>
          <p:cNvPr id="4" name="Text Placeholder 3">
            <a:extLst>
              <a:ext uri="{FF2B5EF4-FFF2-40B4-BE49-F238E27FC236}">
                <a16:creationId xmlns:a16="http://schemas.microsoft.com/office/drawing/2014/main" id="{FFD809B2-419A-94D5-7C42-7A8FC68897EA}"/>
              </a:ext>
            </a:extLst>
          </p:cNvPr>
          <p:cNvSpPr>
            <a:spLocks noGrp="1"/>
          </p:cNvSpPr>
          <p:nvPr>
            <p:ph type="body" sz="half" idx="2"/>
          </p:nvPr>
        </p:nvSpPr>
        <p:spPr>
          <a:xfrm>
            <a:off x="8643193" y="2418408"/>
            <a:ext cx="2942813" cy="3540265"/>
          </a:xfrm>
        </p:spPr>
        <p:txBody>
          <a:bodyPr vert="horz" lIns="91440" tIns="45720" rIns="91440" bIns="45720" rtlCol="0">
            <a:normAutofit lnSpcReduction="10000"/>
          </a:bodyPr>
          <a:lstStyle/>
          <a:p>
            <a:r>
              <a:rPr lang="en-US" sz="2000" dirty="0"/>
              <a:t>Yet…despite all we “know” are we any closer to solving or eliminating disparities across different groups in our society?</a:t>
            </a:r>
          </a:p>
          <a:p>
            <a:pPr indent="-2286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What counts as knowledge?</a:t>
            </a:r>
          </a:p>
          <a:p>
            <a:endParaRPr lang="en-US" sz="2000" dirty="0"/>
          </a:p>
          <a:p>
            <a:pPr marL="342900" indent="-342900">
              <a:buFont typeface="Arial" panose="020B0604020202020204" pitchFamily="34" charset="0"/>
              <a:buChar char="•"/>
            </a:pPr>
            <a:r>
              <a:rPr lang="en-US" sz="2000" dirty="0"/>
              <a:t>Who determines what counts?</a:t>
            </a:r>
          </a:p>
          <a:p>
            <a:pPr indent="-228600">
              <a:buFont typeface="Arial" panose="020B0604020202020204" pitchFamily="34" charset="0"/>
              <a:buChar char="•"/>
            </a:pPr>
            <a:endParaRPr lang="en-US" sz="2000" dirty="0"/>
          </a:p>
        </p:txBody>
      </p:sp>
      <p:sp>
        <p:nvSpPr>
          <p:cNvPr id="13" name="Rectangle 1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3720EE9-6B79-3FB6-B8A1-B7F1653D8EF2}"/>
              </a:ext>
            </a:extLst>
          </p:cNvPr>
          <p:cNvPicPr>
            <a:picLocks noChangeAspect="1"/>
          </p:cNvPicPr>
          <p:nvPr/>
        </p:nvPicPr>
        <p:blipFill>
          <a:blip r:embed="rId4"/>
          <a:stretch>
            <a:fillRect/>
          </a:stretch>
        </p:blipFill>
        <p:spPr>
          <a:xfrm>
            <a:off x="110671" y="4891878"/>
            <a:ext cx="330200" cy="1460500"/>
          </a:xfrm>
          <a:prstGeom prst="rect">
            <a:avLst/>
          </a:prstGeom>
        </p:spPr>
      </p:pic>
    </p:spTree>
    <p:extLst>
      <p:ext uri="{BB962C8B-B14F-4D97-AF65-F5344CB8AC3E}">
        <p14:creationId xmlns:p14="http://schemas.microsoft.com/office/powerpoint/2010/main" val="3129913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6725F-F3F8-D9B4-E454-678026AED9B9}"/>
              </a:ext>
            </a:extLst>
          </p:cNvPr>
          <p:cNvSpPr>
            <a:spLocks noGrp="1"/>
          </p:cNvSpPr>
          <p:nvPr>
            <p:ph type="title"/>
          </p:nvPr>
        </p:nvSpPr>
        <p:spPr>
          <a:xfrm>
            <a:off x="8115297" y="489508"/>
            <a:ext cx="3619504" cy="1469922"/>
          </a:xfrm>
        </p:spPr>
        <p:txBody>
          <a:bodyPr vert="horz" lIns="91440" tIns="45720" rIns="91440" bIns="45720" rtlCol="0" anchor="b">
            <a:normAutofit fontScale="90000"/>
          </a:bodyPr>
          <a:lstStyle/>
          <a:p>
            <a:r>
              <a:rPr lang="en-US" sz="3700" dirty="0"/>
              <a:t>Strategies to Move Towards Diversity, Equity, Inclusion and Access…</a:t>
            </a:r>
          </a:p>
        </p:txBody>
      </p:sp>
      <p:pic>
        <p:nvPicPr>
          <p:cNvPr id="6" name="Content Placeholder 5" descr="Cartoon version of DJ, a white person with blonde spikey hair sitting a wooden table with their arms folded resting on the table and a thought bubble coming from their head. The Text reads &quot;but if we don't know, how do we move forward&quot;">
            <a:extLst>
              <a:ext uri="{FF2B5EF4-FFF2-40B4-BE49-F238E27FC236}">
                <a16:creationId xmlns:a16="http://schemas.microsoft.com/office/drawing/2014/main" id="{C7943D08-84D4-268D-A015-E04E0F0D1907}"/>
              </a:ext>
            </a:extLst>
          </p:cNvPr>
          <p:cNvPicPr>
            <a:picLocks noGrp="1" noChangeAspect="1"/>
          </p:cNvPicPr>
          <p:nvPr>
            <p:ph idx="1"/>
          </p:nvPr>
        </p:nvPicPr>
        <p:blipFill rotWithShape="1">
          <a:blip r:embed="rId3"/>
          <a:srcRect r="15469" b="-1"/>
          <a:stretch/>
        </p:blipFill>
        <p:spPr>
          <a:xfrm>
            <a:off x="20" y="431"/>
            <a:ext cx="8115280" cy="6408311"/>
          </a:xfrm>
          <a:prstGeom prst="rect">
            <a:avLst/>
          </a:prstGeom>
        </p:spPr>
      </p:pic>
      <p:sp>
        <p:nvSpPr>
          <p:cNvPr id="4" name="Text Placeholder 3">
            <a:extLst>
              <a:ext uri="{FF2B5EF4-FFF2-40B4-BE49-F238E27FC236}">
                <a16:creationId xmlns:a16="http://schemas.microsoft.com/office/drawing/2014/main" id="{759473B6-271C-3194-1F57-C9B2DB40E39E}"/>
              </a:ext>
            </a:extLst>
          </p:cNvPr>
          <p:cNvSpPr>
            <a:spLocks noGrp="1"/>
          </p:cNvSpPr>
          <p:nvPr>
            <p:ph type="body" sz="half" idx="2"/>
          </p:nvPr>
        </p:nvSpPr>
        <p:spPr>
          <a:xfrm>
            <a:off x="8115296" y="1959430"/>
            <a:ext cx="3470710" cy="3540265"/>
          </a:xfrm>
        </p:spPr>
        <p:txBody>
          <a:bodyPr vert="horz" lIns="91440" tIns="45720" rIns="91440" bIns="45720" rtlCol="0">
            <a:normAutofit fontScale="25000" lnSpcReduction="20000"/>
          </a:bodyPr>
          <a:lstStyle/>
          <a:p>
            <a:pPr marL="342900" indent="-342900">
              <a:buFont typeface="Arial" panose="020B0604020202020204" pitchFamily="34" charset="0"/>
              <a:buChar char="•"/>
            </a:pPr>
            <a:r>
              <a:rPr lang="en-US" sz="8000" dirty="0"/>
              <a:t>Understand the Human Brain</a:t>
            </a:r>
          </a:p>
          <a:p>
            <a:pPr marL="342900" indent="-342900">
              <a:buFont typeface="Arial" panose="020B0604020202020204" pitchFamily="34" charset="0"/>
              <a:buChar char="•"/>
            </a:pPr>
            <a:r>
              <a:rPr lang="en-US" sz="8000" dirty="0"/>
              <a:t>Understand, the Socio-Ecological Perspective, Social Identity &amp; Influence of Oppression</a:t>
            </a:r>
          </a:p>
          <a:p>
            <a:pPr marL="342900" indent="-342900">
              <a:buFont typeface="Arial" panose="020B0604020202020204" pitchFamily="34" charset="0"/>
              <a:buChar char="•"/>
            </a:pPr>
            <a:r>
              <a:rPr lang="en-US" sz="8000" dirty="0"/>
              <a:t>Acknowledge &amp; Address Systemic Oppression, Power Differentials in Helping Relationships and Unconscious Bias</a:t>
            </a:r>
          </a:p>
          <a:p>
            <a:pPr marL="800100" lvl="1" indent="-342900">
              <a:buFont typeface="Arial" panose="020B0604020202020204" pitchFamily="34" charset="0"/>
              <a:buChar char="•"/>
            </a:pPr>
            <a:r>
              <a:rPr lang="en-US" sz="8000" dirty="0"/>
              <a:t>Slow Down</a:t>
            </a:r>
          </a:p>
          <a:p>
            <a:pPr marL="800100" lvl="1" indent="-342900">
              <a:buFont typeface="Arial" panose="020B0604020202020204" pitchFamily="34" charset="0"/>
              <a:buChar char="•"/>
            </a:pPr>
            <a:r>
              <a:rPr lang="en-US" sz="8000" dirty="0"/>
              <a:t>Engage in Critical Self-Reflection</a:t>
            </a:r>
          </a:p>
          <a:p>
            <a:pPr marL="342900" indent="-342900">
              <a:buFont typeface="Arial" panose="020B0604020202020204" pitchFamily="34" charset="0"/>
              <a:buChar char="•"/>
            </a:pPr>
            <a:r>
              <a:rPr lang="en-US" sz="8000" dirty="0"/>
              <a:t>Aim to Co-Construct</a:t>
            </a:r>
          </a:p>
          <a:p>
            <a:pPr marL="514350" lvl="1" indent="-285750">
              <a:buFont typeface="Arial" panose="020B0604020202020204" pitchFamily="34" charset="0"/>
              <a:buChar char="•"/>
            </a:pPr>
            <a:r>
              <a:rPr lang="en-US" sz="8000" dirty="0"/>
              <a:t>Asking Instead of Telling - Humble Inquiry</a:t>
            </a:r>
          </a:p>
          <a:p>
            <a:pPr lvl="2" indent="-228600">
              <a:buFont typeface="Arial" panose="020B0604020202020204" pitchFamily="34" charset="0"/>
              <a:buChar char="•"/>
            </a:pPr>
            <a:endParaRPr lang="en-US" sz="1600" dirty="0"/>
          </a:p>
        </p:txBody>
      </p:sp>
      <p:sp>
        <p:nvSpPr>
          <p:cNvPr id="31" name="Rectangle 3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59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7ECC7-F3C9-17B6-3E59-5F5C641F0853}"/>
              </a:ext>
            </a:extLst>
          </p:cNvPr>
          <p:cNvSpPr>
            <a:spLocks noGrp="1"/>
          </p:cNvSpPr>
          <p:nvPr>
            <p:ph type="title"/>
          </p:nvPr>
        </p:nvSpPr>
        <p:spPr>
          <a:xfrm>
            <a:off x="4965430" y="629267"/>
            <a:ext cx="6586491" cy="1097934"/>
          </a:xfrm>
        </p:spPr>
        <p:txBody>
          <a:bodyPr vert="horz" lIns="91440" tIns="45720" rIns="91440" bIns="45720" rtlCol="0" anchor="ctr">
            <a:normAutofit fontScale="90000"/>
          </a:bodyPr>
          <a:lstStyle/>
          <a:p>
            <a:r>
              <a:rPr lang="en-US" sz="4000" dirty="0"/>
              <a:t>The Human Brain &amp; Mental Models</a:t>
            </a:r>
          </a:p>
        </p:txBody>
      </p:sp>
      <p:sp>
        <p:nvSpPr>
          <p:cNvPr id="3" name="Content Placeholder 2">
            <a:extLst>
              <a:ext uri="{FF2B5EF4-FFF2-40B4-BE49-F238E27FC236}">
                <a16:creationId xmlns:a16="http://schemas.microsoft.com/office/drawing/2014/main" id="{A0834207-D2DC-C885-3003-46D465BB92C2}"/>
              </a:ext>
            </a:extLst>
          </p:cNvPr>
          <p:cNvSpPr>
            <a:spLocks noGrp="1"/>
          </p:cNvSpPr>
          <p:nvPr>
            <p:ph sz="half" idx="1"/>
          </p:nvPr>
        </p:nvSpPr>
        <p:spPr>
          <a:xfrm>
            <a:off x="4965431" y="1843314"/>
            <a:ext cx="6586489" cy="4380505"/>
          </a:xfrm>
        </p:spPr>
        <p:txBody>
          <a:bodyPr vert="horz" lIns="91440" tIns="45720" rIns="91440" bIns="45720" rtlCol="0">
            <a:normAutofit/>
          </a:bodyPr>
          <a:lstStyle/>
          <a:p>
            <a:pPr marL="0"/>
            <a:r>
              <a:rPr lang="en-US" sz="2000" dirty="0"/>
              <a:t>Information Processing</a:t>
            </a:r>
          </a:p>
          <a:p>
            <a:pPr marL="457200" lvl="1"/>
            <a:r>
              <a:rPr lang="en-US" sz="2000" dirty="0"/>
              <a:t>Consciously aware of only a very small portion of the millions of bits of data we process every second, so our brain creates cognitive shortcuts to help is process.</a:t>
            </a:r>
          </a:p>
          <a:p>
            <a:pPr marL="0"/>
            <a:r>
              <a:rPr lang="en-US" sz="2000" dirty="0"/>
              <a:t>Subconscious Mind</a:t>
            </a:r>
          </a:p>
          <a:p>
            <a:pPr marL="457200" lvl="1"/>
            <a:r>
              <a:rPr lang="en-US" sz="2000" dirty="0"/>
              <a:t>Categorizes</a:t>
            </a:r>
          </a:p>
          <a:p>
            <a:pPr marL="457200" lvl="1"/>
            <a:r>
              <a:rPr lang="en-US" sz="2000" dirty="0"/>
              <a:t>Creates Associations</a:t>
            </a:r>
          </a:p>
          <a:p>
            <a:pPr marL="457200" lvl="1"/>
            <a:r>
              <a:rPr lang="en-US" sz="2000" dirty="0"/>
              <a:t>Fills in the Gaps</a:t>
            </a:r>
          </a:p>
          <a:p>
            <a:pPr marL="0"/>
            <a:r>
              <a:rPr lang="en-US" sz="2000" dirty="0"/>
              <a:t>Mental Models</a:t>
            </a:r>
          </a:p>
          <a:p>
            <a:pPr marL="457200" lvl="1"/>
            <a:r>
              <a:rPr lang="en-US" sz="2000" dirty="0"/>
              <a:t>The frames that help us understand and navigate the world (e.g. the knowledge paradigm). Largely based on our cultural and social experiences and interactions.</a:t>
            </a:r>
          </a:p>
          <a:p>
            <a:pPr marL="457200" lvl="1"/>
            <a:endParaRPr lang="en-US" sz="1700" dirty="0"/>
          </a:p>
          <a:p>
            <a:pPr marL="0"/>
            <a:endParaRPr lang="en-US" sz="1700" dirty="0"/>
          </a:p>
        </p:txBody>
      </p:sp>
      <p:pic>
        <p:nvPicPr>
          <p:cNvPr id="19" name="Content Placeholder 18" descr="Hand-Sketched Picture of a Human Brain as viewed from above. ">
            <a:extLst>
              <a:ext uri="{FF2B5EF4-FFF2-40B4-BE49-F238E27FC236}">
                <a16:creationId xmlns:a16="http://schemas.microsoft.com/office/drawing/2014/main" id="{F5A64DE3-E933-710E-7808-DB61339A4577}"/>
              </a:ext>
            </a:extLst>
          </p:cNvPr>
          <p:cNvPicPr>
            <a:picLocks noGrp="1" noChangeAspect="1"/>
          </p:cNvPicPr>
          <p:nvPr>
            <p:ph sz="half" idx="2"/>
          </p:nvPr>
        </p:nvPicPr>
        <p:blipFill rotWithShape="1">
          <a:blip r:embed="rId3"/>
          <a:srcRect l="6445"/>
          <a:stretch/>
        </p:blipFill>
        <p:spPr>
          <a:xfrm>
            <a:off x="20" y="10"/>
            <a:ext cx="4635571" cy="6857990"/>
          </a:xfrm>
          <a:prstGeom prst="rect">
            <a:avLst/>
          </a:prstGeom>
          <a:effectLst/>
        </p:spPr>
      </p:pic>
    </p:spTree>
    <p:extLst>
      <p:ext uri="{BB962C8B-B14F-4D97-AF65-F5344CB8AC3E}">
        <p14:creationId xmlns:p14="http://schemas.microsoft.com/office/powerpoint/2010/main" val="1312996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47D5C05-05B6-936D-09D6-8C0F7F2500DA}"/>
              </a:ext>
            </a:extLst>
          </p:cNvPr>
          <p:cNvSpPr>
            <a:spLocks noGrp="1"/>
          </p:cNvSpPr>
          <p:nvPr>
            <p:ph type="title"/>
          </p:nvPr>
        </p:nvSpPr>
        <p:spPr>
          <a:xfrm>
            <a:off x="8643193" y="140192"/>
            <a:ext cx="3091607" cy="1069013"/>
          </a:xfrm>
        </p:spPr>
        <p:txBody>
          <a:bodyPr vert="horz" lIns="91440" tIns="45720" rIns="91440" bIns="45720" rtlCol="0" anchor="b">
            <a:normAutofit fontScale="90000"/>
          </a:bodyPr>
          <a:lstStyle/>
          <a:p>
            <a:r>
              <a:rPr lang="en-US" sz="3700" dirty="0"/>
              <a:t>Socio-Ecological Perspective</a:t>
            </a:r>
          </a:p>
        </p:txBody>
      </p:sp>
      <p:pic>
        <p:nvPicPr>
          <p:cNvPr id="4" name="Picture 3" descr="Diagram of the Socio-Ecological Perspective  with a Hand-Drawn Human Figure on the right hand side and a globe on the left hand side with two curved arrows indicating a circular motion. The text reads &quot;individuals both shape and are shaped by their environment&quot;&#10;&#10;Description automatically generated">
            <a:extLst>
              <a:ext uri="{FF2B5EF4-FFF2-40B4-BE49-F238E27FC236}">
                <a16:creationId xmlns:a16="http://schemas.microsoft.com/office/drawing/2014/main" id="{3AFC1FB1-6D26-0D0A-34C1-F17FB938BECB}"/>
              </a:ext>
            </a:extLst>
          </p:cNvPr>
          <p:cNvPicPr>
            <a:picLocks noChangeAspect="1"/>
          </p:cNvPicPr>
          <p:nvPr/>
        </p:nvPicPr>
        <p:blipFill rotWithShape="1">
          <a:blip r:embed="rId3"/>
          <a:srcRect r="15469" b="-1"/>
          <a:stretch/>
        </p:blipFill>
        <p:spPr>
          <a:xfrm>
            <a:off x="20" y="431"/>
            <a:ext cx="8115280" cy="6408311"/>
          </a:xfrm>
          <a:prstGeom prst="rect">
            <a:avLst/>
          </a:prstGeom>
        </p:spPr>
      </p:pic>
      <p:sp>
        <p:nvSpPr>
          <p:cNvPr id="6" name="Content Placeholder 5">
            <a:extLst>
              <a:ext uri="{FF2B5EF4-FFF2-40B4-BE49-F238E27FC236}">
                <a16:creationId xmlns:a16="http://schemas.microsoft.com/office/drawing/2014/main" id="{E2EE9B8D-4F37-5D74-3468-08E328368649}"/>
              </a:ext>
            </a:extLst>
          </p:cNvPr>
          <p:cNvSpPr>
            <a:spLocks noGrp="1"/>
          </p:cNvSpPr>
          <p:nvPr>
            <p:ph sz="half" idx="1"/>
          </p:nvPr>
        </p:nvSpPr>
        <p:spPr>
          <a:xfrm>
            <a:off x="8643193" y="1494972"/>
            <a:ext cx="2942813" cy="4463702"/>
          </a:xfrm>
        </p:spPr>
        <p:txBody>
          <a:bodyPr vert="horz" lIns="91440" tIns="45720" rIns="91440" bIns="45720" rtlCol="0">
            <a:normAutofit lnSpcReduction="10000"/>
          </a:bodyPr>
          <a:lstStyle/>
          <a:p>
            <a:pPr>
              <a:buSzPct val="100000"/>
            </a:pPr>
            <a:r>
              <a:rPr lang="en-US" sz="1800" dirty="0"/>
              <a:t>A socioecological perspective accounts for the idea that  individuals both shape and are shaped by their environment and provides a framework to understand to what degree oppressive environmental influences impact the mental health and well-being of individuals. </a:t>
            </a:r>
          </a:p>
          <a:p>
            <a:pPr>
              <a:buSzPct val="100000"/>
            </a:pPr>
            <a:r>
              <a:rPr lang="en-US" sz="1800" dirty="0"/>
              <a:t>Exploring social environments is crucial to understanding the impact of intersectionality and oppression on an individual’s well-being and mental health (</a:t>
            </a:r>
            <a:r>
              <a:rPr lang="en-US" sz="1800" dirty="0" err="1"/>
              <a:t>Ratts</a:t>
            </a:r>
            <a:r>
              <a:rPr lang="en-US" sz="1800" dirty="0"/>
              <a:t>, Et. Al., 2015).</a:t>
            </a:r>
          </a:p>
          <a:p>
            <a:pPr marL="0">
              <a:buSzPct val="100000"/>
            </a:pPr>
            <a:endParaRPr lang="en-US" sz="1400" dirty="0"/>
          </a:p>
          <a:p>
            <a:endParaRPr lang="en-US" sz="1400" dirty="0"/>
          </a:p>
        </p:txBody>
      </p:sp>
      <p:sp>
        <p:nvSpPr>
          <p:cNvPr id="69" name="Rectangle 6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C32CD3-731A-B2A2-C2F8-54343C9AEE5D}"/>
              </a:ext>
            </a:extLst>
          </p:cNvPr>
          <p:cNvSpPr/>
          <p:nvPr/>
        </p:nvSpPr>
        <p:spPr>
          <a:xfrm>
            <a:off x="3410857" y="5958673"/>
            <a:ext cx="2859314" cy="442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Picture 8">
            <a:extLst>
              <a:ext uri="{FF2B5EF4-FFF2-40B4-BE49-F238E27FC236}">
                <a16:creationId xmlns:a16="http://schemas.microsoft.com/office/drawing/2014/main" id="{A1737220-7864-E2BC-E836-1B81F4089E7F}"/>
              </a:ext>
            </a:extLst>
          </p:cNvPr>
          <p:cNvPicPr>
            <a:picLocks noChangeAspect="1"/>
          </p:cNvPicPr>
          <p:nvPr/>
        </p:nvPicPr>
        <p:blipFill>
          <a:blip r:embed="rId4"/>
          <a:stretch>
            <a:fillRect/>
          </a:stretch>
        </p:blipFill>
        <p:spPr>
          <a:xfrm>
            <a:off x="58057" y="4907861"/>
            <a:ext cx="330200" cy="1460500"/>
          </a:xfrm>
          <a:prstGeom prst="rect">
            <a:avLst/>
          </a:prstGeom>
        </p:spPr>
      </p:pic>
    </p:spTree>
    <p:extLst>
      <p:ext uri="{BB962C8B-B14F-4D97-AF65-F5344CB8AC3E}">
        <p14:creationId xmlns:p14="http://schemas.microsoft.com/office/powerpoint/2010/main" val="846794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6" name="Rectangle 6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Rectangle 7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47D5C05-05B6-936D-09D6-8C0F7F2500D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The Evolution of Social Identity Theory</a:t>
            </a:r>
          </a:p>
        </p:txBody>
      </p:sp>
      <p:sp>
        <p:nvSpPr>
          <p:cNvPr id="6" name="Content Placeholder 5">
            <a:extLst>
              <a:ext uri="{FF2B5EF4-FFF2-40B4-BE49-F238E27FC236}">
                <a16:creationId xmlns:a16="http://schemas.microsoft.com/office/drawing/2014/main" id="{E2EE9B8D-4F37-5D74-3468-08E328368649}"/>
              </a:ext>
            </a:extLst>
          </p:cNvPr>
          <p:cNvSpPr>
            <a:spLocks noGrp="1"/>
          </p:cNvSpPr>
          <p:nvPr>
            <p:ph sz="half" idx="1"/>
          </p:nvPr>
        </p:nvSpPr>
        <p:spPr>
          <a:xfrm>
            <a:off x="4810259" y="649480"/>
            <a:ext cx="6555347" cy="5546047"/>
          </a:xfrm>
        </p:spPr>
        <p:txBody>
          <a:bodyPr vert="horz" lIns="91440" tIns="45720" rIns="91440" bIns="45720" rtlCol="0" anchor="ctr">
            <a:normAutofit fontScale="25000" lnSpcReduction="20000"/>
          </a:bodyPr>
          <a:lstStyle/>
          <a:p>
            <a:pPr>
              <a:lnSpc>
                <a:spcPct val="100000"/>
              </a:lnSpc>
              <a:buSzPts val="1719"/>
            </a:pPr>
            <a:r>
              <a:rPr lang="en-US" sz="7200" dirty="0"/>
              <a:t>The social construction of identity is far more nuanced and dynamic than originally understood and conceptualized (</a:t>
            </a:r>
            <a:r>
              <a:rPr lang="en-US" sz="7200" dirty="0" err="1"/>
              <a:t>Ratts</a:t>
            </a:r>
            <a:r>
              <a:rPr lang="en-US" sz="7200" dirty="0"/>
              <a:t>, Et. Al. 2015).</a:t>
            </a:r>
          </a:p>
          <a:p>
            <a:pPr>
              <a:lnSpc>
                <a:spcPct val="100000"/>
              </a:lnSpc>
              <a:buSzPts val="1719"/>
            </a:pPr>
            <a:r>
              <a:rPr lang="en-US" sz="7200" dirty="0"/>
              <a:t>Early research and literature understood identity as single variables as opposed to the linked parts which consequently ignores the interconnected system of identities that comprise human identity (</a:t>
            </a:r>
            <a:r>
              <a:rPr lang="en-US" sz="7200" dirty="0" err="1"/>
              <a:t>Ratts</a:t>
            </a:r>
            <a:r>
              <a:rPr lang="en-US" sz="7200" dirty="0"/>
              <a:t>, Et. Al. 2015).</a:t>
            </a:r>
          </a:p>
          <a:p>
            <a:pPr>
              <a:lnSpc>
                <a:spcPct val="100000"/>
              </a:lnSpc>
              <a:buSzPts val="1719"/>
            </a:pPr>
            <a:r>
              <a:rPr lang="en-US" sz="7200" dirty="0"/>
              <a:t>Mainstream discourse on intersectionality asserts that human identity is comprised of race, ethnicity, gender identity, sexual orientation, economic status, religion and disability and that all of these are socially constructed and intersect fluidly a different points in time contributing to one’s dynamic positionality as in society (</a:t>
            </a:r>
            <a:r>
              <a:rPr lang="en-US" sz="7200" dirty="0" err="1"/>
              <a:t>Ratts</a:t>
            </a:r>
            <a:r>
              <a:rPr lang="en-US" sz="7200" dirty="0"/>
              <a:t>, Et. Al. 2015). </a:t>
            </a:r>
          </a:p>
          <a:p>
            <a:pPr>
              <a:lnSpc>
                <a:spcPct val="100000"/>
              </a:lnSpc>
              <a:spcBef>
                <a:spcPts val="0"/>
              </a:spcBef>
              <a:buSzPts val="1719"/>
            </a:pPr>
            <a:endParaRPr lang="en-US" sz="7200" dirty="0"/>
          </a:p>
          <a:p>
            <a:pPr>
              <a:lnSpc>
                <a:spcPct val="100000"/>
              </a:lnSpc>
              <a:spcBef>
                <a:spcPts val="0"/>
              </a:spcBef>
              <a:buSzPts val="1719"/>
            </a:pPr>
            <a:r>
              <a:rPr lang="en-US" sz="7200" dirty="0"/>
              <a:t>What’s more this shapes people’s understanding and experience of privilege and oppression with their environment influencing which identity is most salient at a given moment in time (</a:t>
            </a:r>
            <a:r>
              <a:rPr lang="en-US" sz="7200" dirty="0" err="1"/>
              <a:t>Ratts</a:t>
            </a:r>
            <a:r>
              <a:rPr lang="en-US" sz="7200" dirty="0"/>
              <a:t>, Et. Al. 2015). </a:t>
            </a:r>
          </a:p>
          <a:p>
            <a:pPr>
              <a:lnSpc>
                <a:spcPct val="100000"/>
              </a:lnSpc>
              <a:spcBef>
                <a:spcPts val="0"/>
              </a:spcBef>
              <a:buSzPts val="1719"/>
            </a:pPr>
            <a:endParaRPr lang="en-US" sz="7200" dirty="0"/>
          </a:p>
          <a:p>
            <a:pPr>
              <a:lnSpc>
                <a:spcPct val="100000"/>
              </a:lnSpc>
              <a:spcBef>
                <a:spcPts val="0"/>
              </a:spcBef>
              <a:buSzPts val="1719"/>
            </a:pPr>
            <a:r>
              <a:rPr lang="en-US" sz="7200" dirty="0"/>
              <a:t>Recognizing the existence of multiple identities is paramount to understanding the complexities for persons from systematically and historically marginalized and excluded groups.</a:t>
            </a:r>
          </a:p>
          <a:p>
            <a:endParaRPr lang="en-US" sz="1600" dirty="0"/>
          </a:p>
        </p:txBody>
      </p:sp>
    </p:spTree>
    <p:extLst>
      <p:ext uri="{BB962C8B-B14F-4D97-AF65-F5344CB8AC3E}">
        <p14:creationId xmlns:p14="http://schemas.microsoft.com/office/powerpoint/2010/main" val="1107017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945F-F027-D9D4-A8E0-776E2820E8BA}"/>
              </a:ext>
            </a:extLst>
          </p:cNvPr>
          <p:cNvSpPr>
            <a:spLocks noGrp="1"/>
          </p:cNvSpPr>
          <p:nvPr>
            <p:ph type="title"/>
          </p:nvPr>
        </p:nvSpPr>
        <p:spPr>
          <a:xfrm>
            <a:off x="648929" y="629266"/>
            <a:ext cx="4944152" cy="1622321"/>
          </a:xfrm>
        </p:spPr>
        <p:txBody>
          <a:bodyPr vert="horz" lIns="91440" tIns="45720" rIns="91440" bIns="45720" rtlCol="0" anchor="ctr">
            <a:normAutofit/>
          </a:bodyPr>
          <a:lstStyle/>
          <a:p>
            <a:r>
              <a:rPr lang="en-US" kern="1200">
                <a:solidFill>
                  <a:schemeClr val="tx1"/>
                </a:solidFill>
                <a:latin typeface="+mj-lt"/>
                <a:ea typeface="+mj-ea"/>
                <a:cs typeface="+mj-cs"/>
              </a:rPr>
              <a:t>The Influence of Oppression</a:t>
            </a:r>
          </a:p>
        </p:txBody>
      </p:sp>
      <p:sp>
        <p:nvSpPr>
          <p:cNvPr id="3" name="Content Placeholder 2">
            <a:extLst>
              <a:ext uri="{FF2B5EF4-FFF2-40B4-BE49-F238E27FC236}">
                <a16:creationId xmlns:a16="http://schemas.microsoft.com/office/drawing/2014/main" id="{ABC056AA-EC21-CA7E-9598-B32907766182}"/>
              </a:ext>
            </a:extLst>
          </p:cNvPr>
          <p:cNvSpPr>
            <a:spLocks noGrp="1"/>
          </p:cNvSpPr>
          <p:nvPr>
            <p:ph sz="half" idx="1"/>
          </p:nvPr>
        </p:nvSpPr>
        <p:spPr>
          <a:xfrm>
            <a:off x="648930" y="2438400"/>
            <a:ext cx="4944151" cy="3785419"/>
          </a:xfrm>
        </p:spPr>
        <p:txBody>
          <a:bodyPr vert="horz" lIns="91440" tIns="45720" rIns="91440" bIns="45720" rtlCol="0">
            <a:normAutofit/>
          </a:bodyPr>
          <a:lstStyle/>
          <a:p>
            <a:r>
              <a:rPr lang="en-US" sz="1300"/>
              <a:t>According to Adams, Bell, &amp; Griffin (2007) oppression exists in several forms (i.e., racism, sexism, heterosexism, classism, ageism, ableism, etc.) and is experienced at both individual and systemic levels. </a:t>
            </a:r>
          </a:p>
          <a:p>
            <a:pPr lvl="1"/>
            <a:r>
              <a:rPr lang="en-US" sz="1300"/>
              <a:t>Individual – Microaggressions (i.e., being misgendered)</a:t>
            </a:r>
          </a:p>
          <a:p>
            <a:pPr lvl="1"/>
            <a:r>
              <a:rPr lang="en-US" sz="1300"/>
              <a:t>Systems – Policies, Rules, Laws &amp; Institutions (i.e., sub-minimum wage)</a:t>
            </a:r>
          </a:p>
          <a:p>
            <a:r>
              <a:rPr lang="en-US" sz="1300"/>
              <a:t>Regardless of whether intentional or unintentional, oppression has destructive ramifications on the mental health and well-being of systematically and historically marginalized  and excluded individuals, populations, and communities.</a:t>
            </a:r>
          </a:p>
          <a:p>
            <a:pPr lvl="1"/>
            <a:r>
              <a:rPr lang="en-US" sz="1300"/>
              <a:t>Minority Stress</a:t>
            </a:r>
          </a:p>
          <a:p>
            <a:pPr lvl="2"/>
            <a:r>
              <a:rPr lang="en-US" sz="1300"/>
              <a:t>Transgender Suicide Rate</a:t>
            </a:r>
          </a:p>
          <a:p>
            <a:pPr lvl="2"/>
            <a:r>
              <a:rPr lang="en-US" sz="1300"/>
              <a:t>Poverty</a:t>
            </a:r>
          </a:p>
          <a:p>
            <a:r>
              <a:rPr lang="en-US" sz="1300"/>
              <a:t>Oppression has a biopsychosocial impact</a:t>
            </a:r>
          </a:p>
        </p:txBody>
      </p:sp>
      <p:sp>
        <p:nvSpPr>
          <p:cNvPr id="11" name="Rectangle 1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Hand-Draw Cartoon with a picture of a white person's leg in a yellow high top shoe as if it were about to step on three human figures, two of the human figures are Black or African American and one figure is white and wearing a shirt with the Transgender flag on it. The text at the top of the picture reads &quot;the influence of oppression&quot;, the text at the bottom reads &quot;whether intentional or unintentional, oppression is destructive&quot;&#10;&#10;Description automatically generated">
            <a:extLst>
              <a:ext uri="{FF2B5EF4-FFF2-40B4-BE49-F238E27FC236}">
                <a16:creationId xmlns:a16="http://schemas.microsoft.com/office/drawing/2014/main" id="{5EE2DAEB-EAAC-29F3-5D97-43BF7EE45840}"/>
              </a:ext>
            </a:extLst>
          </p:cNvPr>
          <p:cNvPicPr>
            <a:picLocks noGrp="1" noChangeAspect="1"/>
          </p:cNvPicPr>
          <p:nvPr>
            <p:ph sz="half" idx="2"/>
          </p:nvPr>
        </p:nvPicPr>
        <p:blipFill>
          <a:blip r:embed="rId3"/>
          <a:stretch>
            <a:fillRect/>
          </a:stretch>
        </p:blipFill>
        <p:spPr>
          <a:xfrm>
            <a:off x="6904709" y="1189611"/>
            <a:ext cx="4475531" cy="4475531"/>
          </a:xfrm>
          <a:prstGeom prst="rect">
            <a:avLst/>
          </a:prstGeom>
          <a:effectLst/>
        </p:spPr>
      </p:pic>
    </p:spTree>
    <p:extLst>
      <p:ext uri="{BB962C8B-B14F-4D97-AF65-F5344CB8AC3E}">
        <p14:creationId xmlns:p14="http://schemas.microsoft.com/office/powerpoint/2010/main" val="841741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67ECC7-F3C9-17B6-3E59-5F5C641F0853}"/>
              </a:ext>
            </a:extLst>
          </p:cNvPr>
          <p:cNvSpPr>
            <a:spLocks noGrp="1"/>
          </p:cNvSpPr>
          <p:nvPr>
            <p:ph type="title"/>
          </p:nvPr>
        </p:nvSpPr>
        <p:spPr>
          <a:xfrm>
            <a:off x="8643193" y="152786"/>
            <a:ext cx="3091607" cy="1056419"/>
          </a:xfrm>
        </p:spPr>
        <p:txBody>
          <a:bodyPr vert="horz" lIns="91440" tIns="45720" rIns="91440" bIns="45720" rtlCol="0" anchor="b">
            <a:normAutofit fontScale="90000"/>
          </a:bodyPr>
          <a:lstStyle/>
          <a:p>
            <a:br>
              <a:rPr lang="en-US" sz="3700" dirty="0"/>
            </a:br>
            <a:r>
              <a:rPr lang="en-US" sz="3700" dirty="0"/>
              <a:t>Unconscious Bias</a:t>
            </a:r>
          </a:p>
        </p:txBody>
      </p:sp>
      <p:pic>
        <p:nvPicPr>
          <p:cNvPr id="8" name="Content Placeholder 7" descr="Meme &#10;&#10;A picture of Lord Ned Stark from the Game of Thrones Series, a 3/4 profile view of a white man with shoulder length brown hair and a brown beard holding a hilt of a sword to his chest with the blade pointing downwards towards the ground and a thick pelt wrapped around his shoulders. The text reads &quot;brace yourselves, the Truth is coming&quot;">
            <a:extLst>
              <a:ext uri="{FF2B5EF4-FFF2-40B4-BE49-F238E27FC236}">
                <a16:creationId xmlns:a16="http://schemas.microsoft.com/office/drawing/2014/main" id="{1155121F-5DB2-8133-AF66-E39E9FC13442}"/>
              </a:ext>
            </a:extLst>
          </p:cNvPr>
          <p:cNvPicPr>
            <a:picLocks noGrp="1" noChangeAspect="1"/>
          </p:cNvPicPr>
          <p:nvPr>
            <p:ph sz="half" idx="2"/>
          </p:nvPr>
        </p:nvPicPr>
        <p:blipFill rotWithShape="1">
          <a:blip r:embed="rId3"/>
          <a:srcRect l="2806"/>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A0834207-D2DC-C885-3003-46D465BB92C2}"/>
              </a:ext>
            </a:extLst>
          </p:cNvPr>
          <p:cNvSpPr>
            <a:spLocks noGrp="1"/>
          </p:cNvSpPr>
          <p:nvPr>
            <p:ph sz="half" idx="1"/>
          </p:nvPr>
        </p:nvSpPr>
        <p:spPr>
          <a:xfrm>
            <a:off x="8643193" y="1361990"/>
            <a:ext cx="2942813" cy="4596684"/>
          </a:xfrm>
        </p:spPr>
        <p:txBody>
          <a:bodyPr vert="horz" lIns="91440" tIns="45720" rIns="91440" bIns="45720" rtlCol="0">
            <a:normAutofit fontScale="92500" lnSpcReduction="10000"/>
          </a:bodyPr>
          <a:lstStyle/>
          <a:p>
            <a:r>
              <a:rPr lang="en-US" sz="1800" dirty="0"/>
              <a:t>Unconscious Bias is the result of our limited cognitive capacity</a:t>
            </a:r>
          </a:p>
          <a:p>
            <a:r>
              <a:rPr lang="en-US" sz="1800" dirty="0"/>
              <a:t>It is our unintentional preferences formed by our socialization and experiences, including exposure to (social) media</a:t>
            </a:r>
          </a:p>
          <a:p>
            <a:r>
              <a:rPr lang="en-US" sz="1800" dirty="0"/>
              <a:t>There are an overwhelming number of studies that have shown the significant impact unconscious bias can have on human cognitive processes</a:t>
            </a:r>
          </a:p>
          <a:p>
            <a:r>
              <a:rPr lang="en-US" sz="1800" dirty="0"/>
              <a:t>Unconscious biases are unavoidable we all have them</a:t>
            </a:r>
          </a:p>
          <a:p>
            <a:r>
              <a:rPr lang="en-US" sz="1800" dirty="0"/>
              <a:t>What do we do about Unconscious Bias?</a:t>
            </a:r>
          </a:p>
          <a:p>
            <a:pPr marL="0"/>
            <a:endParaRPr lang="en-US" sz="1400" dirty="0"/>
          </a:p>
          <a:p>
            <a:pPr marL="0"/>
            <a:endParaRPr lang="en-US" sz="1400" dirty="0"/>
          </a:p>
          <a:p>
            <a:pPr marL="0"/>
            <a:endParaRPr lang="en-US" sz="1400" dirty="0"/>
          </a:p>
          <a:p>
            <a:pPr marL="0"/>
            <a:endParaRPr lang="en-US" sz="1400" dirty="0"/>
          </a:p>
        </p:txBody>
      </p:sp>
      <p:sp>
        <p:nvSpPr>
          <p:cNvPr id="37" name="Rectangle 36">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911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AF997-35F3-B05A-33BE-33CBA22292D2}"/>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2400" kern="1200">
                <a:solidFill>
                  <a:schemeClr val="tx1"/>
                </a:solidFill>
                <a:latin typeface="+mj-lt"/>
                <a:ea typeface="+mj-ea"/>
                <a:cs typeface="+mj-cs"/>
              </a:rPr>
              <a:t>What Can We Do?:</a:t>
            </a:r>
            <a:br>
              <a:rPr lang="en-US" sz="2400" kern="1200">
                <a:solidFill>
                  <a:schemeClr val="tx1"/>
                </a:solidFill>
                <a:latin typeface="+mj-lt"/>
                <a:ea typeface="+mj-ea"/>
                <a:cs typeface="+mj-cs"/>
              </a:rPr>
            </a:br>
            <a:r>
              <a:rPr lang="en-US" sz="2400" kern="1200">
                <a:solidFill>
                  <a:schemeClr val="tx1"/>
                </a:solidFill>
                <a:latin typeface="+mj-lt"/>
                <a:ea typeface="+mj-ea"/>
                <a:cs typeface="+mj-cs"/>
              </a:rPr>
              <a:t>Acknowledge and Address </a:t>
            </a:r>
            <a:br>
              <a:rPr lang="en-US" sz="2400" kern="1200">
                <a:solidFill>
                  <a:schemeClr val="tx1"/>
                </a:solidFill>
                <a:latin typeface="+mj-lt"/>
                <a:ea typeface="+mj-ea"/>
                <a:cs typeface="+mj-cs"/>
              </a:rPr>
            </a:br>
            <a:r>
              <a:rPr lang="en-US" sz="2400" kern="1200">
                <a:solidFill>
                  <a:schemeClr val="tx1"/>
                </a:solidFill>
                <a:latin typeface="+mj-lt"/>
                <a:ea typeface="+mj-ea"/>
                <a:cs typeface="+mj-cs"/>
              </a:rPr>
              <a:t>the Inherent Power Differential</a:t>
            </a:r>
          </a:p>
        </p:txBody>
      </p:sp>
      <p:sp>
        <p:nvSpPr>
          <p:cNvPr id="3" name="Content Placeholder 2">
            <a:extLst>
              <a:ext uri="{FF2B5EF4-FFF2-40B4-BE49-F238E27FC236}">
                <a16:creationId xmlns:a16="http://schemas.microsoft.com/office/drawing/2014/main" id="{B0445D03-88EC-839D-1C39-E93A111D459F}"/>
              </a:ext>
            </a:extLst>
          </p:cNvPr>
          <p:cNvSpPr>
            <a:spLocks noGrp="1"/>
          </p:cNvSpPr>
          <p:nvPr>
            <p:ph sz="half" idx="1"/>
          </p:nvPr>
        </p:nvSpPr>
        <p:spPr>
          <a:xfrm>
            <a:off x="648931" y="2438400"/>
            <a:ext cx="3505494" cy="3785419"/>
          </a:xfrm>
        </p:spPr>
        <p:txBody>
          <a:bodyPr vert="horz" lIns="91440" tIns="45720" rIns="91440" bIns="45720" rtlCol="0">
            <a:normAutofit/>
          </a:bodyPr>
          <a:lstStyle/>
          <a:p>
            <a:r>
              <a:rPr lang="en-US" sz="1600"/>
              <a:t>Within the helping-relationship (such as that of a Transition Professional and a Student or Youth) there is always an inherent power differential because one party needs assistance which leaves them with less power than the person helping. </a:t>
            </a:r>
          </a:p>
          <a:p>
            <a:r>
              <a:rPr lang="en-US" sz="1600"/>
              <a:t>In Transition helping-relationships that inherent power differential is typically compounded by cultural and societal norms associated with age difference.</a:t>
            </a:r>
          </a:p>
          <a:p>
            <a:r>
              <a:rPr lang="en-US" sz="1600"/>
              <a:t>What other power differential often exists (hint: Abled vs. Disabled)</a:t>
            </a:r>
          </a:p>
        </p:txBody>
      </p:sp>
      <p:sp>
        <p:nvSpPr>
          <p:cNvPr id="8"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hand-drawn cartoon photo with two figures on a teeter totter. On the bottom end weighing down the teeter totter is a white man in a yellow shirt and blue pants, on the top side of the teeter totter up in the air is a child who is a person of color wearing a red shirt and blue shorts and red sneakers. The text on the picture reads &quot;The Inherent Power Differential in a Helping Relationship&quot;&#10;&#10;Description automatically generated">
            <a:extLst>
              <a:ext uri="{FF2B5EF4-FFF2-40B4-BE49-F238E27FC236}">
                <a16:creationId xmlns:a16="http://schemas.microsoft.com/office/drawing/2014/main" id="{A9C6A1CA-1124-9B22-F48C-6B57B562A412}"/>
              </a:ext>
            </a:extLst>
          </p:cNvPr>
          <p:cNvPicPr>
            <a:picLocks noGrp="1" noChangeAspect="1"/>
          </p:cNvPicPr>
          <p:nvPr>
            <p:ph sz="half" idx="2"/>
          </p:nvPr>
        </p:nvPicPr>
        <p:blipFill>
          <a:blip r:embed="rId3"/>
          <a:stretch>
            <a:fillRect/>
          </a:stretch>
        </p:blipFill>
        <p:spPr>
          <a:xfrm>
            <a:off x="5405862" y="1418425"/>
            <a:ext cx="6019331" cy="4017903"/>
          </a:xfrm>
          <a:prstGeom prst="rect">
            <a:avLst/>
          </a:prstGeom>
          <a:effectLst/>
        </p:spPr>
      </p:pic>
    </p:spTree>
    <p:extLst>
      <p:ext uri="{BB962C8B-B14F-4D97-AF65-F5344CB8AC3E}">
        <p14:creationId xmlns:p14="http://schemas.microsoft.com/office/powerpoint/2010/main" val="4021710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7ECC7-F3C9-17B6-3E59-5F5C641F0853}"/>
              </a:ext>
            </a:extLst>
          </p:cNvPr>
          <p:cNvSpPr>
            <a:spLocks noGrp="1"/>
          </p:cNvSpPr>
          <p:nvPr>
            <p:ph type="title"/>
          </p:nvPr>
        </p:nvSpPr>
        <p:spPr>
          <a:xfrm>
            <a:off x="584474" y="454835"/>
            <a:ext cx="4412021" cy="1005005"/>
          </a:xfrm>
        </p:spPr>
        <p:txBody>
          <a:bodyPr vert="horz" lIns="91440" tIns="45720" rIns="91440" bIns="45720" rtlCol="0" anchor="b">
            <a:noAutofit/>
          </a:bodyPr>
          <a:lstStyle/>
          <a:p>
            <a:pPr algn="ct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What Can We Do?:</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Acknowledge and Address Bias</a:t>
            </a:r>
          </a:p>
        </p:txBody>
      </p:sp>
      <p:sp>
        <p:nvSpPr>
          <p:cNvPr id="3" name="Content Placeholder 2">
            <a:extLst>
              <a:ext uri="{FF2B5EF4-FFF2-40B4-BE49-F238E27FC236}">
                <a16:creationId xmlns:a16="http://schemas.microsoft.com/office/drawing/2014/main" id="{A0834207-D2DC-C885-3003-46D465BB92C2}"/>
              </a:ext>
            </a:extLst>
          </p:cNvPr>
          <p:cNvSpPr>
            <a:spLocks noGrp="1"/>
          </p:cNvSpPr>
          <p:nvPr>
            <p:ph sz="half" idx="1"/>
          </p:nvPr>
        </p:nvSpPr>
        <p:spPr>
          <a:xfrm>
            <a:off x="246743" y="1742542"/>
            <a:ext cx="5100222" cy="4822613"/>
          </a:xfrm>
        </p:spPr>
        <p:txBody>
          <a:bodyPr vert="horz" lIns="91440" tIns="45720" rIns="91440" bIns="45720" rtlCol="0">
            <a:normAutofit/>
          </a:bodyPr>
          <a:lstStyle/>
          <a:p>
            <a:r>
              <a:rPr lang="en-US" sz="2400" dirty="0">
                <a:solidFill>
                  <a:srgbClr val="FFFFFF"/>
                </a:solidFill>
              </a:rPr>
              <a:t>Slow Down</a:t>
            </a:r>
          </a:p>
          <a:p>
            <a:pPr lvl="1"/>
            <a:r>
              <a:rPr lang="en-US" sz="2000" dirty="0">
                <a:solidFill>
                  <a:srgbClr val="FFFFFF"/>
                </a:solidFill>
              </a:rPr>
              <a:t>Bias is more likely to creep in when we are forced to make quick decisions.</a:t>
            </a:r>
          </a:p>
          <a:p>
            <a:r>
              <a:rPr lang="en-US" sz="2400" dirty="0">
                <a:solidFill>
                  <a:srgbClr val="FFFFFF"/>
                </a:solidFill>
              </a:rPr>
              <a:t>Consciously engage in critical self-reflection – Ask Yourself:</a:t>
            </a:r>
          </a:p>
          <a:p>
            <a:pPr lvl="1"/>
            <a:r>
              <a:rPr lang="en-US" sz="1600" dirty="0">
                <a:solidFill>
                  <a:srgbClr val="FFFFFF"/>
                </a:solidFill>
              </a:rPr>
              <a:t>What and who are controlling the narrative in this situation?</a:t>
            </a:r>
          </a:p>
          <a:p>
            <a:pPr lvl="1"/>
            <a:r>
              <a:rPr lang="en-US" sz="1600" dirty="0">
                <a:solidFill>
                  <a:srgbClr val="FFFFFF"/>
                </a:solidFill>
              </a:rPr>
              <a:t>What do you know about the student/youth you are working with? How do you know that? Why is that knowledge valid? Are there other sources of knowledge that should be considered? </a:t>
            </a:r>
          </a:p>
          <a:p>
            <a:pPr lvl="1"/>
            <a:r>
              <a:rPr lang="en-US" sz="1600" dirty="0">
                <a:solidFill>
                  <a:srgbClr val="FFFFFF"/>
                </a:solidFill>
              </a:rPr>
              <a:t>How is success being defined? Who is defining it?</a:t>
            </a:r>
          </a:p>
          <a:p>
            <a:pPr lvl="1"/>
            <a:r>
              <a:rPr lang="en-US" sz="1600" dirty="0">
                <a:solidFill>
                  <a:srgbClr val="FFFFFF"/>
                </a:solidFill>
              </a:rPr>
              <a:t>Why is one course of action recommended and not another? Who benefits most from the course of action recommended?</a:t>
            </a:r>
          </a:p>
          <a:p>
            <a:pPr marL="0" indent="0">
              <a:buNone/>
            </a:pPr>
            <a:endParaRPr lang="en-US" sz="2400" kern="1200" dirty="0">
              <a:solidFill>
                <a:srgbClr val="FFFFFF"/>
              </a:solidFill>
              <a:latin typeface="+mn-lt"/>
              <a:ea typeface="+mn-ea"/>
              <a:cs typeface="+mn-cs"/>
            </a:endParaRPr>
          </a:p>
          <a:p>
            <a:pPr marL="0" indent="0">
              <a:buNone/>
            </a:pPr>
            <a:endParaRPr lang="en-US" sz="2400" kern="1200" dirty="0">
              <a:solidFill>
                <a:srgbClr val="FFFFFF"/>
              </a:solidFill>
              <a:latin typeface="+mn-lt"/>
              <a:ea typeface="+mn-ea"/>
              <a:cs typeface="+mn-cs"/>
            </a:endParaRPr>
          </a:p>
          <a:p>
            <a:pPr marL="0" indent="0">
              <a:buNone/>
            </a:pPr>
            <a:endParaRPr lang="en-US" sz="2400" kern="1200" dirty="0">
              <a:solidFill>
                <a:srgbClr val="FFFFFF"/>
              </a:solidFill>
              <a:latin typeface="+mn-lt"/>
              <a:ea typeface="+mn-ea"/>
              <a:cs typeface="+mn-cs"/>
            </a:endParaRPr>
          </a:p>
          <a:p>
            <a:pPr marL="0" indent="0">
              <a:buNone/>
            </a:pPr>
            <a:endParaRPr lang="en-US" sz="2400" kern="1200" dirty="0">
              <a:solidFill>
                <a:srgbClr val="FFFFFF"/>
              </a:solidFill>
              <a:latin typeface="+mn-lt"/>
              <a:ea typeface="+mn-ea"/>
              <a:cs typeface="+mn-cs"/>
            </a:endParaRPr>
          </a:p>
        </p:txBody>
      </p:sp>
      <p:pic>
        <p:nvPicPr>
          <p:cNvPr id="6" name="Content Placeholder 5" descr="Meme &#10;&#10;A picture of the Cartoon Sloth named Lightening from the film Zootopia. He is wearing a short-sleeve button down shirt and tie and is sitting at a desk holding a rubber stamp looking as if he is about to stamp something.">
            <a:extLst>
              <a:ext uri="{FF2B5EF4-FFF2-40B4-BE49-F238E27FC236}">
                <a16:creationId xmlns:a16="http://schemas.microsoft.com/office/drawing/2014/main" id="{702351B0-4C13-226F-EBDF-CF9F1F2E5B38}"/>
              </a:ext>
            </a:extLst>
          </p:cNvPr>
          <p:cNvPicPr>
            <a:picLocks noGrp="1" noChangeAspect="1"/>
          </p:cNvPicPr>
          <p:nvPr>
            <p:ph sz="half" idx="2"/>
          </p:nvPr>
        </p:nvPicPr>
        <p:blipFill>
          <a:blip r:embed="rId3"/>
          <a:stretch>
            <a:fillRect/>
          </a:stretch>
        </p:blipFill>
        <p:spPr>
          <a:xfrm>
            <a:off x="6096000" y="602615"/>
            <a:ext cx="5608320" cy="5608320"/>
          </a:xfrm>
          <a:prstGeom prst="rect">
            <a:avLst/>
          </a:prstGeom>
        </p:spPr>
      </p:pic>
    </p:spTree>
    <p:extLst>
      <p:ext uri="{BB962C8B-B14F-4D97-AF65-F5344CB8AC3E}">
        <p14:creationId xmlns:p14="http://schemas.microsoft.com/office/powerpoint/2010/main" val="251058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686DA-8B13-A240-7DEA-2E40AB1AA644}"/>
              </a:ext>
            </a:extLst>
          </p:cNvPr>
          <p:cNvSpPr>
            <a:spLocks noGrp="1"/>
          </p:cNvSpPr>
          <p:nvPr>
            <p:ph type="ctrTitle"/>
          </p:nvPr>
        </p:nvSpPr>
        <p:spPr>
          <a:xfrm>
            <a:off x="4162567" y="818984"/>
            <a:ext cx="6714699" cy="3178689"/>
          </a:xfrm>
        </p:spPr>
        <p:txBody>
          <a:bodyPr>
            <a:normAutofit/>
          </a:bodyPr>
          <a:lstStyle/>
          <a:p>
            <a:pPr algn="l"/>
            <a:r>
              <a:rPr lang="en-US" sz="4400">
                <a:solidFill>
                  <a:srgbClr val="FFFFFF"/>
                </a:solidFill>
              </a:rPr>
              <a:t>The Importance of Non-Knowing Growing </a:t>
            </a:r>
            <a:br>
              <a:rPr lang="en-US" sz="4400">
                <a:solidFill>
                  <a:srgbClr val="FFFFFF"/>
                </a:solidFill>
              </a:rPr>
            </a:br>
            <a:r>
              <a:rPr lang="en-US" sz="4400">
                <a:solidFill>
                  <a:srgbClr val="FFFFFF"/>
                </a:solidFill>
              </a:rPr>
              <a:t>and the </a:t>
            </a:r>
            <a:br>
              <a:rPr lang="en-US" sz="4400">
                <a:solidFill>
                  <a:srgbClr val="FFFFFF"/>
                </a:solidFill>
              </a:rPr>
            </a:br>
            <a:r>
              <a:rPr lang="en-US" sz="4400">
                <a:solidFill>
                  <a:srgbClr val="FFFFFF"/>
                </a:solidFill>
              </a:rPr>
              <a:t>Rejection of Hustle Culture</a:t>
            </a:r>
          </a:p>
        </p:txBody>
      </p:sp>
      <p:sp>
        <p:nvSpPr>
          <p:cNvPr id="33" name="Rectangle 3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F8E568F-6FF9-89B9-F558-FCE1888D41A6}"/>
              </a:ext>
            </a:extLst>
          </p:cNvPr>
          <p:cNvSpPr>
            <a:spLocks noGrp="1"/>
          </p:cNvSpPr>
          <p:nvPr>
            <p:ph type="subTitle" idx="1"/>
          </p:nvPr>
        </p:nvSpPr>
        <p:spPr>
          <a:xfrm>
            <a:off x="4285397" y="4960961"/>
            <a:ext cx="7055893" cy="1078054"/>
          </a:xfrm>
        </p:spPr>
        <p:txBody>
          <a:bodyPr>
            <a:normAutofit/>
          </a:bodyPr>
          <a:lstStyle/>
          <a:p>
            <a:pPr algn="l"/>
            <a:r>
              <a:rPr lang="en-US">
                <a:solidFill>
                  <a:srgbClr val="FFFFFF"/>
                </a:solidFill>
              </a:rPr>
              <a:t>Vermont Interagency Core Team Event</a:t>
            </a:r>
          </a:p>
          <a:p>
            <a:pPr algn="l"/>
            <a:r>
              <a:rPr lang="en-US">
                <a:solidFill>
                  <a:srgbClr val="FFFFFF"/>
                </a:solidFill>
              </a:rPr>
              <a:t>October 11, 2022</a:t>
            </a:r>
          </a:p>
        </p:txBody>
      </p:sp>
    </p:spTree>
    <p:extLst>
      <p:ext uri="{BB962C8B-B14F-4D97-AF65-F5344CB8AC3E}">
        <p14:creationId xmlns:p14="http://schemas.microsoft.com/office/powerpoint/2010/main" val="2763117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9AF997-35F3-B05A-33BE-33CBA22292D2}"/>
              </a:ext>
            </a:extLst>
          </p:cNvPr>
          <p:cNvSpPr>
            <a:spLocks noGrp="1"/>
          </p:cNvSpPr>
          <p:nvPr>
            <p:ph type="title"/>
          </p:nvPr>
        </p:nvSpPr>
        <p:spPr>
          <a:xfrm>
            <a:off x="8643193" y="489507"/>
            <a:ext cx="3091607" cy="1655483"/>
          </a:xfrm>
        </p:spPr>
        <p:txBody>
          <a:bodyPr vert="horz" lIns="91440" tIns="45720" rIns="91440" bIns="45720" rtlCol="0" anchor="b">
            <a:normAutofit fontScale="90000"/>
          </a:bodyPr>
          <a:lstStyle/>
          <a:p>
            <a:r>
              <a:rPr lang="en-US" sz="3700" dirty="0"/>
              <a:t>What Can We Do?: </a:t>
            </a:r>
            <a:br>
              <a:rPr lang="en-US" sz="3700" dirty="0"/>
            </a:br>
            <a:r>
              <a:rPr lang="en-US" sz="3700" dirty="0"/>
              <a:t>Aim to </a:t>
            </a:r>
            <a:br>
              <a:rPr lang="en-US" sz="3700" dirty="0"/>
            </a:br>
            <a:r>
              <a:rPr lang="en-US" sz="3700" dirty="0"/>
              <a:t>Co-Construct </a:t>
            </a:r>
          </a:p>
        </p:txBody>
      </p:sp>
      <p:pic>
        <p:nvPicPr>
          <p:cNvPr id="6" name="Content Placeholder 5" descr="Meme&#10;&#10;Cartoon Character Anna from the Movie Frozen, a red-head little girl with her face towards the door looking intently through a crack in the door to the other side. Text Reads: Do you wanna co-construct?">
            <a:extLst>
              <a:ext uri="{FF2B5EF4-FFF2-40B4-BE49-F238E27FC236}">
                <a16:creationId xmlns:a16="http://schemas.microsoft.com/office/drawing/2014/main" id="{2463C11B-6C48-DC03-1F19-81B8BF7787DC}"/>
              </a:ext>
            </a:extLst>
          </p:cNvPr>
          <p:cNvPicPr>
            <a:picLocks noGrp="1" noChangeAspect="1"/>
          </p:cNvPicPr>
          <p:nvPr>
            <p:ph sz="half" idx="1"/>
          </p:nvPr>
        </p:nvPicPr>
        <p:blipFill rotWithShape="1">
          <a:blip r:embed="rId2"/>
          <a:srcRect l="16622" r="16577"/>
          <a:stretch/>
        </p:blipFill>
        <p:spPr>
          <a:xfrm>
            <a:off x="16" y="489507"/>
            <a:ext cx="8115280" cy="6408311"/>
          </a:xfrm>
          <a:prstGeom prst="rect">
            <a:avLst/>
          </a:prstGeom>
        </p:spPr>
      </p:pic>
      <p:sp>
        <p:nvSpPr>
          <p:cNvPr id="4" name="Content Placeholder 3">
            <a:extLst>
              <a:ext uri="{FF2B5EF4-FFF2-40B4-BE49-F238E27FC236}">
                <a16:creationId xmlns:a16="http://schemas.microsoft.com/office/drawing/2014/main" id="{A9849A64-C6A5-E58A-02CA-7D624B7F63B0}"/>
              </a:ext>
            </a:extLst>
          </p:cNvPr>
          <p:cNvSpPr>
            <a:spLocks noGrp="1"/>
          </p:cNvSpPr>
          <p:nvPr>
            <p:ph sz="half" idx="2"/>
          </p:nvPr>
        </p:nvSpPr>
        <p:spPr>
          <a:xfrm>
            <a:off x="8345714" y="2418408"/>
            <a:ext cx="3526971" cy="3540265"/>
          </a:xfrm>
        </p:spPr>
        <p:txBody>
          <a:bodyPr vert="horz" lIns="91440" tIns="45720" rIns="91440" bIns="45720" rtlCol="0">
            <a:normAutofit/>
          </a:bodyPr>
          <a:lstStyle/>
          <a:p>
            <a:r>
              <a:rPr lang="en-US" sz="2000" dirty="0"/>
              <a:t>How can we co-construct?</a:t>
            </a:r>
          </a:p>
          <a:p>
            <a:pPr lvl="1"/>
            <a:r>
              <a:rPr lang="en-US" sz="2000" dirty="0"/>
              <a:t>Value Relationship(s) over Task Accomplishment</a:t>
            </a:r>
          </a:p>
          <a:p>
            <a:pPr lvl="1"/>
            <a:r>
              <a:rPr lang="en-US" sz="2000" dirty="0"/>
              <a:t>Willingness to engage in non-knowing growing</a:t>
            </a:r>
          </a:p>
          <a:p>
            <a:pPr lvl="1"/>
            <a:r>
              <a:rPr lang="en-US" sz="2000" dirty="0"/>
              <a:t>Use of Humble Inquiry</a:t>
            </a:r>
          </a:p>
          <a:p>
            <a:pPr lvl="1"/>
            <a:endParaRPr lang="en-US" sz="2000" dirty="0"/>
          </a:p>
          <a:p>
            <a:pPr lvl="1"/>
            <a:endParaRPr lang="en-US" sz="2000" dirty="0"/>
          </a:p>
          <a:p>
            <a:endParaRPr lang="en-US" sz="2000" dirty="0"/>
          </a:p>
        </p:txBody>
      </p:sp>
      <p:sp>
        <p:nvSpPr>
          <p:cNvPr id="13" name="Rectangle 1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329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06BD3E5-0263-1D6A-C44A-B85B531177E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100" kern="1200" dirty="0">
                <a:solidFill>
                  <a:srgbClr val="FFFFFF"/>
                </a:solidFill>
                <a:latin typeface="+mj-lt"/>
                <a:ea typeface="+mj-ea"/>
                <a:cs typeface="+mj-cs"/>
              </a:rPr>
              <a:t>Aim to </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Co-Construct: </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Value Relationship over Task Accomplishment</a:t>
            </a:r>
          </a:p>
        </p:txBody>
      </p:sp>
      <p:pic>
        <p:nvPicPr>
          <p:cNvPr id="7" name="Content Placeholder 6" descr="A hand-drawn cartoon that has three people all smiling and talking to one another on the left hand side followed by the mathematical greater than sign and then a picture of a To-Do list. The text at the top pf the Frame reads: Relationships Greater Than Task Accomplishment">
            <a:extLst>
              <a:ext uri="{FF2B5EF4-FFF2-40B4-BE49-F238E27FC236}">
                <a16:creationId xmlns:a16="http://schemas.microsoft.com/office/drawing/2014/main" id="{B15641E5-0CD5-B651-CAF4-1F15DDFCCE86}"/>
              </a:ext>
            </a:extLst>
          </p:cNvPr>
          <p:cNvPicPr>
            <a:picLocks noGrp="1" noChangeAspect="1"/>
          </p:cNvPicPr>
          <p:nvPr>
            <p:ph idx="1"/>
          </p:nvPr>
        </p:nvPicPr>
        <p:blipFill>
          <a:blip r:embed="rId3"/>
          <a:stretch>
            <a:fillRect/>
          </a:stretch>
        </p:blipFill>
        <p:spPr>
          <a:xfrm>
            <a:off x="4502428" y="1017407"/>
            <a:ext cx="7225748" cy="4823186"/>
          </a:xfrm>
          <a:prstGeom prst="rect">
            <a:avLst/>
          </a:prstGeom>
        </p:spPr>
      </p:pic>
      <p:pic>
        <p:nvPicPr>
          <p:cNvPr id="9" name="Picture 8">
            <a:extLst>
              <a:ext uri="{FF2B5EF4-FFF2-40B4-BE49-F238E27FC236}">
                <a16:creationId xmlns:a16="http://schemas.microsoft.com/office/drawing/2014/main" id="{8A8AB59E-C279-2A87-DA1A-9F32645D315A}"/>
              </a:ext>
            </a:extLst>
          </p:cNvPr>
          <p:cNvPicPr>
            <a:picLocks noChangeAspect="1"/>
          </p:cNvPicPr>
          <p:nvPr/>
        </p:nvPicPr>
        <p:blipFill>
          <a:blip r:embed="rId4"/>
          <a:stretch>
            <a:fillRect/>
          </a:stretch>
        </p:blipFill>
        <p:spPr>
          <a:xfrm>
            <a:off x="11464788" y="3949524"/>
            <a:ext cx="330200" cy="1460500"/>
          </a:xfrm>
          <a:prstGeom prst="rect">
            <a:avLst/>
          </a:prstGeom>
        </p:spPr>
      </p:pic>
      <p:sp>
        <p:nvSpPr>
          <p:cNvPr id="10" name="TextBox 9">
            <a:extLst>
              <a:ext uri="{FF2B5EF4-FFF2-40B4-BE49-F238E27FC236}">
                <a16:creationId xmlns:a16="http://schemas.microsoft.com/office/drawing/2014/main" id="{A5E6F742-4DA4-70DA-7A70-553D3F813688}"/>
              </a:ext>
            </a:extLst>
          </p:cNvPr>
          <p:cNvSpPr txBox="1"/>
          <p:nvPr/>
        </p:nvSpPr>
        <p:spPr>
          <a:xfrm>
            <a:off x="4870988" y="6103788"/>
            <a:ext cx="6853671" cy="553998"/>
          </a:xfrm>
          <a:prstGeom prst="rect">
            <a:avLst/>
          </a:prstGeom>
          <a:noFill/>
        </p:spPr>
        <p:txBody>
          <a:bodyPr wrap="none" rtlCol="0">
            <a:spAutoFit/>
          </a:bodyPr>
          <a:lstStyle/>
          <a:p>
            <a:r>
              <a:rPr lang="en-US" sz="1200" dirty="0"/>
              <a:t>Schein, </a:t>
            </a:r>
            <a:r>
              <a:rPr lang="en-US" sz="1200" dirty="0">
                <a:effectLst/>
              </a:rPr>
              <a:t>E. (2013). </a:t>
            </a:r>
            <a:r>
              <a:rPr lang="en-US" sz="1200" i="1" dirty="0">
                <a:effectLst/>
              </a:rPr>
              <a:t>Humble Inquiry: The gentle ar</a:t>
            </a:r>
            <a:r>
              <a:rPr lang="en-US" sz="1200" i="1" dirty="0"/>
              <a:t>t of asking instead of telling. </a:t>
            </a:r>
            <a:r>
              <a:rPr lang="en-US" sz="1200" dirty="0"/>
              <a:t>Barret-Koehler Publishers, Inc. </a:t>
            </a:r>
          </a:p>
          <a:p>
            <a:r>
              <a:rPr lang="en-US" dirty="0"/>
              <a:t> </a:t>
            </a:r>
          </a:p>
        </p:txBody>
      </p:sp>
    </p:spTree>
    <p:extLst>
      <p:ext uri="{BB962C8B-B14F-4D97-AF65-F5344CB8AC3E}">
        <p14:creationId xmlns:p14="http://schemas.microsoft.com/office/powerpoint/2010/main" val="2208079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04AAE-A0B8-E7DB-A88A-1F312CE80720}"/>
              </a:ext>
            </a:extLst>
          </p:cNvPr>
          <p:cNvSpPr>
            <a:spLocks noGrp="1"/>
          </p:cNvSpPr>
          <p:nvPr>
            <p:ph type="title"/>
          </p:nvPr>
        </p:nvSpPr>
        <p:spPr>
          <a:xfrm>
            <a:off x="719955" y="395644"/>
            <a:ext cx="4959603" cy="1041904"/>
          </a:xfrm>
        </p:spPr>
        <p:txBody>
          <a:bodyPr vert="horz" lIns="91440" tIns="45720" rIns="91440" bIns="45720" rtlCol="0" anchor="b">
            <a:normAutofit/>
          </a:bodyPr>
          <a:lstStyle/>
          <a:p>
            <a:r>
              <a:rPr lang="en-US" sz="3200" kern="1200" dirty="0">
                <a:solidFill>
                  <a:schemeClr val="tx1"/>
                </a:solidFill>
                <a:latin typeface="+mj-lt"/>
                <a:ea typeface="+mj-ea"/>
                <a:cs typeface="+mj-cs"/>
              </a:rPr>
              <a:t>Aim to Co-Construct: Non-Knowing Growing</a:t>
            </a:r>
          </a:p>
        </p:txBody>
      </p:sp>
      <p:sp>
        <p:nvSpPr>
          <p:cNvPr id="4" name="Content Placeholder 3">
            <a:extLst>
              <a:ext uri="{FF2B5EF4-FFF2-40B4-BE49-F238E27FC236}">
                <a16:creationId xmlns:a16="http://schemas.microsoft.com/office/drawing/2014/main" id="{CB547F19-17FA-69AA-C6FD-B361D99A4FD6}"/>
              </a:ext>
            </a:extLst>
          </p:cNvPr>
          <p:cNvSpPr>
            <a:spLocks noGrp="1"/>
          </p:cNvSpPr>
          <p:nvPr>
            <p:ph sz="half" idx="2"/>
          </p:nvPr>
        </p:nvSpPr>
        <p:spPr>
          <a:xfrm>
            <a:off x="719955" y="1667672"/>
            <a:ext cx="4959603" cy="4503002"/>
          </a:xfrm>
        </p:spPr>
        <p:txBody>
          <a:bodyPr vert="horz" lIns="91440" tIns="45720" rIns="91440" bIns="45720" rtlCol="0" anchor="t">
            <a:normAutofit lnSpcReduction="10000"/>
          </a:bodyPr>
          <a:lstStyle/>
          <a:p>
            <a:r>
              <a:rPr lang="en-US" sz="1800" dirty="0"/>
              <a:t>Don’t just think outside the box, be willing to give the box up altogether (Holzman, 2018)</a:t>
            </a:r>
          </a:p>
          <a:p>
            <a:r>
              <a:rPr lang="en-US" sz="1800" dirty="0"/>
              <a:t>A central part of transitioning from adolescence to adulthood is “adapting to culture and society in both ‘big’ the shared human ones and the specific ‘time and place’ ones (Holzman, 2018,  p.32)</a:t>
            </a:r>
          </a:p>
          <a:p>
            <a:r>
              <a:rPr lang="en-US" sz="1800" dirty="0"/>
              <a:t>Humans are always adapting to culture and society that we are creating but then we also create with that adaptation and then adapt again – a constant state of transforming the circumstances we’re in – a state of always becoming (Holman, 2018).</a:t>
            </a:r>
          </a:p>
          <a:p>
            <a:r>
              <a:rPr lang="en-US" sz="1800" dirty="0"/>
              <a:t>Therefore, we should lean into not knowing - abandon what we think they know and what we think they don’t know – relate to them as developing, as they are becoming (Holzman, 2018)</a:t>
            </a:r>
          </a:p>
          <a:p>
            <a:pPr marL="0"/>
            <a:endParaRPr lang="en-US" sz="1400" dirty="0"/>
          </a:p>
        </p:txBody>
      </p:sp>
      <p:pic>
        <p:nvPicPr>
          <p:cNvPr id="6" name="Content Placeholder 5" descr="Hand-Draw Cartoon picture. On the top is a picture of an cartoon brain with a face and arms and legs standing next to a cardboard box and a thought bubble that says thinking outside the box. On the bottom is. The same Cartoon Brain standing further away from a cardboard box which has a big red circle with a X through it and the thought bubble reads - thinking without the box (giving up the box altogether). ">
            <a:extLst>
              <a:ext uri="{FF2B5EF4-FFF2-40B4-BE49-F238E27FC236}">
                <a16:creationId xmlns:a16="http://schemas.microsoft.com/office/drawing/2014/main" id="{4ECD6B30-07E8-D1F2-1878-F7B11A89B8F9}"/>
              </a:ext>
            </a:extLst>
          </p:cNvPr>
          <p:cNvPicPr>
            <a:picLocks noGrp="1" noChangeAspect="1"/>
          </p:cNvPicPr>
          <p:nvPr>
            <p:ph sz="half" idx="1"/>
          </p:nvPr>
        </p:nvPicPr>
        <p:blipFill>
          <a:blip r:embed="rId3"/>
          <a:stretch>
            <a:fillRect/>
          </a:stretch>
        </p:blipFill>
        <p:spPr>
          <a:xfrm>
            <a:off x="6512442" y="621610"/>
            <a:ext cx="5201023" cy="5201023"/>
          </a:xfrm>
          <a:prstGeom prst="rect">
            <a:avLst/>
          </a:prstGeom>
        </p:spPr>
      </p:pic>
      <p:sp>
        <p:nvSpPr>
          <p:cNvPr id="13" name="Rectangle 1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66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3CABCD4B-BC97-FFAF-E682-44AADD581A8A}"/>
              </a:ext>
            </a:extLst>
          </p:cNvPr>
          <p:cNvSpPr>
            <a:spLocks noGrp="1"/>
          </p:cNvSpPr>
          <p:nvPr>
            <p:ph type="title"/>
          </p:nvPr>
        </p:nvSpPr>
        <p:spPr>
          <a:xfrm>
            <a:off x="1136397" y="621611"/>
            <a:ext cx="4959603" cy="1523380"/>
          </a:xfrm>
        </p:spPr>
        <p:txBody>
          <a:bodyPr vert="horz" lIns="91440" tIns="45720" rIns="91440" bIns="45720" rtlCol="0" anchor="b">
            <a:normAutofit fontScale="90000"/>
          </a:bodyPr>
          <a:lstStyle/>
          <a:p>
            <a:r>
              <a:rPr lang="en-US" sz="4000" dirty="0"/>
              <a:t>Aim to Co-Construct:</a:t>
            </a:r>
            <a:br>
              <a:rPr lang="en-US" sz="4000" dirty="0"/>
            </a:br>
            <a:r>
              <a:rPr lang="en-US" sz="4000" dirty="0"/>
              <a:t>What Do You See? Humble Inquiry</a:t>
            </a:r>
            <a:endParaRPr lang="en-US" sz="4000" kern="1200" dirty="0">
              <a:solidFill>
                <a:schemeClr val="tx1"/>
              </a:solidFill>
              <a:latin typeface="+mj-lt"/>
              <a:ea typeface="+mj-ea"/>
              <a:cs typeface="+mj-cs"/>
            </a:endParaRPr>
          </a:p>
        </p:txBody>
      </p:sp>
      <p:sp>
        <p:nvSpPr>
          <p:cNvPr id="10" name="Content Placeholder 9">
            <a:extLst>
              <a:ext uri="{FF2B5EF4-FFF2-40B4-BE49-F238E27FC236}">
                <a16:creationId xmlns:a16="http://schemas.microsoft.com/office/drawing/2014/main" id="{547EBBAE-2B4D-192E-22EE-E4DB179C3B33}"/>
              </a:ext>
            </a:extLst>
          </p:cNvPr>
          <p:cNvSpPr>
            <a:spLocks noGrp="1"/>
          </p:cNvSpPr>
          <p:nvPr>
            <p:ph sz="half" idx="1"/>
          </p:nvPr>
        </p:nvSpPr>
        <p:spPr>
          <a:xfrm>
            <a:off x="1136397" y="2418408"/>
            <a:ext cx="4959603" cy="3522569"/>
          </a:xfrm>
        </p:spPr>
        <p:txBody>
          <a:bodyPr vert="horz" lIns="91440" tIns="45720" rIns="91440" bIns="45720" rtlCol="0" anchor="t">
            <a:noAutofit/>
          </a:bodyPr>
          <a:lstStyle/>
          <a:p>
            <a:r>
              <a:rPr lang="en-US" sz="2000" dirty="0"/>
              <a:t>Here and Now Humility</a:t>
            </a:r>
          </a:p>
          <a:p>
            <a:pPr lvl="1"/>
            <a:r>
              <a:rPr lang="en-US" sz="1600" dirty="0"/>
              <a:t>Ability and willingness to be vulnerable to concede you are dependent on the knowledge the other person holds. </a:t>
            </a:r>
          </a:p>
          <a:p>
            <a:r>
              <a:rPr lang="en-US" sz="2000" dirty="0"/>
              <a:t>Asking instead of Telling – Asking builds relationships</a:t>
            </a:r>
          </a:p>
          <a:p>
            <a:r>
              <a:rPr lang="en-US" sz="2000" dirty="0"/>
              <a:t>“Humble Inquiry is the fine art of drawing someone out, of asking questions to which you do not already know the answer, of building a relationship based on curiosity and interest in the other person” (Schein, p.2)</a:t>
            </a:r>
          </a:p>
          <a:p>
            <a:endParaRPr lang="en-US" sz="2000" dirty="0"/>
          </a:p>
        </p:txBody>
      </p:sp>
      <p:pic>
        <p:nvPicPr>
          <p:cNvPr id="19" name="Content Placeholder 18" descr="An optical illusion that can either be viewed as A silhouette of a person's profile facing another  silhouette of a person's profile or a picture of a white chalice on a black background.&#10;&#10;">
            <a:extLst>
              <a:ext uri="{FF2B5EF4-FFF2-40B4-BE49-F238E27FC236}">
                <a16:creationId xmlns:a16="http://schemas.microsoft.com/office/drawing/2014/main" id="{AAF4256C-2616-822F-7E35-7E7E676F6EBC}"/>
              </a:ext>
            </a:extLst>
          </p:cNvPr>
          <p:cNvPicPr>
            <a:picLocks noGrp="1" noChangeAspect="1"/>
          </p:cNvPicPr>
          <p:nvPr>
            <p:ph sz="half" idx="2"/>
          </p:nvPr>
        </p:nvPicPr>
        <p:blipFill>
          <a:blip r:embed="rId3"/>
          <a:stretch>
            <a:fillRect/>
          </a:stretch>
        </p:blipFill>
        <p:spPr>
          <a:xfrm>
            <a:off x="6512442" y="621610"/>
            <a:ext cx="5201023" cy="5201023"/>
          </a:xfrm>
          <a:prstGeom prst="rect">
            <a:avLst/>
          </a:prstGeom>
        </p:spPr>
      </p:pic>
      <p:sp>
        <p:nvSpPr>
          <p:cNvPr id="26" name="Rectangle 2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D922397-8EDB-8996-6E6C-639F269C23D5}"/>
              </a:ext>
            </a:extLst>
          </p:cNvPr>
          <p:cNvSpPr txBox="1"/>
          <p:nvPr/>
        </p:nvSpPr>
        <p:spPr>
          <a:xfrm>
            <a:off x="8115300" y="5913123"/>
            <a:ext cx="2494644" cy="369332"/>
          </a:xfrm>
          <a:prstGeom prst="rect">
            <a:avLst/>
          </a:prstGeom>
          <a:noFill/>
        </p:spPr>
        <p:txBody>
          <a:bodyPr wrap="square" rtlCol="0">
            <a:spAutoFit/>
          </a:bodyPr>
          <a:lstStyle/>
          <a:p>
            <a:r>
              <a:rPr lang="en-US" dirty="0"/>
              <a:t>Photo (Koch, 2002)</a:t>
            </a:r>
          </a:p>
        </p:txBody>
      </p:sp>
    </p:spTree>
    <p:extLst>
      <p:ext uri="{BB962C8B-B14F-4D97-AF65-F5344CB8AC3E}">
        <p14:creationId xmlns:p14="http://schemas.microsoft.com/office/powerpoint/2010/main" val="2053838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50D0A7-2A28-AB80-0F08-472A4AEB41FB}"/>
              </a:ext>
            </a:extLst>
          </p:cNvPr>
          <p:cNvSpPr>
            <a:spLocks noGrp="1"/>
          </p:cNvSpPr>
          <p:nvPr>
            <p:ph type="title"/>
          </p:nvPr>
        </p:nvSpPr>
        <p:spPr>
          <a:xfrm>
            <a:off x="8643193" y="489507"/>
            <a:ext cx="3091607" cy="1655483"/>
          </a:xfrm>
        </p:spPr>
        <p:txBody>
          <a:bodyPr anchor="b">
            <a:normAutofit/>
          </a:bodyPr>
          <a:lstStyle/>
          <a:p>
            <a:r>
              <a:rPr lang="en-US" sz="4000" dirty="0"/>
              <a:t>Thank You!</a:t>
            </a:r>
          </a:p>
        </p:txBody>
      </p:sp>
      <p:pic>
        <p:nvPicPr>
          <p:cNvPr id="5" name="Content Placeholder 4" descr="A person wearing headphones&#10;&#10;Description automatically generated with medium confidence">
            <a:extLst>
              <a:ext uri="{FF2B5EF4-FFF2-40B4-BE49-F238E27FC236}">
                <a16:creationId xmlns:a16="http://schemas.microsoft.com/office/drawing/2014/main" id="{8E988308-BFC4-285E-B21A-48E50313C27C}"/>
              </a:ext>
            </a:extLst>
          </p:cNvPr>
          <p:cNvPicPr>
            <a:picLocks noChangeAspect="1"/>
          </p:cNvPicPr>
          <p:nvPr/>
        </p:nvPicPr>
        <p:blipFill rotWithShape="1">
          <a:blip r:embed="rId3"/>
          <a:srcRect l="6594" r="6344"/>
          <a:stretch/>
        </p:blipFill>
        <p:spPr>
          <a:xfrm>
            <a:off x="20" y="431"/>
            <a:ext cx="8115280" cy="6408311"/>
          </a:xfrm>
          <a:prstGeom prst="rect">
            <a:avLst/>
          </a:prstGeom>
        </p:spPr>
      </p:pic>
      <p:sp>
        <p:nvSpPr>
          <p:cNvPr id="9" name="Content Placeholder 8">
            <a:extLst>
              <a:ext uri="{FF2B5EF4-FFF2-40B4-BE49-F238E27FC236}">
                <a16:creationId xmlns:a16="http://schemas.microsoft.com/office/drawing/2014/main" id="{3924A1BD-D809-F7DA-7521-4289BBBE1D16}"/>
              </a:ext>
            </a:extLst>
          </p:cNvPr>
          <p:cNvSpPr>
            <a:spLocks noGrp="1"/>
          </p:cNvSpPr>
          <p:nvPr>
            <p:ph idx="1"/>
          </p:nvPr>
        </p:nvSpPr>
        <p:spPr>
          <a:xfrm>
            <a:off x="8643193" y="2418408"/>
            <a:ext cx="2942813" cy="3540265"/>
          </a:xfrm>
        </p:spPr>
        <p:txBody>
          <a:bodyPr>
            <a:normAutofit/>
          </a:bodyPr>
          <a:lstStyle/>
          <a:p>
            <a:pPr marL="0" indent="0">
              <a:buNone/>
            </a:pPr>
            <a:r>
              <a:rPr lang="en-US" sz="2000" dirty="0"/>
              <a:t>DJ Ralston, M.A.</a:t>
            </a:r>
          </a:p>
          <a:p>
            <a:pPr marL="0" indent="0">
              <a:buNone/>
            </a:pPr>
            <a:r>
              <a:rPr lang="en-US" sz="2000" dirty="0">
                <a:hlinkClick r:id="rId4"/>
              </a:rPr>
              <a:t>DJ.Ralston@pobox.site</a:t>
            </a:r>
            <a:endParaRPr lang="en-US" sz="2000" dirty="0"/>
          </a:p>
          <a:p>
            <a:pPr marL="0" indent="0">
              <a:buNone/>
            </a:pPr>
            <a:endParaRPr lang="en-US" sz="2000" dirty="0"/>
          </a:p>
        </p:txBody>
      </p:sp>
      <p:sp>
        <p:nvSpPr>
          <p:cNvPr id="27" name="Rectangle 26">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499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B70C-7A2C-741C-F042-F8D52AF6ACA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CA4C7F2-FA79-CCC9-F048-1C346084F120}"/>
              </a:ext>
            </a:extLst>
          </p:cNvPr>
          <p:cNvSpPr>
            <a:spLocks noGrp="1"/>
          </p:cNvSpPr>
          <p:nvPr>
            <p:ph idx="1"/>
          </p:nvPr>
        </p:nvSpPr>
        <p:spPr/>
        <p:txBody>
          <a:bodyPr/>
          <a:lstStyle/>
          <a:p>
            <a:r>
              <a:rPr lang="en-US" sz="1600" dirty="0"/>
              <a:t>Adams, M. E., Bell, L. A. E., &amp; Griffin, P. E. (2007). </a:t>
            </a:r>
            <a:r>
              <a:rPr lang="en-US" sz="1600" i="1" dirty="0"/>
              <a:t>Teaching for diversity and social justice</a:t>
            </a:r>
            <a:r>
              <a:rPr lang="en-US" sz="1600" dirty="0"/>
              <a:t>. Routledge/Taylor &amp; Francis Group.</a:t>
            </a:r>
            <a:endParaRPr lang="en-US" sz="1600" dirty="0">
              <a:effectLst/>
            </a:endParaRPr>
          </a:p>
          <a:p>
            <a:r>
              <a:rPr lang="en-US" sz="1600" dirty="0">
                <a:effectLst/>
              </a:rPr>
              <a:t>Koch, T. (2002). Disability and Difference: Balancing Social and Physical Constructions. </a:t>
            </a:r>
            <a:r>
              <a:rPr lang="en-US" sz="1600" i="1" dirty="0">
                <a:effectLst/>
              </a:rPr>
              <a:t>Journal of Medical Ethics</a:t>
            </a:r>
            <a:r>
              <a:rPr lang="en-US" sz="1600" dirty="0">
                <a:effectLst/>
              </a:rPr>
              <a:t>, </a:t>
            </a:r>
            <a:r>
              <a:rPr lang="en-US" sz="1600" i="1" dirty="0">
                <a:effectLst/>
              </a:rPr>
              <a:t>27</a:t>
            </a:r>
            <a:r>
              <a:rPr lang="en-US" sz="1600" dirty="0">
                <a:effectLst/>
              </a:rPr>
              <a:t>, 370–376. </a:t>
            </a:r>
            <a:r>
              <a:rPr lang="en-US" sz="1600" dirty="0">
                <a:effectLst/>
                <a:hlinkClick r:id="rId2"/>
              </a:rPr>
              <a:t>https://doi.org/10.1136/jme.27.6.370</a:t>
            </a:r>
            <a:endParaRPr lang="en-US" sz="1600" dirty="0">
              <a:effectLst/>
            </a:endParaRPr>
          </a:p>
          <a:p>
            <a:r>
              <a:rPr lang="en-US" sz="1600" dirty="0"/>
              <a:t>Holzman, L. (2018). </a:t>
            </a:r>
            <a:r>
              <a:rPr lang="en-US" sz="1600" i="1" dirty="0"/>
              <a:t>The Overweight Brain: How our obsession with knowing keeps us from getting smart enough to make a better world. </a:t>
            </a:r>
            <a:r>
              <a:rPr lang="en-US" sz="1600" dirty="0"/>
              <a:t>East Side Institute Press. </a:t>
            </a:r>
            <a:endParaRPr lang="en-US" sz="1600" u="sng" dirty="0">
              <a:solidFill>
                <a:schemeClr val="hlink"/>
              </a:solidFill>
            </a:endParaRPr>
          </a:p>
          <a:p>
            <a:pPr marL="228600" lvl="0" indent="-186594" algn="l" rtl="0">
              <a:lnSpc>
                <a:spcPct val="120000"/>
              </a:lnSpc>
              <a:spcBef>
                <a:spcPts val="1000"/>
              </a:spcBef>
              <a:spcAft>
                <a:spcPts val="0"/>
              </a:spcAft>
              <a:buSzPct val="45000"/>
              <a:buChar char="●"/>
            </a:pPr>
            <a:r>
              <a:rPr lang="en-US" sz="1600" dirty="0"/>
              <a:t>Duncan, K. (2021). Identifying Nine Types of Unconscious Bias at Work. </a:t>
            </a:r>
            <a:r>
              <a:rPr lang="en-US" sz="1600" dirty="0">
                <a:hlinkClick r:id="rId3"/>
              </a:rPr>
              <a:t>Blog</a:t>
            </a:r>
            <a:r>
              <a:rPr lang="en-US" sz="1600" dirty="0"/>
              <a:t>. </a:t>
            </a:r>
            <a:r>
              <a:rPr lang="en-US" sz="1600" dirty="0" err="1"/>
              <a:t>JobSage</a:t>
            </a:r>
            <a:r>
              <a:rPr lang="en-US" sz="1600" dirty="0"/>
              <a:t>. </a:t>
            </a:r>
          </a:p>
          <a:p>
            <a:pPr marL="228600" lvl="0" indent="-186594" algn="l" rtl="0">
              <a:lnSpc>
                <a:spcPct val="120000"/>
              </a:lnSpc>
              <a:spcBef>
                <a:spcPts val="1000"/>
              </a:spcBef>
              <a:spcAft>
                <a:spcPts val="0"/>
              </a:spcAft>
              <a:buSzPct val="45000"/>
              <a:buChar char="●"/>
            </a:pPr>
            <a:r>
              <a:rPr lang="en-US" sz="1600" dirty="0" err="1"/>
              <a:t>Ratts</a:t>
            </a:r>
            <a:r>
              <a:rPr lang="en-US" sz="1600" dirty="0"/>
              <a:t>, M. J., Singh, A. A., Nassar‐McMillan, S., Butler, S. K., &amp; McCullough, J. R. (2016). Multicultural and social justice counseling competencies: Guidelines for the counseling profession. </a:t>
            </a:r>
            <a:r>
              <a:rPr lang="en-US" sz="1600" i="1" dirty="0"/>
              <a:t>Journal of Multicultural Counseling and Development</a:t>
            </a:r>
            <a:r>
              <a:rPr lang="en-US" sz="1600" dirty="0"/>
              <a:t>, </a:t>
            </a:r>
            <a:r>
              <a:rPr lang="en-US" sz="1600" i="1" dirty="0"/>
              <a:t>44</a:t>
            </a:r>
            <a:r>
              <a:rPr lang="en-US" sz="1600" dirty="0"/>
              <a:t>(1), 28-48.</a:t>
            </a:r>
            <a:endParaRPr lang="en-US" sz="1600" dirty="0">
              <a:effectLst/>
            </a:endParaRPr>
          </a:p>
          <a:p>
            <a:r>
              <a:rPr lang="en-US" sz="1600" dirty="0">
                <a:effectLst/>
              </a:rPr>
              <a:t>Schein, E. (2013). </a:t>
            </a:r>
            <a:r>
              <a:rPr lang="en-US" sz="1600" i="1" dirty="0">
                <a:effectLst/>
              </a:rPr>
              <a:t>Humble Inquiry: The gentle ar</a:t>
            </a:r>
            <a:r>
              <a:rPr lang="en-US" sz="1600" i="1" dirty="0"/>
              <a:t>t of asking instead of telling. </a:t>
            </a:r>
            <a:r>
              <a:rPr lang="en-US" sz="1600" dirty="0"/>
              <a:t>Barret-Koehler Publishers, Inc. </a:t>
            </a:r>
          </a:p>
          <a:p>
            <a:endParaRPr lang="en-US" sz="1600" dirty="0">
              <a:effectLst/>
            </a:endParaRPr>
          </a:p>
          <a:p>
            <a:endParaRPr lang="en-US" dirty="0"/>
          </a:p>
        </p:txBody>
      </p:sp>
    </p:spTree>
    <p:extLst>
      <p:ext uri="{BB962C8B-B14F-4D97-AF65-F5344CB8AC3E}">
        <p14:creationId xmlns:p14="http://schemas.microsoft.com/office/powerpoint/2010/main" val="349903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me&#10;A picture of the yellow lego mini-figure Benny the Spaceman from the Lego Movie, who is wearing a blue space helmet, and who's facial expression is one of panic. Text Reads on the meme reads &quot;The face you make when...you are asked to be the keynote speaker&quot;">
            <a:extLst>
              <a:ext uri="{FF2B5EF4-FFF2-40B4-BE49-F238E27FC236}">
                <a16:creationId xmlns:a16="http://schemas.microsoft.com/office/drawing/2014/main" id="{D9A05512-30FF-0B43-2B7B-E21BA650FE42}"/>
              </a:ext>
            </a:extLst>
          </p:cNvPr>
          <p:cNvPicPr>
            <a:picLocks noChangeAspect="1"/>
          </p:cNvPicPr>
          <p:nvPr/>
        </p:nvPicPr>
        <p:blipFill rotWithShape="1">
          <a:blip r:embed="rId2"/>
          <a:srcRect l="611" r="2144" b="-1"/>
          <a:stretch/>
        </p:blipFill>
        <p:spPr>
          <a:xfrm>
            <a:off x="457200" y="457200"/>
            <a:ext cx="11277600" cy="5943600"/>
          </a:xfrm>
          <a:prstGeom prst="rect">
            <a:avLst/>
          </a:prstGeom>
        </p:spPr>
      </p:pic>
    </p:spTree>
    <p:extLst>
      <p:ext uri="{BB962C8B-B14F-4D97-AF65-F5344CB8AC3E}">
        <p14:creationId xmlns:p14="http://schemas.microsoft.com/office/powerpoint/2010/main" val="255932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1A696AF-AB5C-8F68-8E12-63B80226DB6D}"/>
              </a:ext>
            </a:extLst>
          </p:cNvPr>
          <p:cNvSpPr>
            <a:spLocks noGrp="1"/>
          </p:cNvSpPr>
          <p:nvPr>
            <p:ph type="title"/>
          </p:nvPr>
        </p:nvSpPr>
        <p:spPr>
          <a:xfrm>
            <a:off x="914402" y="489508"/>
            <a:ext cx="5181597" cy="1655482"/>
          </a:xfrm>
        </p:spPr>
        <p:txBody>
          <a:bodyPr vert="horz" lIns="91440" tIns="45720" rIns="91440" bIns="45720" rtlCol="0" anchor="b">
            <a:normAutofit/>
          </a:bodyPr>
          <a:lstStyle/>
          <a:p>
            <a:pPr marL="571500" indent="-571500" algn="r"/>
            <a:r>
              <a:rPr lang="en-US" sz="4000" b="1" kern="1200" dirty="0">
                <a:solidFill>
                  <a:schemeClr val="tx1"/>
                </a:solidFill>
                <a:latin typeface="+mj-lt"/>
                <a:ea typeface="+mj-ea"/>
                <a:cs typeface="+mj-cs"/>
              </a:rPr>
              <a:t>Who Am I?</a:t>
            </a:r>
          </a:p>
        </p:txBody>
      </p:sp>
      <p:sp>
        <p:nvSpPr>
          <p:cNvPr id="23" name="Content Placeholder 22">
            <a:extLst>
              <a:ext uri="{FF2B5EF4-FFF2-40B4-BE49-F238E27FC236}">
                <a16:creationId xmlns:a16="http://schemas.microsoft.com/office/drawing/2014/main" id="{14C407FE-E280-BD43-F959-E42D58D30412}"/>
              </a:ext>
            </a:extLst>
          </p:cNvPr>
          <p:cNvSpPr>
            <a:spLocks noGrp="1"/>
          </p:cNvSpPr>
          <p:nvPr>
            <p:ph sz="half" idx="1"/>
          </p:nvPr>
        </p:nvSpPr>
        <p:spPr>
          <a:xfrm>
            <a:off x="914402" y="2418408"/>
            <a:ext cx="5181598" cy="3409898"/>
          </a:xfrm>
        </p:spPr>
        <p:txBody>
          <a:bodyPr vert="horz" lIns="91440" tIns="45720" rIns="91440" bIns="45720" rtlCol="0" anchor="t">
            <a:normAutofit fontScale="92500"/>
          </a:bodyPr>
          <a:lstStyle/>
          <a:p>
            <a:pPr algn="r"/>
            <a:r>
              <a:rPr lang="en-US" sz="2000" dirty="0"/>
              <a:t>Non-Binary; Queer</a:t>
            </a:r>
          </a:p>
          <a:p>
            <a:pPr algn="r"/>
            <a:r>
              <a:rPr lang="en-US" sz="2000" dirty="0"/>
              <a:t>Pronouns: They/Them</a:t>
            </a:r>
          </a:p>
          <a:p>
            <a:pPr algn="r"/>
            <a:r>
              <a:rPr lang="en-US" sz="2000" dirty="0"/>
              <a:t>Geriatric Millennial</a:t>
            </a:r>
          </a:p>
          <a:p>
            <a:pPr algn="r"/>
            <a:r>
              <a:rPr lang="en-US" sz="2000" dirty="0"/>
              <a:t>Lover of Muppets, Hippos, Legos, and Converse</a:t>
            </a:r>
          </a:p>
          <a:p>
            <a:pPr algn="r"/>
            <a:r>
              <a:rPr lang="en-US" sz="2000" dirty="0"/>
              <a:t>Asking for and Giving Grace</a:t>
            </a:r>
          </a:p>
          <a:p>
            <a:pPr algn="r"/>
            <a:r>
              <a:rPr lang="en-US" sz="2000" dirty="0"/>
              <a:t>I have privilege</a:t>
            </a:r>
          </a:p>
          <a:p>
            <a:pPr algn="r"/>
            <a:r>
              <a:rPr lang="en-US" sz="2000" dirty="0"/>
              <a:t>Harm and Accountability</a:t>
            </a:r>
          </a:p>
          <a:p>
            <a:pPr algn="r"/>
            <a:r>
              <a:rPr lang="en-US" sz="2000" dirty="0"/>
              <a:t>Humility, Relationality, and Equity are the heart of my core values</a:t>
            </a:r>
          </a:p>
          <a:p>
            <a:pPr marL="0" algn="r"/>
            <a:endParaRPr lang="en-US" sz="2000" dirty="0"/>
          </a:p>
          <a:p>
            <a:pPr algn="r"/>
            <a:endParaRPr lang="en-US" sz="2000" dirty="0"/>
          </a:p>
          <a:p>
            <a:pPr algn="r"/>
            <a:endParaRPr lang="en-US" sz="2000" dirty="0"/>
          </a:p>
        </p:txBody>
      </p:sp>
      <p:sp>
        <p:nvSpPr>
          <p:cNvPr id="116" name="Rectangle 115">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Content Placeholder 47" descr="Muppet character &quot;Scooter&quot; hyper-ventilating into paper bag.">
            <a:extLst>
              <a:ext uri="{FF2B5EF4-FFF2-40B4-BE49-F238E27FC236}">
                <a16:creationId xmlns:a16="http://schemas.microsoft.com/office/drawing/2014/main" id="{98F23EBC-093C-74BD-AABA-C07C3C83983C}"/>
              </a:ext>
            </a:extLst>
          </p:cNvPr>
          <p:cNvPicPr>
            <a:picLocks noGrp="1" noChangeAspect="1"/>
          </p:cNvPicPr>
          <p:nvPr>
            <p:ph sz="half" idx="2"/>
          </p:nvPr>
        </p:nvPicPr>
        <p:blipFill>
          <a:blip r:embed="rId3"/>
          <a:stretch>
            <a:fillRect/>
          </a:stretch>
        </p:blipFill>
        <p:spPr>
          <a:xfrm>
            <a:off x="7785098" y="1682750"/>
            <a:ext cx="3492500" cy="3492500"/>
          </a:xfrm>
        </p:spPr>
      </p:pic>
    </p:spTree>
    <p:extLst>
      <p:ext uri="{BB962C8B-B14F-4D97-AF65-F5344CB8AC3E}">
        <p14:creationId xmlns:p14="http://schemas.microsoft.com/office/powerpoint/2010/main" val="24357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E71F34-A00B-0A09-37AD-04B29D03DB2B}"/>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Diversity, Equity, Inclusion, and Accessibility (DEIA) Defined</a:t>
            </a:r>
          </a:p>
        </p:txBody>
      </p:sp>
      <p:sp>
        <p:nvSpPr>
          <p:cNvPr id="3" name="Content Placeholder 2">
            <a:extLst>
              <a:ext uri="{FF2B5EF4-FFF2-40B4-BE49-F238E27FC236}">
                <a16:creationId xmlns:a16="http://schemas.microsoft.com/office/drawing/2014/main" id="{E51C6A64-F5CD-79C9-31FF-707EC8465C11}"/>
              </a:ext>
            </a:extLst>
          </p:cNvPr>
          <p:cNvSpPr>
            <a:spLocks noGrp="1"/>
          </p:cNvSpPr>
          <p:nvPr>
            <p:ph idx="1"/>
          </p:nvPr>
        </p:nvSpPr>
        <p:spPr>
          <a:xfrm>
            <a:off x="4810259" y="649480"/>
            <a:ext cx="6555347" cy="5546047"/>
          </a:xfrm>
        </p:spPr>
        <p:txBody>
          <a:bodyPr anchor="ctr">
            <a:normAutofit/>
          </a:bodyPr>
          <a:lstStyle/>
          <a:p>
            <a:pPr marL="0" indent="0">
              <a:buNone/>
            </a:pPr>
            <a:r>
              <a:rPr lang="en-US" sz="1900" dirty="0"/>
              <a:t>The Center for Apprenticeships and Work-Based Learning operated by Jobs for the Future (JFF) who’s mission is to transform the American workforce and education systems to ensure economic advancement for all defines DEIA as:</a:t>
            </a:r>
          </a:p>
          <a:p>
            <a:pPr marL="342900" indent="-342900">
              <a:buFont typeface="Arial" panose="020B0604020202020204" pitchFamily="34" charset="0"/>
              <a:buChar char="•"/>
            </a:pPr>
            <a:r>
              <a:rPr lang="en-US" sz="1900" b="1" dirty="0"/>
              <a:t>Diversity: </a:t>
            </a:r>
            <a:r>
              <a:rPr lang="en-US" sz="1900" dirty="0"/>
              <a:t>The representation and proactive valuing of varied identities, differences, and perspectives, </a:t>
            </a:r>
            <a:r>
              <a:rPr lang="en-US" sz="1900" b="1" dirty="0"/>
              <a:t>honoring our lived experiences</a:t>
            </a:r>
            <a:r>
              <a:rPr lang="en-US" sz="1900" dirty="0"/>
              <a:t> collectively and individually.</a:t>
            </a:r>
          </a:p>
          <a:p>
            <a:pPr marL="342900" indent="-342900">
              <a:buFont typeface="Arial" panose="020B0604020202020204" pitchFamily="34" charset="0"/>
              <a:buChar char="•"/>
            </a:pPr>
            <a:r>
              <a:rPr lang="en-US" sz="1900" b="1" dirty="0"/>
              <a:t>Equity:</a:t>
            </a:r>
            <a:r>
              <a:rPr lang="en-US" sz="1900" dirty="0"/>
              <a:t> Intentional distribution of access and resources to remove the predictability of success or failure that correlates with </a:t>
            </a:r>
            <a:r>
              <a:rPr lang="en-US" sz="1900" b="1" dirty="0"/>
              <a:t>entrenched outcome disparities </a:t>
            </a:r>
            <a:r>
              <a:rPr lang="en-US" sz="1900" dirty="0"/>
              <a:t>in our society.</a:t>
            </a:r>
          </a:p>
          <a:p>
            <a:pPr marL="342900" indent="-342900">
              <a:buFont typeface="Arial" panose="020B0604020202020204" pitchFamily="34" charset="0"/>
              <a:buChar char="•"/>
            </a:pPr>
            <a:r>
              <a:rPr lang="en-US" sz="1900" b="1" dirty="0"/>
              <a:t>Inclusion:</a:t>
            </a:r>
            <a:r>
              <a:rPr lang="en-US" sz="1900" dirty="0"/>
              <a:t> The creation of a </a:t>
            </a:r>
            <a:r>
              <a:rPr lang="en-US" sz="1900" b="1" dirty="0"/>
              <a:t>culture of belonging that prioritizes the contribution and participation of all people</a:t>
            </a:r>
            <a:r>
              <a:rPr lang="en-US" sz="1900" dirty="0"/>
              <a:t> in executing an organization’s mission, values, and goals.</a:t>
            </a:r>
          </a:p>
          <a:p>
            <a:pPr marL="342900" indent="-342900">
              <a:buFont typeface="Arial" panose="020B0604020202020204" pitchFamily="34" charset="0"/>
              <a:buChar char="•"/>
            </a:pPr>
            <a:r>
              <a:rPr lang="en-US" sz="1900" b="1" dirty="0"/>
              <a:t>Accessibility:</a:t>
            </a:r>
            <a:r>
              <a:rPr lang="en-US" sz="1900" dirty="0"/>
              <a:t> The facilitation of </a:t>
            </a:r>
            <a:r>
              <a:rPr lang="en-US" sz="1900" b="1" dirty="0"/>
              <a:t>full and independent access for all people</a:t>
            </a:r>
            <a:r>
              <a:rPr lang="en-US" sz="1900" dirty="0"/>
              <a:t> to employment, facilities, services, and information through intentional design, development of accommodations, and respect for the wide range of human ability.</a:t>
            </a:r>
          </a:p>
          <a:p>
            <a:endParaRPr lang="en-US" sz="1900" dirty="0"/>
          </a:p>
        </p:txBody>
      </p:sp>
    </p:spTree>
    <p:extLst>
      <p:ext uri="{BB962C8B-B14F-4D97-AF65-F5344CB8AC3E}">
        <p14:creationId xmlns:p14="http://schemas.microsoft.com/office/powerpoint/2010/main" val="227242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1">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0FB7A8-76AA-DA1A-82AB-C5261AD7D25D}"/>
              </a:ext>
            </a:extLst>
          </p:cNvPr>
          <p:cNvSpPr>
            <a:spLocks noGrp="1"/>
          </p:cNvSpPr>
          <p:nvPr>
            <p:ph type="title"/>
          </p:nvPr>
        </p:nvSpPr>
        <p:spPr>
          <a:xfrm>
            <a:off x="1136397" y="502021"/>
            <a:ext cx="4959603" cy="1642969"/>
          </a:xfrm>
        </p:spPr>
        <p:txBody>
          <a:bodyPr vert="horz" lIns="91440" tIns="45720" rIns="91440" bIns="45720" rtlCol="0" anchor="b">
            <a:normAutofit/>
          </a:bodyPr>
          <a:lstStyle/>
          <a:p>
            <a:r>
              <a:rPr lang="en-US" sz="3700" b="1" dirty="0"/>
              <a:t>Group Discussion:</a:t>
            </a:r>
            <a:br>
              <a:rPr lang="en-US" sz="3700" b="1" dirty="0"/>
            </a:br>
            <a:r>
              <a:rPr lang="en-US" sz="3700" b="1" dirty="0"/>
              <a:t>American Culture - 1</a:t>
            </a:r>
            <a:endParaRPr lang="en-US" sz="3700" b="1" kern="1200" dirty="0">
              <a:solidFill>
                <a:schemeClr val="tx1"/>
              </a:solidFill>
            </a:endParaRPr>
          </a:p>
        </p:txBody>
      </p:sp>
      <p:sp>
        <p:nvSpPr>
          <p:cNvPr id="4" name="Text Placeholder 3">
            <a:extLst>
              <a:ext uri="{FF2B5EF4-FFF2-40B4-BE49-F238E27FC236}">
                <a16:creationId xmlns:a16="http://schemas.microsoft.com/office/drawing/2014/main" id="{CB1347D5-AD28-7EC9-1787-F21C5AF66A3E}"/>
              </a:ext>
            </a:extLst>
          </p:cNvPr>
          <p:cNvSpPr>
            <a:spLocks noGrp="1"/>
          </p:cNvSpPr>
          <p:nvPr>
            <p:ph type="body" sz="half" idx="2"/>
          </p:nvPr>
        </p:nvSpPr>
        <p:spPr>
          <a:xfrm>
            <a:off x="1136397" y="2418408"/>
            <a:ext cx="4959603" cy="3522569"/>
          </a:xfrm>
        </p:spPr>
        <p:txBody>
          <a:bodyPr vert="horz" lIns="91440" tIns="45720" rIns="91440" bIns="45720" rtlCol="0" anchor="t">
            <a:normAutofit/>
          </a:bodyPr>
          <a:lstStyle/>
          <a:p>
            <a:r>
              <a:rPr lang="en-US" sz="2000" dirty="0"/>
              <a:t>How might one be inclined to finish these sentences…</a:t>
            </a:r>
          </a:p>
          <a:p>
            <a:pPr marL="285750" indent="-228600">
              <a:buFont typeface="Arial" panose="020B0604020202020204" pitchFamily="34" charset="0"/>
              <a:buChar char="•"/>
            </a:pPr>
            <a:r>
              <a:rPr lang="en-US" sz="2000" dirty="0"/>
              <a:t>You must work hard to get good grades in school so you can….</a:t>
            </a:r>
          </a:p>
          <a:p>
            <a:pPr marL="285750" indent="-228600">
              <a:buFont typeface="Arial" panose="020B0604020202020204" pitchFamily="34" charset="0"/>
              <a:buChar char="•"/>
            </a:pPr>
            <a:r>
              <a:rPr lang="en-US" sz="2000" dirty="0"/>
              <a:t>You must work hard and go to a good college so you can….</a:t>
            </a:r>
          </a:p>
          <a:p>
            <a:pPr marL="285750" indent="-228600">
              <a:buFont typeface="Arial" panose="020B0604020202020204" pitchFamily="34" charset="0"/>
              <a:buChar char="•"/>
            </a:pPr>
            <a:r>
              <a:rPr lang="en-US" sz="2000" dirty="0"/>
              <a:t>You must work hard to get a good job and earn good money so you can…</a:t>
            </a:r>
          </a:p>
          <a:p>
            <a:pPr marL="57150"/>
            <a:endParaRPr lang="en-US" sz="2000" dirty="0"/>
          </a:p>
          <a:p>
            <a:pPr marL="57150"/>
            <a:r>
              <a:rPr lang="en-US" sz="2000" dirty="0"/>
              <a:t>What do all these statements share?</a:t>
            </a:r>
          </a:p>
        </p:txBody>
      </p:sp>
      <p:pic>
        <p:nvPicPr>
          <p:cNvPr id="10" name="Content Placeholder 9" descr="Meme:&#10;&#10;Character from the Matrix character Morpheus, a Black man wearing sun glasses and a black leather coat looks straight forward facing viewer. Text reads &quot;What if I told you Hard Work Pays Off&quot;&#10;&#10;">
            <a:extLst>
              <a:ext uri="{FF2B5EF4-FFF2-40B4-BE49-F238E27FC236}">
                <a16:creationId xmlns:a16="http://schemas.microsoft.com/office/drawing/2014/main" id="{7B5D3115-0477-B4C6-9DDE-C9C9E1B6B821}"/>
              </a:ext>
            </a:extLst>
          </p:cNvPr>
          <p:cNvPicPr>
            <a:picLocks noGrp="1" noChangeAspect="1"/>
          </p:cNvPicPr>
          <p:nvPr>
            <p:ph idx="1"/>
          </p:nvPr>
        </p:nvPicPr>
        <p:blipFill>
          <a:blip r:embed="rId3"/>
          <a:stretch>
            <a:fillRect/>
          </a:stretch>
        </p:blipFill>
        <p:spPr>
          <a:xfrm>
            <a:off x="6512442" y="864031"/>
            <a:ext cx="5201023" cy="4716181"/>
          </a:xfrm>
          <a:prstGeom prst="rect">
            <a:avLst/>
          </a:prstGeom>
        </p:spPr>
      </p:pic>
      <p:sp>
        <p:nvSpPr>
          <p:cNvPr id="53" name="Rectangle 4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4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96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anim calcmode="lin" valueType="num">
                                      <p:cBhvr>
                                        <p:cTn id="39" dur="2000" fill="hold"/>
                                        <p:tgtEl>
                                          <p:spTgt spid="10"/>
                                        </p:tgtEl>
                                        <p:attrNameLst>
                                          <p:attrName>ppt_x</p:attrName>
                                        </p:attrNameLst>
                                      </p:cBhvr>
                                      <p:tavLst>
                                        <p:tav tm="0">
                                          <p:val>
                                            <p:strVal val="#ppt_x"/>
                                          </p:val>
                                        </p:tav>
                                        <p:tav tm="100000">
                                          <p:val>
                                            <p:strVal val="#ppt_x"/>
                                          </p:val>
                                        </p:tav>
                                      </p:tavLst>
                                    </p:anim>
                                    <p:anim calcmode="lin" valueType="num">
                                      <p:cBhvr>
                                        <p:cTn id="40"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1A51BE-BF4B-EEF6-FF0A-98D10B5493E4}"/>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b="1" kern="1200" dirty="0">
                <a:solidFill>
                  <a:schemeClr val="tx1"/>
                </a:solidFill>
                <a:latin typeface="+mj-lt"/>
                <a:ea typeface="+mj-ea"/>
                <a:cs typeface="+mj-cs"/>
              </a:rPr>
              <a:t>Group Discussion:</a:t>
            </a:r>
            <a:br>
              <a:rPr lang="en-US" sz="4000" b="1" kern="1200" dirty="0">
                <a:solidFill>
                  <a:schemeClr val="tx1"/>
                </a:solidFill>
                <a:latin typeface="+mj-lt"/>
                <a:ea typeface="+mj-ea"/>
                <a:cs typeface="+mj-cs"/>
              </a:rPr>
            </a:br>
            <a:r>
              <a:rPr lang="en-US" sz="4000" b="1" kern="1200" dirty="0">
                <a:solidFill>
                  <a:schemeClr val="tx1"/>
                </a:solidFill>
                <a:latin typeface="+mj-lt"/>
                <a:ea typeface="+mj-ea"/>
                <a:cs typeface="+mj-cs"/>
              </a:rPr>
              <a:t>American Culture - 2</a:t>
            </a:r>
          </a:p>
        </p:txBody>
      </p:sp>
      <p:sp>
        <p:nvSpPr>
          <p:cNvPr id="3" name="Content Placeholder 2">
            <a:extLst>
              <a:ext uri="{FF2B5EF4-FFF2-40B4-BE49-F238E27FC236}">
                <a16:creationId xmlns:a16="http://schemas.microsoft.com/office/drawing/2014/main" id="{DA6CACFB-02CE-EE4C-292C-309EC495AA54}"/>
              </a:ext>
            </a:extLst>
          </p:cNvPr>
          <p:cNvSpPr>
            <a:spLocks noGrp="1"/>
          </p:cNvSpPr>
          <p:nvPr>
            <p:ph sz="half" idx="1"/>
          </p:nvPr>
        </p:nvSpPr>
        <p:spPr>
          <a:xfrm>
            <a:off x="1144923" y="2405894"/>
            <a:ext cx="5315189" cy="3535083"/>
          </a:xfrm>
        </p:spPr>
        <p:txBody>
          <a:bodyPr vert="horz" lIns="91440" tIns="45720" rIns="91440" bIns="45720" rtlCol="0" anchor="t">
            <a:normAutofit/>
          </a:bodyPr>
          <a:lstStyle/>
          <a:p>
            <a:endParaRPr lang="en-US" sz="2000" dirty="0"/>
          </a:p>
          <a:p>
            <a:pPr marL="0" indent="0">
              <a:buNone/>
            </a:pPr>
            <a:r>
              <a:rPr lang="en-US" dirty="0"/>
              <a:t>When you think about the culture of America, what would you say are some of America’s cultural ideals?</a:t>
            </a:r>
          </a:p>
          <a:p>
            <a:pPr marL="0"/>
            <a:endParaRPr lang="en-US" dirty="0"/>
          </a:p>
          <a:p>
            <a:pPr marL="0" indent="0">
              <a:buNone/>
            </a:pPr>
            <a:r>
              <a:rPr lang="en-US" dirty="0"/>
              <a:t> </a:t>
            </a:r>
          </a:p>
        </p:txBody>
      </p:sp>
      <p:sp>
        <p:nvSpPr>
          <p:cNvPr id="79" name="Rectangle 7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9" descr="Meme&#10;&#10;Dr. Evil, played by Mike Meyers in the Austin Power Film Series, who is a white, bald person wearing a grey suit holds his hands up making air quotes. Text of the meme reads: &quot;Culture, it's not just for yogurt&quot; &#10;">
            <a:extLst>
              <a:ext uri="{FF2B5EF4-FFF2-40B4-BE49-F238E27FC236}">
                <a16:creationId xmlns:a16="http://schemas.microsoft.com/office/drawing/2014/main" id="{050DAF7B-567C-1DF3-DC59-63ED2E29B8CD}"/>
              </a:ext>
            </a:extLst>
          </p:cNvPr>
          <p:cNvPicPr>
            <a:picLocks noGrp="1" noChangeAspect="1"/>
          </p:cNvPicPr>
          <p:nvPr>
            <p:ph sz="half" idx="2"/>
          </p:nvPr>
        </p:nvPicPr>
        <p:blipFill>
          <a:blip r:embed="rId3"/>
          <a:stretch>
            <a:fillRect/>
          </a:stretch>
        </p:blipFill>
        <p:spPr>
          <a:xfrm>
            <a:off x="6720114" y="1003828"/>
            <a:ext cx="4526383" cy="4526383"/>
          </a:xfrm>
          <a:prstGeom prst="rect">
            <a:avLst/>
          </a:prstGeom>
        </p:spPr>
      </p:pic>
    </p:spTree>
    <p:extLst>
      <p:ext uri="{BB962C8B-B14F-4D97-AF65-F5344CB8AC3E}">
        <p14:creationId xmlns:p14="http://schemas.microsoft.com/office/powerpoint/2010/main" val="1790782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of a black t-shirt laying flat on a surface with a pair of folded jeans next to it in the left-hand corner of the frame and a pair of grey converse sneakers with white laces positioned on the right hand side of the black t-shirt. The T-Shirt has white block text that reads &quot;Wake Up, Hug Dog, Hustle&quot;">
            <a:extLst>
              <a:ext uri="{FF2B5EF4-FFF2-40B4-BE49-F238E27FC236}">
                <a16:creationId xmlns:a16="http://schemas.microsoft.com/office/drawing/2014/main" id="{6433A0DB-0043-3362-A1A8-F7DC5479B960}"/>
              </a:ext>
            </a:extLst>
          </p:cNvPr>
          <p:cNvPicPr>
            <a:picLocks noGrp="1" noChangeAspect="1"/>
          </p:cNvPicPr>
          <p:nvPr>
            <p:ph sz="half" idx="1"/>
          </p:nvPr>
        </p:nvPicPr>
        <p:blipFill rotWithShape="1">
          <a:blip r:embed="rId3"/>
          <a:srcRect t="18383" r="-1" b="23359"/>
          <a:stretch/>
        </p:blipFill>
        <p:spPr>
          <a:xfrm>
            <a:off x="0" y="20119"/>
            <a:ext cx="8128855" cy="5291194"/>
          </a:xfrm>
          <a:prstGeom prst="rect">
            <a:avLst/>
          </a:prstGeom>
        </p:spPr>
      </p:pic>
      <p:sp>
        <p:nvSpPr>
          <p:cNvPr id="16" name="Rectangle 15">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AE1E6-DE7F-C640-6DDC-A0D8CBC3464A}"/>
              </a:ext>
            </a:extLst>
          </p:cNvPr>
          <p:cNvSpPr>
            <a:spLocks noGrp="1"/>
          </p:cNvSpPr>
          <p:nvPr>
            <p:ph type="title"/>
          </p:nvPr>
        </p:nvSpPr>
        <p:spPr>
          <a:xfrm>
            <a:off x="699715" y="5635366"/>
            <a:ext cx="7091299" cy="898581"/>
          </a:xfrm>
        </p:spPr>
        <p:txBody>
          <a:bodyPr vert="horz" lIns="91440" tIns="45720" rIns="91440" bIns="45720" rtlCol="0" anchor="ctr">
            <a:normAutofit/>
          </a:bodyPr>
          <a:lstStyle/>
          <a:p>
            <a:r>
              <a:rPr lang="en-US" sz="4000" kern="1200" dirty="0">
                <a:solidFill>
                  <a:srgbClr val="FFFFFF"/>
                </a:solidFill>
                <a:latin typeface="+mj-lt"/>
                <a:ea typeface="+mj-ea"/>
                <a:cs typeface="+mj-cs"/>
              </a:rPr>
              <a:t>What does Success Look Like?</a:t>
            </a:r>
            <a:endParaRPr lang="en-US" sz="4000" kern="1200">
              <a:solidFill>
                <a:srgbClr val="FFFFFF"/>
              </a:solidFill>
              <a:latin typeface="+mj-lt"/>
              <a:ea typeface="+mj-ea"/>
              <a:cs typeface="+mj-cs"/>
            </a:endParaRPr>
          </a:p>
        </p:txBody>
      </p:sp>
      <p:sp>
        <p:nvSpPr>
          <p:cNvPr id="20" name="Rectangle 19">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Meme -&#10;&#10;Picture of a white man, with grey hair and a grey beard, wearing a black pinstriped tuxedo jacket and white button down shirt with his elbow resting on a surface and his arm extended in the air across the front of his body. The text reads I Don't Always Live the American Dream but When I Do I have a house with a white picket fence 2 cars, a spouse, kids and a family dog. ">
            <a:extLst>
              <a:ext uri="{FF2B5EF4-FFF2-40B4-BE49-F238E27FC236}">
                <a16:creationId xmlns:a16="http://schemas.microsoft.com/office/drawing/2014/main" id="{CCC64FDD-4841-73A7-2C67-17341659E881}"/>
              </a:ext>
            </a:extLst>
          </p:cNvPr>
          <p:cNvPicPr>
            <a:picLocks noGrp="1" noChangeAspect="1"/>
          </p:cNvPicPr>
          <p:nvPr>
            <p:ph sz="half" idx="2"/>
          </p:nvPr>
        </p:nvPicPr>
        <p:blipFill rotWithShape="1">
          <a:blip r:embed="rId4"/>
          <a:srcRect r="-1" b="2653"/>
          <a:stretch/>
        </p:blipFill>
        <p:spPr>
          <a:xfrm>
            <a:off x="8128856" y="1"/>
            <a:ext cx="4063143" cy="5291384"/>
          </a:xfrm>
          <a:prstGeom prst="rect">
            <a:avLst/>
          </a:prstGeom>
        </p:spPr>
      </p:pic>
    </p:spTree>
    <p:extLst>
      <p:ext uri="{BB962C8B-B14F-4D97-AF65-F5344CB8AC3E}">
        <p14:creationId xmlns:p14="http://schemas.microsoft.com/office/powerpoint/2010/main" val="155121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1A51BE-BF4B-EEF6-FF0A-98D10B5493E4}"/>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b="1" kern="1200" dirty="0">
                <a:solidFill>
                  <a:schemeClr val="tx1"/>
                </a:solidFill>
                <a:latin typeface="+mj-lt"/>
                <a:ea typeface="+mj-ea"/>
                <a:cs typeface="+mj-cs"/>
              </a:rPr>
              <a:t>Group Discussion: Learning &amp; Development</a:t>
            </a:r>
          </a:p>
        </p:txBody>
      </p:sp>
      <p:sp>
        <p:nvSpPr>
          <p:cNvPr id="3" name="Content Placeholder 2">
            <a:extLst>
              <a:ext uri="{FF2B5EF4-FFF2-40B4-BE49-F238E27FC236}">
                <a16:creationId xmlns:a16="http://schemas.microsoft.com/office/drawing/2014/main" id="{DA6CACFB-02CE-EE4C-292C-309EC495AA54}"/>
              </a:ext>
            </a:extLst>
          </p:cNvPr>
          <p:cNvSpPr>
            <a:spLocks noGrp="1"/>
          </p:cNvSpPr>
          <p:nvPr>
            <p:ph sz="half" idx="1"/>
          </p:nvPr>
        </p:nvSpPr>
        <p:spPr>
          <a:xfrm>
            <a:off x="1144923" y="2405894"/>
            <a:ext cx="5315189" cy="3535083"/>
          </a:xfrm>
        </p:spPr>
        <p:txBody>
          <a:bodyPr vert="horz" lIns="91440" tIns="45720" rIns="91440" bIns="45720" rtlCol="0" anchor="t">
            <a:normAutofit lnSpcReduction="10000"/>
          </a:bodyPr>
          <a:lstStyle/>
          <a:p>
            <a:pPr marL="0" indent="0">
              <a:buNone/>
            </a:pPr>
            <a:r>
              <a:rPr lang="en-US" sz="1900"/>
              <a:t>What influences how people learn and develop? Biology? Social Experiences? Culture? All three?</a:t>
            </a:r>
          </a:p>
          <a:p>
            <a:r>
              <a:rPr lang="en-US" sz="1900"/>
              <a:t>How do we learn and develop?</a:t>
            </a:r>
          </a:p>
          <a:p>
            <a:pPr lvl="1"/>
            <a:r>
              <a:rPr lang="en-US" sz="1900"/>
              <a:t>School?</a:t>
            </a:r>
          </a:p>
          <a:p>
            <a:pPr lvl="1"/>
            <a:r>
              <a:rPr lang="en-US" sz="1900"/>
              <a:t>Books?</a:t>
            </a:r>
          </a:p>
          <a:p>
            <a:pPr lvl="1"/>
            <a:r>
              <a:rPr lang="en-US" sz="1900"/>
              <a:t>People?</a:t>
            </a:r>
          </a:p>
          <a:p>
            <a:pPr lvl="1"/>
            <a:r>
              <a:rPr lang="en-US" sz="1900"/>
              <a:t>Experience?</a:t>
            </a:r>
          </a:p>
          <a:p>
            <a:r>
              <a:rPr lang="en-US" sz="1900"/>
              <a:t>What indicates that we have learned and developed?</a:t>
            </a:r>
          </a:p>
          <a:p>
            <a:r>
              <a:rPr lang="en-US" sz="1900"/>
              <a:t>How do we traditionally measure learning and development?</a:t>
            </a:r>
          </a:p>
          <a:p>
            <a:endParaRPr lang="en-US" sz="1900" dirty="0"/>
          </a:p>
        </p:txBody>
      </p:sp>
      <p:sp>
        <p:nvSpPr>
          <p:cNvPr id="88" name="Rectangle 8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Content Placeholder 11" descr="A picture containing a hand-drawn graphic of a silhouette of a profile of a human head containing a vibrantly colored brain where it would be anatomically placed. ">
            <a:extLst>
              <a:ext uri="{FF2B5EF4-FFF2-40B4-BE49-F238E27FC236}">
                <a16:creationId xmlns:a16="http://schemas.microsoft.com/office/drawing/2014/main" id="{AF2DC759-AA96-4AE2-EFE7-0FDAAD6943D3}"/>
              </a:ext>
            </a:extLst>
          </p:cNvPr>
          <p:cNvPicPr>
            <a:picLocks noGrp="1" noChangeAspect="1"/>
          </p:cNvPicPr>
          <p:nvPr>
            <p:ph sz="half" idx="2"/>
          </p:nvPr>
        </p:nvPicPr>
        <p:blipFill rotWithShape="1">
          <a:blip r:embed="rId3"/>
          <a:srcRect l="15491" r="17758" b="-1"/>
          <a:stretch/>
        </p:blipFill>
        <p:spPr>
          <a:xfrm>
            <a:off x="7075967" y="1359692"/>
            <a:ext cx="4170530" cy="4170509"/>
          </a:xfrm>
          <a:prstGeom prst="rect">
            <a:avLst/>
          </a:prstGeom>
        </p:spPr>
      </p:pic>
      <p:pic>
        <p:nvPicPr>
          <p:cNvPr id="5" name="Picture 4">
            <a:extLst>
              <a:ext uri="{FF2B5EF4-FFF2-40B4-BE49-F238E27FC236}">
                <a16:creationId xmlns:a16="http://schemas.microsoft.com/office/drawing/2014/main" id="{3CAD00AD-D255-5769-342B-5EF020651803}"/>
              </a:ext>
            </a:extLst>
          </p:cNvPr>
          <p:cNvPicPr>
            <a:picLocks noChangeAspect="1"/>
          </p:cNvPicPr>
          <p:nvPr/>
        </p:nvPicPr>
        <p:blipFill>
          <a:blip r:embed="rId4"/>
          <a:stretch>
            <a:fillRect/>
          </a:stretch>
        </p:blipFill>
        <p:spPr>
          <a:xfrm>
            <a:off x="10004493" y="3901744"/>
            <a:ext cx="330200" cy="1460500"/>
          </a:xfrm>
          <a:prstGeom prst="rect">
            <a:avLst/>
          </a:prstGeom>
        </p:spPr>
      </p:pic>
    </p:spTree>
    <p:extLst>
      <p:ext uri="{BB962C8B-B14F-4D97-AF65-F5344CB8AC3E}">
        <p14:creationId xmlns:p14="http://schemas.microsoft.com/office/powerpoint/2010/main" val="39948864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15576</TotalTime>
  <Words>1979</Words>
  <Application>Microsoft Macintosh PowerPoint</Application>
  <PresentationFormat>Widescreen</PresentationFormat>
  <Paragraphs>169</Paragraphs>
  <Slides>25</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The Importance of Non-Knowing Growing  and the  Rejection of Hustle Culture</vt:lpstr>
      <vt:lpstr>PowerPoint Presentation</vt:lpstr>
      <vt:lpstr>Who Am I?</vt:lpstr>
      <vt:lpstr>Diversity, Equity, Inclusion, and Accessibility (DEIA) Defined</vt:lpstr>
      <vt:lpstr>Group Discussion: American Culture - 1</vt:lpstr>
      <vt:lpstr>Group Discussion: American Culture - 2</vt:lpstr>
      <vt:lpstr>What does Success Look Like?</vt:lpstr>
      <vt:lpstr>Group Discussion: Learning &amp; Development</vt:lpstr>
      <vt:lpstr>Knowledge Paradigm</vt:lpstr>
      <vt:lpstr>Any Closer to Diversity, Equity, Inclusion &amp; Access?</vt:lpstr>
      <vt:lpstr>Strategies to Move Towards Diversity, Equity, Inclusion and Access…</vt:lpstr>
      <vt:lpstr>The Human Brain &amp; Mental Models</vt:lpstr>
      <vt:lpstr>Socio-Ecological Perspective</vt:lpstr>
      <vt:lpstr>The Evolution of Social Identity Theory</vt:lpstr>
      <vt:lpstr>The Influence of Oppression</vt:lpstr>
      <vt:lpstr> Unconscious Bias</vt:lpstr>
      <vt:lpstr>What Can We Do?: Acknowledge and Address  the Inherent Power Differential</vt:lpstr>
      <vt:lpstr> What Can We Do?: Acknowledge and Address Bias</vt:lpstr>
      <vt:lpstr>What Can We Do?:  Aim to  Co-Construct </vt:lpstr>
      <vt:lpstr>Aim to  Co-Construct:  Value Relationship over Task Accomplishment</vt:lpstr>
      <vt:lpstr>Aim to Co-Construct: Non-Knowing Growing</vt:lpstr>
      <vt:lpstr>Aim to Co-Construct: What Do You See? Humble Inquiry</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Non-Knowing Growing  and the  Rejection of Hustle Culture</dc:title>
  <dc:creator>Ralston, D.J.</dc:creator>
  <cp:lastModifiedBy>Ralston, D.J.</cp:lastModifiedBy>
  <cp:revision>26</cp:revision>
  <dcterms:created xsi:type="dcterms:W3CDTF">2022-09-28T15:16:14Z</dcterms:created>
  <dcterms:modified xsi:type="dcterms:W3CDTF">2022-10-13T15:50:02Z</dcterms:modified>
</cp:coreProperties>
</file>