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62" r:id="rId5"/>
    <p:sldId id="280" r:id="rId6"/>
    <p:sldId id="259" r:id="rId7"/>
    <p:sldId id="260" r:id="rId8"/>
    <p:sldId id="258" r:id="rId9"/>
    <p:sldId id="261" r:id="rId10"/>
    <p:sldId id="264" r:id="rId11"/>
    <p:sldId id="263" r:id="rId12"/>
    <p:sldId id="281" r:id="rId13"/>
    <p:sldId id="282" r:id="rId14"/>
    <p:sldId id="266" r:id="rId15"/>
    <p:sldId id="272" r:id="rId16"/>
    <p:sldId id="267" r:id="rId17"/>
    <p:sldId id="273" r:id="rId18"/>
    <p:sldId id="274" r:id="rId19"/>
    <p:sldId id="275" r:id="rId20"/>
    <p:sldId id="277" r:id="rId21"/>
    <p:sldId id="278" r:id="rId22"/>
    <p:sldId id="269" r:id="rId23"/>
    <p:sldId id="270" r:id="rId24"/>
    <p:sldId id="276" r:id="rId25"/>
    <p:sldId id="271" r:id="rId26"/>
    <p:sldId id="279" r:id="rId27"/>
    <p:sldId id="26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1CD64-A68C-E9E7-7980-80E5068FE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79C1DD-760A-2C76-D527-3796C70C20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F5C7FD-4DC9-6B76-EE93-F2245EABDB85}"/>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7A30C0AC-7502-3F11-773B-4D5157958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650C8-2E57-3474-9E21-F41804E63C94}"/>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2907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2E5FF-2D1B-14F0-B7F1-8B184059B4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9534D9-646D-09DB-07FC-3FA27BF0B6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5DD2EB-6BF2-A782-F1BE-A09FA56F2C32}"/>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936A1A83-89C6-894E-1EEB-C09AF31527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F7AAA5-166C-8481-B1C2-7B7DD3F077C5}"/>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305240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366F2B-A078-F732-7F68-C6FD5330B8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1AF217-3F49-8914-88B2-83D83AB0CE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BE9D8E-E473-0B38-ED2F-5423B7575FF9}"/>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37FBECB5-16C7-AC93-D704-216C2AD93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FF9C26-5349-C55D-F787-10F99FB2911E}"/>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424462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93784-4AFD-6B0E-2A41-9381A0AA42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7387F-E02C-BB0B-6D31-F8320CEF34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76D28-BCAF-A322-A61C-0C120BFD46D0}"/>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9A9B8B2F-448E-7523-D33D-070DB51CE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5D557-D775-10BD-004E-7BE140E29238}"/>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288182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8C1D7-7F6E-07D5-F088-5834F113F1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F49EBC-10BD-559F-D772-A85808599C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A10413-C545-1A41-386C-4D9DC5413345}"/>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7BB9852E-3EB7-EEDB-48EE-CF8C316764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F23C80-C35D-6033-9AA6-594D1B96961C}"/>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318199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849E1-9D09-2534-8E27-2FB637EE62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346E29-DA15-36ED-4C12-94B796D121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FCF8C5-3EE4-E153-09D3-36714794DB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490524-7C03-063C-77C3-060DC7CFAD32}"/>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6" name="Footer Placeholder 5">
            <a:extLst>
              <a:ext uri="{FF2B5EF4-FFF2-40B4-BE49-F238E27FC236}">
                <a16:creationId xmlns:a16="http://schemas.microsoft.com/office/drawing/2014/main" id="{4FCBAC38-2EF8-F73C-079D-BE8A576E89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333668-2A94-5541-4735-8AAA1C3DFC11}"/>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274667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B9A-6659-F1B3-189A-EA42C0C97F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3A7871-9E4D-5DD2-B33A-8346F8A4D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C11D28-69FE-1CC6-CD3B-9C0DC4ADA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124307-F6B7-8D92-7999-B8432F8F63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C3BAE1-3222-3001-9D4E-8D5A585DB7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0A5AAB-790F-8135-3A3F-1681A0B742E4}"/>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8" name="Footer Placeholder 7">
            <a:extLst>
              <a:ext uri="{FF2B5EF4-FFF2-40B4-BE49-F238E27FC236}">
                <a16:creationId xmlns:a16="http://schemas.microsoft.com/office/drawing/2014/main" id="{90C3866A-A48B-4211-48D4-E391BA7928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F8100B-415B-B825-4C4E-2411DF0FEC4A}"/>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3569214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56B2-8A04-993F-C948-59CF59CC29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C063EF-DCBB-3608-4AFB-A04840035E72}"/>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4" name="Footer Placeholder 3">
            <a:extLst>
              <a:ext uri="{FF2B5EF4-FFF2-40B4-BE49-F238E27FC236}">
                <a16:creationId xmlns:a16="http://schemas.microsoft.com/office/drawing/2014/main" id="{D959E64B-76F1-25E7-5A5F-A217EC5E80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C7527F-E521-6FD0-8AB8-5EB15BBAAFC7}"/>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81440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30D6A7-749A-D651-0B38-F22AFC76CA49}"/>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3" name="Footer Placeholder 2">
            <a:extLst>
              <a:ext uri="{FF2B5EF4-FFF2-40B4-BE49-F238E27FC236}">
                <a16:creationId xmlns:a16="http://schemas.microsoft.com/office/drawing/2014/main" id="{6774677E-570B-C6B9-49B2-5E83901AAD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61B963-0D8F-2250-361C-E04FBF29A97F}"/>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1549068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9310-30C3-6A71-86DE-99EE11FCF4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A886E9-2F70-65A5-EE45-1461B51E1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98806E-8437-206B-B679-EB2AC75A13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0DD1FB-5AA8-44A9-6788-EA2D27333749}"/>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6" name="Footer Placeholder 5">
            <a:extLst>
              <a:ext uri="{FF2B5EF4-FFF2-40B4-BE49-F238E27FC236}">
                <a16:creationId xmlns:a16="http://schemas.microsoft.com/office/drawing/2014/main" id="{07ADF82B-AA36-7CBE-988F-306D2241EE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82F514-22E7-20EC-1829-BFD424FBCA22}"/>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20005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21250-CA6E-3218-46D8-C3C632F97B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3F863C-E8FD-CB93-2EDC-C5547674F2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D48A11-1A49-2A06-ECBD-5E4562950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F7BEEA-C6BC-A747-A5F3-876F98E0202C}"/>
              </a:ext>
            </a:extLst>
          </p:cNvPr>
          <p:cNvSpPr>
            <a:spLocks noGrp="1"/>
          </p:cNvSpPr>
          <p:nvPr>
            <p:ph type="dt" sz="half" idx="10"/>
          </p:nvPr>
        </p:nvSpPr>
        <p:spPr/>
        <p:txBody>
          <a:bodyPr/>
          <a:lstStyle/>
          <a:p>
            <a:fld id="{FB442EB9-AE8E-5F40-849D-21D54258B5EC}" type="datetimeFigureOut">
              <a:rPr lang="en-US" smtClean="0"/>
              <a:t>10/6/22</a:t>
            </a:fld>
            <a:endParaRPr lang="en-US"/>
          </a:p>
        </p:txBody>
      </p:sp>
      <p:sp>
        <p:nvSpPr>
          <p:cNvPr id="6" name="Footer Placeholder 5">
            <a:extLst>
              <a:ext uri="{FF2B5EF4-FFF2-40B4-BE49-F238E27FC236}">
                <a16:creationId xmlns:a16="http://schemas.microsoft.com/office/drawing/2014/main" id="{0A3DBEE6-68CF-5745-9A87-EB2823830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9FB81-EA76-7E8E-3779-A9F88712F1B4}"/>
              </a:ext>
            </a:extLst>
          </p:cNvPr>
          <p:cNvSpPr>
            <a:spLocks noGrp="1"/>
          </p:cNvSpPr>
          <p:nvPr>
            <p:ph type="sldNum" sz="quarter" idx="12"/>
          </p:nvPr>
        </p:nvSpPr>
        <p:spPr/>
        <p:txBody>
          <a:bodyPr/>
          <a:lstStyle/>
          <a:p>
            <a:fld id="{4158FFBB-65F5-E945-8AA9-4F53A34CD167}" type="slidenum">
              <a:rPr lang="en-US" smtClean="0"/>
              <a:t>‹#›</a:t>
            </a:fld>
            <a:endParaRPr lang="en-US"/>
          </a:p>
        </p:txBody>
      </p:sp>
    </p:spTree>
    <p:extLst>
      <p:ext uri="{BB962C8B-B14F-4D97-AF65-F5344CB8AC3E}">
        <p14:creationId xmlns:p14="http://schemas.microsoft.com/office/powerpoint/2010/main" val="422535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D40752-8BDE-C21A-44EB-683937CFB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FFE33B-4105-1694-6D1B-E9AD9085B8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ED5899-44B1-1FA2-7909-E2CDB98037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42EB9-AE8E-5F40-849D-21D54258B5EC}" type="datetimeFigureOut">
              <a:rPr lang="en-US" smtClean="0"/>
              <a:t>10/6/22</a:t>
            </a:fld>
            <a:endParaRPr lang="en-US"/>
          </a:p>
        </p:txBody>
      </p:sp>
      <p:sp>
        <p:nvSpPr>
          <p:cNvPr id="5" name="Footer Placeholder 4">
            <a:extLst>
              <a:ext uri="{FF2B5EF4-FFF2-40B4-BE49-F238E27FC236}">
                <a16:creationId xmlns:a16="http://schemas.microsoft.com/office/drawing/2014/main" id="{F0309A51-49CA-2F6B-C7B3-EEE5EF142D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DA26BC-F756-7AE8-5A2F-7FFA284034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8FFBB-65F5-E945-8AA9-4F53A34CD167}" type="slidenum">
              <a:rPr lang="en-US" smtClean="0"/>
              <a:t>‹#›</a:t>
            </a:fld>
            <a:endParaRPr lang="en-US"/>
          </a:p>
        </p:txBody>
      </p:sp>
    </p:spTree>
    <p:extLst>
      <p:ext uri="{BB962C8B-B14F-4D97-AF65-F5344CB8AC3E}">
        <p14:creationId xmlns:p14="http://schemas.microsoft.com/office/powerpoint/2010/main" val="3421267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holar.harvard.edu/sendhil/hom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sfinancialcapability.org/about.ph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www.ablenrc.org/" TargetMode="External"/><Relationship Id="rId3" Type="http://schemas.openxmlformats.org/officeDocument/2006/relationships/hyperlink" Target="https://www.fdic.gov/resources/consumers/money-smart/teach-money-smart/money-smart-for-young-people/index.html" TargetMode="External"/><Relationship Id="rId7" Type="http://schemas.openxmlformats.org/officeDocument/2006/relationships/hyperlink" Target="https://www.ssa.gov/work/WIPA.html" TargetMode="External"/><Relationship Id="rId2" Type="http://schemas.openxmlformats.org/officeDocument/2006/relationships/hyperlink" Target="https://www.fdic.gov/resources/consumers/money-smart/teach-money-smart/money-smart-for-young-people/grades-6-8.html" TargetMode="External"/><Relationship Id="rId1" Type="http://schemas.openxmlformats.org/officeDocument/2006/relationships/slideLayout" Target="../slideLayouts/slideLayout2.xml"/><Relationship Id="rId6" Type="http://schemas.openxmlformats.org/officeDocument/2006/relationships/hyperlink" Target="https://www.consumerfinance.gov/consumer-tools/educator-tools/your-money-your-goals/booklets-talk-about-money/" TargetMode="External"/><Relationship Id="rId5" Type="http://schemas.openxmlformats.org/officeDocument/2006/relationships/hyperlink" Target="https://www.consumerfinance.gov/consumer-tools/educator-tools/your-money-your-goals/companion-guides/#anchor_disabilities" TargetMode="External"/><Relationship Id="rId4" Type="http://schemas.openxmlformats.org/officeDocument/2006/relationships/hyperlink" Target="https://www.consumerfinance.gov/consumer-tools/educator-tools/your-money-your-goals/toolkit/"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apa.org/topics/socioeconomic-status/" TargetMode="External"/><Relationship Id="rId2" Type="http://schemas.openxmlformats.org/officeDocument/2006/relationships/hyperlink" Target="https://www.apa.org/pi/ses/resources/publications/education.aspx" TargetMode="External"/><Relationship Id="rId1" Type="http://schemas.openxmlformats.org/officeDocument/2006/relationships/slideLayout" Target="../slideLayouts/slideLayout2.xml"/><Relationship Id="rId6" Type="http://schemas.openxmlformats.org/officeDocument/2006/relationships/hyperlink" Target="https://doi.org/10.1521/soco.2018.36.1.4" TargetMode="External"/><Relationship Id="rId5" Type="http://schemas.openxmlformats.org/officeDocument/2006/relationships/hyperlink" Target="https://transitionta.org/trainings/disability-poverty-financial-capability-webinar/" TargetMode="External"/><Relationship Id="rId4" Type="http://schemas.openxmlformats.org/officeDocument/2006/relationships/hyperlink" Target="https://doi.org/10.2139/ssrn.413863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spe.hhs.gov/poverty-guidelin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sa/gov" TargetMode="External"/><Relationship Id="rId2" Type="http://schemas.openxmlformats.org/officeDocument/2006/relationships/hyperlink" Target="https://www.disabilitysecrets.com/how-much-in-ssd.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ata.census.gov/cedsci/table?q=disability&amp;tid=ACSST1Y2019.S1811&amp;hidePreview=false"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nationaldisabilityinstitute.org/wp-content/uploads/2020/10/extra-costs-living-with-disability-brief.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DD1DF0E-5202-E4E3-6375-80DCC562C95D}"/>
              </a:ext>
            </a:extLst>
          </p:cNvPr>
          <p:cNvSpPr>
            <a:spLocks noGrp="1"/>
          </p:cNvSpPr>
          <p:nvPr>
            <p:ph type="ctrTitle"/>
          </p:nvPr>
        </p:nvSpPr>
        <p:spPr>
          <a:xfrm>
            <a:off x="1314824" y="735106"/>
            <a:ext cx="10053763" cy="2928470"/>
          </a:xfrm>
        </p:spPr>
        <p:txBody>
          <a:bodyPr anchor="b">
            <a:normAutofit fontScale="90000"/>
          </a:bodyPr>
          <a:lstStyle/>
          <a:p>
            <a:pPr algn="l"/>
            <a:r>
              <a:rPr lang="en-US" sz="4800" dirty="0">
                <a:solidFill>
                  <a:srgbClr val="FFFFFF"/>
                </a:solidFill>
              </a:rPr>
              <a:t>The Intersection of Disability and Poverty: </a:t>
            </a:r>
            <a:r>
              <a:rPr lang="en-US" sz="4800" dirty="0">
                <a:solidFill>
                  <a:schemeClr val="bg1"/>
                </a:solidFill>
              </a:rPr>
              <a:t>Implications and considerations for working with students/youth and families who are living at or below the poverty line</a:t>
            </a:r>
            <a:endParaRPr lang="en-US" sz="4800" dirty="0">
              <a:solidFill>
                <a:srgbClr val="FFFFFF"/>
              </a:solidFill>
            </a:endParaRPr>
          </a:p>
        </p:txBody>
      </p:sp>
      <p:sp>
        <p:nvSpPr>
          <p:cNvPr id="3" name="Subtitle 2">
            <a:extLst>
              <a:ext uri="{FF2B5EF4-FFF2-40B4-BE49-F238E27FC236}">
                <a16:creationId xmlns:a16="http://schemas.microsoft.com/office/drawing/2014/main" id="{999DD14F-4C6A-8359-BF9C-3B6FF0EBF574}"/>
              </a:ext>
            </a:extLst>
          </p:cNvPr>
          <p:cNvSpPr>
            <a:spLocks noGrp="1"/>
          </p:cNvSpPr>
          <p:nvPr>
            <p:ph type="subTitle" idx="1"/>
          </p:nvPr>
        </p:nvSpPr>
        <p:spPr>
          <a:xfrm>
            <a:off x="1350682" y="4870824"/>
            <a:ext cx="10005951" cy="1458258"/>
          </a:xfrm>
        </p:spPr>
        <p:txBody>
          <a:bodyPr anchor="ctr">
            <a:normAutofit fontScale="92500" lnSpcReduction="20000"/>
          </a:bodyPr>
          <a:lstStyle/>
          <a:p>
            <a:pPr algn="l"/>
            <a:r>
              <a:rPr lang="en-US" dirty="0"/>
              <a:t>DJ Ralston, M.A., Ed.D. Candidate</a:t>
            </a:r>
          </a:p>
          <a:p>
            <a:pPr algn="l"/>
            <a:r>
              <a:rPr lang="en-US" dirty="0"/>
              <a:t>Vermont Interagency Core Team Event</a:t>
            </a:r>
          </a:p>
          <a:p>
            <a:pPr algn="l"/>
            <a:r>
              <a:rPr lang="en-US" dirty="0"/>
              <a:t>October 11, 2022</a:t>
            </a:r>
          </a:p>
          <a:p>
            <a:pPr algn="l"/>
            <a:r>
              <a:rPr lang="en-US" dirty="0"/>
              <a:t>Killington, Vermont</a:t>
            </a:r>
          </a:p>
        </p:txBody>
      </p:sp>
    </p:spTree>
    <p:extLst>
      <p:ext uri="{BB962C8B-B14F-4D97-AF65-F5344CB8AC3E}">
        <p14:creationId xmlns:p14="http://schemas.microsoft.com/office/powerpoint/2010/main" val="249153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00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4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200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400"/>
                                        <p:tgtEl>
                                          <p:spTgt spid="3">
                                            <p:txEl>
                                              <p:pRg st="3" end="3"/>
                                            </p:txEl>
                                          </p:spTgt>
                                        </p:tgtEl>
                                      </p:cBhvr>
                                    </p:animEffect>
                                  </p:childTnLst>
                                </p:cTn>
                              </p:par>
                              <p:par>
                                <p:cTn id="23" presetID="10" presetClass="entr" presetSubtype="0" fill="hold" grpId="0" nodeType="withEffect">
                                  <p:stCondLst>
                                    <p:cond delay="500"/>
                                  </p:stCondLst>
                                  <p:iterate type="lt">
                                    <p:tmPct val="10000"/>
                                  </p:iterate>
                                  <p:childTnLst>
                                    <p:set>
                                      <p:cBhvr>
                                        <p:cTn id="24" dur="1" fill="hold">
                                          <p:stCondLst>
                                            <p:cond delay="0"/>
                                          </p:stCondLst>
                                        </p:cTn>
                                        <p:tgtEl>
                                          <p:spTgt spid="2"/>
                                        </p:tgtEl>
                                        <p:attrNameLst>
                                          <p:attrName>style.visibility</p:attrName>
                                        </p:attrNameLst>
                                      </p:cBhvr>
                                      <p:to>
                                        <p:strVal val="visible"/>
                                      </p:to>
                                    </p:set>
                                    <p:animEffect transition="in" filter="fade">
                                      <p:cBhvr>
                                        <p:cTn id="2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92E894-C150-35A0-B32F-9EE97E87B15D}"/>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What we know from research…</a:t>
            </a:r>
          </a:p>
        </p:txBody>
      </p:sp>
      <p:sp>
        <p:nvSpPr>
          <p:cNvPr id="17" name="Content Placeholder 2">
            <a:extLst>
              <a:ext uri="{FF2B5EF4-FFF2-40B4-BE49-F238E27FC236}">
                <a16:creationId xmlns:a16="http://schemas.microsoft.com/office/drawing/2014/main" id="{7143F105-A29C-F730-9A6D-EA28EEFE0E7D}"/>
              </a:ext>
            </a:extLst>
          </p:cNvPr>
          <p:cNvSpPr>
            <a:spLocks noGrp="1"/>
          </p:cNvSpPr>
          <p:nvPr>
            <p:ph idx="1"/>
          </p:nvPr>
        </p:nvSpPr>
        <p:spPr>
          <a:xfrm>
            <a:off x="1371599" y="2318197"/>
            <a:ext cx="9724031" cy="3683358"/>
          </a:xfrm>
        </p:spPr>
        <p:txBody>
          <a:bodyPr anchor="ctr">
            <a:normAutofit/>
          </a:bodyPr>
          <a:lstStyle/>
          <a:p>
            <a:r>
              <a:rPr lang="en-US" sz="2000"/>
              <a:t>Financial stress is linked to poor health </a:t>
            </a:r>
          </a:p>
          <a:p>
            <a:pPr marL="457200" lvl="1" indent="0">
              <a:buNone/>
            </a:pPr>
            <a:r>
              <a:rPr lang="en-US" sz="2000"/>
              <a:t>– </a:t>
            </a:r>
            <a:r>
              <a:rPr lang="en-US" sz="2000" i="1"/>
              <a:t>American Psychological Association (2015)</a:t>
            </a:r>
          </a:p>
          <a:p>
            <a:r>
              <a:rPr lang="en-US" sz="2000"/>
              <a:t>Mental health and debt are associated</a:t>
            </a:r>
          </a:p>
          <a:p>
            <a:pPr marL="457200" lvl="1" indent="0">
              <a:buNone/>
            </a:pPr>
            <a:r>
              <a:rPr lang="en-US" sz="2000"/>
              <a:t>- </a:t>
            </a:r>
            <a:r>
              <a:rPr lang="en-US" sz="2000" i="1"/>
              <a:t>Metzler et al., 2012; Fitch et al., 2007</a:t>
            </a:r>
          </a:p>
          <a:p>
            <a:r>
              <a:rPr lang="en-US" sz="2000"/>
              <a:t>Hardship experiences themselves can lead poor health and disability</a:t>
            </a:r>
          </a:p>
          <a:p>
            <a:pPr marL="457200" lvl="1" indent="0">
              <a:buNone/>
            </a:pPr>
            <a:r>
              <a:rPr lang="en-US" sz="2000"/>
              <a:t>- </a:t>
            </a:r>
            <a:r>
              <a:rPr lang="en-US" sz="2000" i="1"/>
              <a:t>Yoo et al., 2009 </a:t>
            </a:r>
          </a:p>
          <a:p>
            <a:r>
              <a:rPr lang="en-US" sz="2000"/>
              <a:t>The relationship between poverty, disability, and health is cyclical</a:t>
            </a:r>
          </a:p>
          <a:p>
            <a:pPr marL="457200" lvl="1" indent="0">
              <a:buNone/>
            </a:pPr>
            <a:r>
              <a:rPr lang="en-US" sz="2000" i="1"/>
              <a:t>- Allard, Danzinger, &amp; Wathen, 2012; Iceland, 2013; Nye-Lengerman &amp; Nord, 2016</a:t>
            </a:r>
            <a:endParaRPr lang="en-US" sz="2000"/>
          </a:p>
          <a:p>
            <a:r>
              <a:rPr lang="en-US" sz="2000"/>
              <a:t>Disability and poverty are interconnected, each and cause and consequence of the other. </a:t>
            </a:r>
          </a:p>
          <a:p>
            <a:pPr marL="457200" lvl="1" indent="0">
              <a:buNone/>
            </a:pPr>
            <a:r>
              <a:rPr lang="en-US" sz="2000" i="1"/>
              <a:t>- Elwan, 1999</a:t>
            </a:r>
          </a:p>
        </p:txBody>
      </p:sp>
    </p:spTree>
    <p:extLst>
      <p:ext uri="{BB962C8B-B14F-4D97-AF65-F5344CB8AC3E}">
        <p14:creationId xmlns:p14="http://schemas.microsoft.com/office/powerpoint/2010/main" val="157826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7360DD-275E-6C61-88ED-E3F6A9C6CDCA}"/>
              </a:ext>
            </a:extLst>
          </p:cNvPr>
          <p:cNvSpPr>
            <a:spLocks noGrp="1"/>
          </p:cNvSpPr>
          <p:nvPr>
            <p:ph type="title"/>
          </p:nvPr>
        </p:nvSpPr>
        <p:spPr>
          <a:xfrm>
            <a:off x="466722" y="586855"/>
            <a:ext cx="3201366" cy="3387497"/>
          </a:xfrm>
        </p:spPr>
        <p:txBody>
          <a:bodyPr vert="horz" lIns="91440" tIns="45720" rIns="91440" bIns="45720" rtlCol="0" anchor="b">
            <a:normAutofit fontScale="90000"/>
          </a:bodyPr>
          <a:lstStyle/>
          <a:p>
            <a:pPr algn="r"/>
            <a:r>
              <a:rPr lang="en-US" sz="4000" kern="1200" dirty="0">
                <a:solidFill>
                  <a:srgbClr val="FFFFFF"/>
                </a:solidFill>
                <a:latin typeface="+mj-lt"/>
                <a:ea typeface="+mj-ea"/>
                <a:cs typeface="+mj-cs"/>
              </a:rPr>
              <a:t>Poverty and the Science of Scarcity – Research and Findings from Behavioral Economics (1)</a:t>
            </a:r>
          </a:p>
        </p:txBody>
      </p:sp>
      <p:sp>
        <p:nvSpPr>
          <p:cNvPr id="12" name="Content Placeholder 11">
            <a:extLst>
              <a:ext uri="{FF2B5EF4-FFF2-40B4-BE49-F238E27FC236}">
                <a16:creationId xmlns:a16="http://schemas.microsoft.com/office/drawing/2014/main" id="{821C3472-76D6-A2A9-FB0A-8C360F537277}"/>
              </a:ext>
            </a:extLst>
          </p:cNvPr>
          <p:cNvSpPr>
            <a:spLocks noGrp="1"/>
          </p:cNvSpPr>
          <p:nvPr>
            <p:ph idx="1"/>
          </p:nvPr>
        </p:nvSpPr>
        <p:spPr>
          <a:xfrm>
            <a:off x="4810259" y="649480"/>
            <a:ext cx="6555347" cy="5546047"/>
          </a:xfrm>
        </p:spPr>
        <p:txBody>
          <a:bodyPr anchor="ctr">
            <a:normAutofit lnSpcReduction="10000"/>
          </a:bodyPr>
          <a:lstStyle/>
          <a:p>
            <a:pPr marL="0" lvl="0" indent="0" algn="l" rtl="0">
              <a:lnSpc>
                <a:spcPct val="90000"/>
              </a:lnSpc>
              <a:spcBef>
                <a:spcPts val="1000"/>
              </a:spcBef>
              <a:spcAft>
                <a:spcPts val="0"/>
              </a:spcAft>
              <a:buSzPts val="1600"/>
              <a:buNone/>
            </a:pPr>
            <a:r>
              <a:rPr lang="en-US" sz="2800" dirty="0"/>
              <a:t>The Science of Scarcity – A Behavioral economist’s fresh perspectives on poverty (May-June 2015)</a:t>
            </a:r>
          </a:p>
          <a:p>
            <a:pPr marL="0" lvl="0" indent="0">
              <a:buSzPts val="1600"/>
              <a:buNone/>
            </a:pPr>
            <a:r>
              <a:rPr lang="en-US" sz="1400" u="sng" dirty="0">
                <a:solidFill>
                  <a:schemeClr val="hlink"/>
                </a:solidFill>
                <a:hlinkClick r:id="rId2"/>
              </a:rPr>
              <a:t>https://www.harvardmagazine.com/2015/05/the-science-of-scarcity</a:t>
            </a:r>
          </a:p>
          <a:p>
            <a:pPr marL="0" lvl="0" indent="0" algn="l" rtl="0">
              <a:lnSpc>
                <a:spcPct val="90000"/>
              </a:lnSpc>
              <a:spcBef>
                <a:spcPts val="1000"/>
              </a:spcBef>
              <a:spcAft>
                <a:spcPts val="0"/>
              </a:spcAft>
              <a:buSzPts val="1600"/>
              <a:buNone/>
            </a:pPr>
            <a:endParaRPr lang="en-US" sz="2400" u="sng" dirty="0">
              <a:solidFill>
                <a:schemeClr val="hlink"/>
              </a:solidFill>
              <a:hlinkClick r:id="rId2"/>
            </a:endParaRPr>
          </a:p>
          <a:p>
            <a:pPr>
              <a:lnSpc>
                <a:spcPct val="100000"/>
              </a:lnSpc>
              <a:buClr>
                <a:schemeClr val="tx1"/>
              </a:buClr>
              <a:buSzPts val="1600"/>
            </a:pPr>
            <a:r>
              <a:rPr lang="en-US" sz="2000" u="sng" dirty="0">
                <a:solidFill>
                  <a:schemeClr val="hlink"/>
                </a:solidFill>
                <a:hlinkClick r:id="rId2"/>
              </a:rPr>
              <a:t>Sendhil Mullainathan</a:t>
            </a:r>
            <a:r>
              <a:rPr lang="en-US" sz="2000" dirty="0"/>
              <a:t> (Harvard Economist) and </a:t>
            </a:r>
            <a:r>
              <a:rPr lang="en-US" sz="2000" dirty="0" err="1"/>
              <a:t>Eldar</a:t>
            </a:r>
            <a:r>
              <a:rPr lang="en-US" sz="2000" dirty="0"/>
              <a:t> </a:t>
            </a:r>
            <a:r>
              <a:rPr lang="en-US" sz="2000" dirty="0" err="1"/>
              <a:t>Shafir</a:t>
            </a:r>
            <a:r>
              <a:rPr lang="en-US" sz="2000" dirty="0"/>
              <a:t> (Professor of Psychology and Public Affairs at Princeton) </a:t>
            </a:r>
          </a:p>
          <a:p>
            <a:pPr marL="0" indent="0">
              <a:lnSpc>
                <a:spcPct val="100000"/>
              </a:lnSpc>
              <a:buClr>
                <a:schemeClr val="tx1"/>
              </a:buClr>
              <a:buSzPts val="1600"/>
              <a:buNone/>
            </a:pPr>
            <a:endParaRPr lang="en-US" sz="2000" dirty="0"/>
          </a:p>
          <a:p>
            <a:pPr>
              <a:lnSpc>
                <a:spcPct val="100000"/>
              </a:lnSpc>
              <a:buSzPts val="1600"/>
            </a:pPr>
            <a:r>
              <a:rPr lang="en-US" sz="2000" dirty="0"/>
              <a:t>In their 2013 book </a:t>
            </a:r>
            <a:r>
              <a:rPr lang="en-US" sz="2000" i="1" dirty="0"/>
              <a:t>Scarcity: Why Having Too Little Means So Much,</a:t>
            </a:r>
            <a:r>
              <a:rPr lang="en-US" sz="2000" dirty="0"/>
              <a:t> laid out years of findings from the fields of psychology and economics, as well as their own new empirical research.</a:t>
            </a:r>
          </a:p>
          <a:p>
            <a:pPr>
              <a:lnSpc>
                <a:spcPct val="100000"/>
              </a:lnSpc>
              <a:spcBef>
                <a:spcPts val="2200"/>
              </a:spcBef>
              <a:buSzPts val="1600"/>
            </a:pPr>
            <a:r>
              <a:rPr lang="en-US" sz="2000" dirty="0"/>
              <a:t>Based on their analysis of the data, they demonstrated how scarcity steals mental capacity wherever it occurs whether a result of hunger, loneliness, lacking the time necessary to complete tasks or being poor. </a:t>
            </a:r>
          </a:p>
          <a:p>
            <a:endParaRPr lang="en-US" sz="2000" dirty="0"/>
          </a:p>
        </p:txBody>
      </p:sp>
    </p:spTree>
    <p:extLst>
      <p:ext uri="{BB962C8B-B14F-4D97-AF65-F5344CB8AC3E}">
        <p14:creationId xmlns:p14="http://schemas.microsoft.com/office/powerpoint/2010/main" val="157145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7360DD-275E-6C61-88ED-E3F6A9C6CDCA}"/>
              </a:ext>
            </a:extLst>
          </p:cNvPr>
          <p:cNvSpPr>
            <a:spLocks noGrp="1"/>
          </p:cNvSpPr>
          <p:nvPr>
            <p:ph type="title"/>
          </p:nvPr>
        </p:nvSpPr>
        <p:spPr>
          <a:xfrm>
            <a:off x="466722" y="586855"/>
            <a:ext cx="3201366" cy="3387497"/>
          </a:xfrm>
        </p:spPr>
        <p:txBody>
          <a:bodyPr vert="horz" lIns="91440" tIns="45720" rIns="91440" bIns="45720" rtlCol="0" anchor="b">
            <a:normAutofit fontScale="90000"/>
          </a:bodyPr>
          <a:lstStyle/>
          <a:p>
            <a:pPr algn="r"/>
            <a:r>
              <a:rPr lang="en-US" sz="4000" kern="1200" dirty="0">
                <a:solidFill>
                  <a:srgbClr val="FFFFFF"/>
                </a:solidFill>
                <a:latin typeface="+mj-lt"/>
                <a:ea typeface="+mj-ea"/>
                <a:cs typeface="+mj-cs"/>
              </a:rPr>
              <a:t>Poverty and the Science of Scarcity – Research and Findings from Behavioral Economics (2)</a:t>
            </a:r>
          </a:p>
        </p:txBody>
      </p:sp>
      <p:sp>
        <p:nvSpPr>
          <p:cNvPr id="12" name="Content Placeholder 11">
            <a:extLst>
              <a:ext uri="{FF2B5EF4-FFF2-40B4-BE49-F238E27FC236}">
                <a16:creationId xmlns:a16="http://schemas.microsoft.com/office/drawing/2014/main" id="{821C3472-76D6-A2A9-FB0A-8C360F537277}"/>
              </a:ext>
            </a:extLst>
          </p:cNvPr>
          <p:cNvSpPr>
            <a:spLocks noGrp="1"/>
          </p:cNvSpPr>
          <p:nvPr>
            <p:ph idx="1"/>
          </p:nvPr>
        </p:nvSpPr>
        <p:spPr>
          <a:xfrm>
            <a:off x="4810259" y="649480"/>
            <a:ext cx="6555347" cy="5546047"/>
          </a:xfrm>
        </p:spPr>
        <p:txBody>
          <a:bodyPr anchor="ctr">
            <a:normAutofit fontScale="92500" lnSpcReduction="10000"/>
          </a:bodyPr>
          <a:lstStyle/>
          <a:p>
            <a:pPr marL="0" indent="0">
              <a:buSzPct val="90000"/>
              <a:buNone/>
            </a:pPr>
            <a:r>
              <a:rPr lang="en-US" sz="2000" dirty="0"/>
              <a:t>Findings from </a:t>
            </a:r>
          </a:p>
          <a:p>
            <a:pPr marL="1143000" indent="-1143000">
              <a:buSzPct val="90000"/>
            </a:pPr>
            <a:r>
              <a:rPr lang="en-US" sz="2000" dirty="0"/>
              <a:t>Poverty depletes parents’ cognitive resources therefore leaving little space for making everyday decisions about parenting.</a:t>
            </a:r>
          </a:p>
          <a:p>
            <a:pPr marL="1143000" indent="-1143000">
              <a:spcBef>
                <a:spcPts val="1600"/>
              </a:spcBef>
              <a:buSzPct val="90000"/>
            </a:pPr>
            <a:r>
              <a:rPr lang="en-US" sz="2000" dirty="0"/>
              <a:t>Low-income parents are also at far greater risk for depression and anxiety-poverty’s “mental tax”.</a:t>
            </a:r>
          </a:p>
          <a:p>
            <a:pPr marL="1143000" indent="-1143000">
              <a:spcBef>
                <a:spcPts val="1600"/>
              </a:spcBef>
              <a:buSzPct val="90000"/>
            </a:pPr>
            <a:r>
              <a:rPr lang="en-US" sz="2000" dirty="0"/>
              <a:t>When parents are distracted or depressed, family life is likely characterized by conflict and emotional withdrawal rather than nurturing and supportive relationships with children.</a:t>
            </a:r>
          </a:p>
          <a:p>
            <a:pPr marL="1143000" indent="-1143000">
              <a:spcBef>
                <a:spcPts val="1600"/>
              </a:spcBef>
              <a:buSzPct val="90000"/>
            </a:pPr>
            <a:r>
              <a:rPr lang="en-US" sz="2000" dirty="0"/>
              <a:t>Impulsive behavior, poor performance in school, poor financial decision-making may be products of a feeling of scarcity.</a:t>
            </a:r>
          </a:p>
          <a:p>
            <a:pPr marL="1143000" indent="-1143000">
              <a:spcBef>
                <a:spcPts val="1600"/>
              </a:spcBef>
              <a:buSzPct val="90000"/>
            </a:pPr>
            <a:r>
              <a:rPr lang="en-US" sz="2000" dirty="0"/>
              <a:t>Just thinking about scarcity taxes the mind and increases stress.</a:t>
            </a:r>
          </a:p>
          <a:p>
            <a:pPr marL="1143000" indent="-1143000">
              <a:spcBef>
                <a:spcPts val="1600"/>
              </a:spcBef>
              <a:buSzPct val="90000"/>
            </a:pPr>
            <a:r>
              <a:rPr lang="en-US" sz="2000" dirty="0"/>
              <a:t>Policies and programs need to consider scarcity-induced behavior in their design. Look at the “cockpit” rather than the “pilot”.</a:t>
            </a:r>
          </a:p>
          <a:p>
            <a:endParaRPr lang="en-US" sz="2000" dirty="0"/>
          </a:p>
        </p:txBody>
      </p:sp>
    </p:spTree>
    <p:extLst>
      <p:ext uri="{BB962C8B-B14F-4D97-AF65-F5344CB8AC3E}">
        <p14:creationId xmlns:p14="http://schemas.microsoft.com/office/powerpoint/2010/main" val="1288164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7360DD-275E-6C61-88ED-E3F6A9C6CDCA}"/>
              </a:ext>
            </a:extLst>
          </p:cNvPr>
          <p:cNvSpPr>
            <a:spLocks noGrp="1"/>
          </p:cNvSpPr>
          <p:nvPr>
            <p:ph type="title"/>
          </p:nvPr>
        </p:nvSpPr>
        <p:spPr>
          <a:xfrm>
            <a:off x="466722" y="586855"/>
            <a:ext cx="3201366" cy="3387497"/>
          </a:xfrm>
        </p:spPr>
        <p:txBody>
          <a:bodyPr vert="horz" lIns="91440" tIns="45720" rIns="91440" bIns="45720" rtlCol="0" anchor="b">
            <a:normAutofit fontScale="90000"/>
          </a:bodyPr>
          <a:lstStyle/>
          <a:p>
            <a:pPr algn="r"/>
            <a:r>
              <a:rPr lang="en-US" sz="4000" kern="1200" dirty="0">
                <a:solidFill>
                  <a:srgbClr val="FFFFFF"/>
                </a:solidFill>
                <a:latin typeface="+mj-lt"/>
                <a:ea typeface="+mj-ea"/>
                <a:cs typeface="+mj-cs"/>
              </a:rPr>
              <a:t>Poverty and the Science of Scarcity Research and Findings from Behavioral Economics (3) </a:t>
            </a:r>
          </a:p>
        </p:txBody>
      </p:sp>
      <p:sp>
        <p:nvSpPr>
          <p:cNvPr id="12" name="Content Placeholder 11">
            <a:extLst>
              <a:ext uri="{FF2B5EF4-FFF2-40B4-BE49-F238E27FC236}">
                <a16:creationId xmlns:a16="http://schemas.microsoft.com/office/drawing/2014/main" id="{821C3472-76D6-A2A9-FB0A-8C360F537277}"/>
              </a:ext>
            </a:extLst>
          </p:cNvPr>
          <p:cNvSpPr>
            <a:spLocks noGrp="1"/>
          </p:cNvSpPr>
          <p:nvPr>
            <p:ph idx="1"/>
          </p:nvPr>
        </p:nvSpPr>
        <p:spPr>
          <a:xfrm>
            <a:off x="4810259" y="649480"/>
            <a:ext cx="6555347" cy="5546047"/>
          </a:xfrm>
        </p:spPr>
        <p:txBody>
          <a:bodyPr anchor="ctr">
            <a:normAutofit/>
          </a:bodyPr>
          <a:lstStyle/>
          <a:p>
            <a:pPr>
              <a:spcBef>
                <a:spcPts val="0"/>
              </a:spcBef>
              <a:buSzPts val="1760"/>
            </a:pPr>
            <a:r>
              <a:rPr lang="en-US" sz="2000" b="1" dirty="0"/>
              <a:t>Scarcity is distracting. I</a:t>
            </a:r>
            <a:r>
              <a:rPr lang="en-US" sz="2000" dirty="0"/>
              <a:t>t leads to seeing most experiences, including everyday mundane experiences, through an economic lens that is difficult to ignore, often altering mental associations and impacting other experiences. </a:t>
            </a:r>
          </a:p>
          <a:p>
            <a:pPr lvl="1">
              <a:spcBef>
                <a:spcPts val="0"/>
              </a:spcBef>
              <a:buSzPts val="1760"/>
            </a:pPr>
            <a:r>
              <a:rPr lang="en-US" sz="1600" dirty="0"/>
              <a:t>(</a:t>
            </a:r>
            <a:r>
              <a:rPr lang="en-US" sz="1600" dirty="0" err="1"/>
              <a:t>Shafir</a:t>
            </a:r>
            <a:r>
              <a:rPr lang="en-US" sz="1600" dirty="0"/>
              <a:t>, 2017; Shah et al., 2018)</a:t>
            </a:r>
            <a:endParaRPr lang="en-US" sz="1600" b="1" dirty="0"/>
          </a:p>
          <a:p>
            <a:pPr marL="222250" indent="-171450">
              <a:buSzPts val="800"/>
            </a:pPr>
            <a:endParaRPr lang="en-US" sz="900" dirty="0"/>
          </a:p>
          <a:p>
            <a:pPr>
              <a:buSzPts val="1760"/>
            </a:pPr>
            <a:r>
              <a:rPr lang="en-US" sz="2000" b="1" dirty="0"/>
              <a:t>Depletion is associated with poor decision making.</a:t>
            </a:r>
            <a:r>
              <a:rPr lang="en-US" sz="2000" dirty="0"/>
              <a:t>  Depletion, often induced as a result of persistent scarcity results in a focus on the current, here-and-now problem which most often results in a short-term fix as opposed to foreseeing and avoid long term issues.</a:t>
            </a:r>
          </a:p>
          <a:p>
            <a:pPr lvl="1">
              <a:buSzPts val="1760"/>
            </a:pPr>
            <a:r>
              <a:rPr lang="en-US" sz="1600" dirty="0"/>
              <a:t>(</a:t>
            </a:r>
            <a:r>
              <a:rPr lang="en-US" sz="1600" dirty="0" err="1"/>
              <a:t>Kalil</a:t>
            </a:r>
            <a:r>
              <a:rPr lang="en-US" sz="1600" dirty="0"/>
              <a:t> et al., 2022; </a:t>
            </a:r>
            <a:r>
              <a:rPr lang="en-US" sz="1600" dirty="0" err="1"/>
              <a:t>Shafir</a:t>
            </a:r>
            <a:r>
              <a:rPr lang="en-US" sz="1600" dirty="0"/>
              <a:t>, 2017; Shah et al., 2018)</a:t>
            </a:r>
          </a:p>
          <a:p>
            <a:endParaRPr lang="en-US" sz="2000" dirty="0"/>
          </a:p>
        </p:txBody>
      </p:sp>
    </p:spTree>
    <p:extLst>
      <p:ext uri="{BB962C8B-B14F-4D97-AF65-F5344CB8AC3E}">
        <p14:creationId xmlns:p14="http://schemas.microsoft.com/office/powerpoint/2010/main" val="2454126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207360DD-275E-6C61-88ED-E3F6A9C6CDCA}"/>
              </a:ext>
            </a:extLst>
          </p:cNvPr>
          <p:cNvSpPr>
            <a:spLocks noGrp="1"/>
          </p:cNvSpPr>
          <p:nvPr>
            <p:ph type="title"/>
          </p:nvPr>
        </p:nvSpPr>
        <p:spPr>
          <a:xfrm>
            <a:off x="1136396" y="296666"/>
            <a:ext cx="4959603" cy="912538"/>
          </a:xfrm>
        </p:spPr>
        <p:txBody>
          <a:bodyPr vert="horz" lIns="91440" tIns="45720" rIns="91440" bIns="45720" rtlCol="0" anchor="b">
            <a:normAutofit/>
          </a:bodyPr>
          <a:lstStyle/>
          <a:p>
            <a:r>
              <a:rPr lang="en-US" sz="4000" kern="1200" dirty="0">
                <a:solidFill>
                  <a:schemeClr val="tx1"/>
                </a:solidFill>
                <a:latin typeface="+mj-lt"/>
                <a:ea typeface="+mj-ea"/>
                <a:cs typeface="+mj-cs"/>
              </a:rPr>
              <a:t>Impact of Poverty</a:t>
            </a:r>
          </a:p>
        </p:txBody>
      </p:sp>
      <p:sp>
        <p:nvSpPr>
          <p:cNvPr id="11" name="Content Placeholder 10">
            <a:extLst>
              <a:ext uri="{FF2B5EF4-FFF2-40B4-BE49-F238E27FC236}">
                <a16:creationId xmlns:a16="http://schemas.microsoft.com/office/drawing/2014/main" id="{DEBD5531-E484-EBFB-1907-4E2396102A54}"/>
              </a:ext>
            </a:extLst>
          </p:cNvPr>
          <p:cNvSpPr>
            <a:spLocks noGrp="1"/>
          </p:cNvSpPr>
          <p:nvPr>
            <p:ph sz="half" idx="2"/>
          </p:nvPr>
        </p:nvSpPr>
        <p:spPr>
          <a:xfrm>
            <a:off x="1136397" y="1505870"/>
            <a:ext cx="4959603" cy="4435107"/>
          </a:xfrm>
        </p:spPr>
        <p:txBody>
          <a:bodyPr vert="horz" lIns="91440" tIns="45720" rIns="91440" bIns="45720" rtlCol="0" anchor="t">
            <a:normAutofit/>
          </a:bodyPr>
          <a:lstStyle/>
          <a:p>
            <a:r>
              <a:rPr lang="en-US" sz="2000" dirty="0"/>
              <a:t>Families may be dependent on the student/youth’s SSA Benefits check and may  be fearful of jeopardizing that.</a:t>
            </a:r>
          </a:p>
          <a:p>
            <a:r>
              <a:rPr lang="en-US" sz="2000" dirty="0"/>
              <a:t>Expectations of Student/Youth</a:t>
            </a:r>
          </a:p>
          <a:p>
            <a:r>
              <a:rPr lang="en-US" sz="2000" dirty="0"/>
              <a:t>Family participation and support of students/youth in programming can be impacted due to lack of resources (e.g., transportation, childcare). </a:t>
            </a:r>
          </a:p>
          <a:p>
            <a:r>
              <a:rPr lang="en-US" sz="2000" dirty="0"/>
              <a:t>Instability, as a result of poverty, can and does impact long-term planning. </a:t>
            </a:r>
          </a:p>
          <a:p>
            <a:pPr lvl="1"/>
            <a:r>
              <a:rPr lang="en-US" sz="1600" dirty="0"/>
              <a:t>Managing resources, one doesn’t have, is cognitively, mentally, and emotionally taxing – leads to depletion and decision making based on the current near-term problem as opposed to foreseeing and avoiding long-term issues. </a:t>
            </a:r>
          </a:p>
          <a:p>
            <a:endParaRPr lang="en-US" sz="2000" dirty="0"/>
          </a:p>
        </p:txBody>
      </p:sp>
      <p:pic>
        <p:nvPicPr>
          <p:cNvPr id="3" name="Content Placeholder 2" descr="Meme:&#10;&#10;Picture of an Orange Human-like muppet with brown hair, wearing glasses, a plaid suit jacket with a shirt and accompanying tie, sitting at a desk, with right hand raised and pointing their index finger in the air and speaking into a microphone. Text reads &quot;In breaking news, we would like to congratulate poverty... for its stunning victory in the &quot;war on Poverty&quot;&quot;">
            <a:extLst>
              <a:ext uri="{FF2B5EF4-FFF2-40B4-BE49-F238E27FC236}">
                <a16:creationId xmlns:a16="http://schemas.microsoft.com/office/drawing/2014/main" id="{B7D55E9E-00B2-D748-3DE7-EC1BF1180B85}"/>
              </a:ext>
            </a:extLst>
          </p:cNvPr>
          <p:cNvPicPr>
            <a:picLocks noGrp="1" noChangeAspect="1"/>
          </p:cNvPicPr>
          <p:nvPr>
            <p:ph sz="half" idx="1"/>
          </p:nvPr>
        </p:nvPicPr>
        <p:blipFill>
          <a:blip r:embed="rId2"/>
          <a:stretch>
            <a:fillRect/>
          </a:stretch>
        </p:blipFill>
        <p:spPr>
          <a:xfrm>
            <a:off x="6512442" y="784142"/>
            <a:ext cx="5201023" cy="4875959"/>
          </a:xfrm>
          <a:prstGeom prst="rect">
            <a:avLst/>
          </a:prstGeom>
        </p:spPr>
      </p:pic>
      <p:sp>
        <p:nvSpPr>
          <p:cNvPr id="24" name="Rectangle 23">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152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Wood human figure with a thought bubble coming out of its head containing a question mark">
            <a:extLst>
              <a:ext uri="{FF2B5EF4-FFF2-40B4-BE49-F238E27FC236}">
                <a16:creationId xmlns:a16="http://schemas.microsoft.com/office/drawing/2014/main" id="{909703C4-BEC6-8D8C-F9F6-CED75DE7272A}"/>
              </a:ext>
            </a:extLst>
          </p:cNvPr>
          <p:cNvPicPr>
            <a:picLocks noChangeAspect="1"/>
          </p:cNvPicPr>
          <p:nvPr/>
        </p:nvPicPr>
        <p:blipFill rotWithShape="1">
          <a:blip r:embed="rId2"/>
          <a:srcRect r="20783"/>
          <a:stretch/>
        </p:blipFill>
        <p:spPr>
          <a:xfrm>
            <a:off x="4038599" y="10"/>
            <a:ext cx="8160026" cy="6875809"/>
          </a:xfrm>
          <a:prstGeom prst="rect">
            <a:avLst/>
          </a:prstGeom>
        </p:spPr>
      </p:pic>
      <p:sp>
        <p:nvSpPr>
          <p:cNvPr id="18" name="Freeform: Shape 17">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itle 4">
            <a:extLst>
              <a:ext uri="{FF2B5EF4-FFF2-40B4-BE49-F238E27FC236}">
                <a16:creationId xmlns:a16="http://schemas.microsoft.com/office/drawing/2014/main" id="{C98E5C99-AB51-6240-7A12-D39683AF8D24}"/>
              </a:ext>
            </a:extLst>
          </p:cNvPr>
          <p:cNvSpPr>
            <a:spLocks noGrp="1"/>
          </p:cNvSpPr>
          <p:nvPr>
            <p:ph type="title"/>
          </p:nvPr>
        </p:nvSpPr>
        <p:spPr>
          <a:xfrm>
            <a:off x="534473" y="2582794"/>
            <a:ext cx="3052293" cy="3531403"/>
          </a:xfrm>
        </p:spPr>
        <p:txBody>
          <a:bodyPr vert="horz" lIns="91440" tIns="45720" rIns="91440" bIns="45720" rtlCol="0" anchor="t">
            <a:normAutofit fontScale="90000"/>
          </a:bodyPr>
          <a:lstStyle/>
          <a:p>
            <a:pPr algn="r"/>
            <a:r>
              <a:rPr lang="en-US" sz="3100" dirty="0">
                <a:solidFill>
                  <a:srgbClr val="FFFFFF"/>
                </a:solidFill>
              </a:rPr>
              <a:t>Think about some of the students/youth and their families you’ve worked with, how how have you seen a lack of income/resources impact participation and quality of life? </a:t>
            </a:r>
          </a:p>
        </p:txBody>
      </p:sp>
      <p:sp>
        <p:nvSpPr>
          <p:cNvPr id="6" name="Text Placeholder 5">
            <a:extLst>
              <a:ext uri="{FF2B5EF4-FFF2-40B4-BE49-F238E27FC236}">
                <a16:creationId xmlns:a16="http://schemas.microsoft.com/office/drawing/2014/main" id="{25567054-E801-038B-0DEF-94C228A27794}"/>
              </a:ext>
            </a:extLst>
          </p:cNvPr>
          <p:cNvSpPr>
            <a:spLocks noGrp="1"/>
          </p:cNvSpPr>
          <p:nvPr>
            <p:ph type="body" idx="1"/>
          </p:nvPr>
        </p:nvSpPr>
        <p:spPr>
          <a:xfrm>
            <a:off x="777922" y="743803"/>
            <a:ext cx="2808844" cy="1382392"/>
          </a:xfrm>
        </p:spPr>
        <p:txBody>
          <a:bodyPr vert="horz" lIns="91440" tIns="45720" rIns="91440" bIns="45720" rtlCol="0" anchor="b">
            <a:normAutofit/>
          </a:bodyPr>
          <a:lstStyle/>
          <a:p>
            <a:pPr algn="r"/>
            <a:r>
              <a:rPr lang="en-US" sz="2800" dirty="0">
                <a:solidFill>
                  <a:srgbClr val="FFFFFF"/>
                </a:solidFill>
              </a:rPr>
              <a:t>Reflection Question</a:t>
            </a:r>
          </a:p>
        </p:txBody>
      </p:sp>
    </p:spTree>
    <p:extLst>
      <p:ext uri="{BB962C8B-B14F-4D97-AF65-F5344CB8AC3E}">
        <p14:creationId xmlns:p14="http://schemas.microsoft.com/office/powerpoint/2010/main" val="3784195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086B89-1242-7BD9-E443-262676A0591A}"/>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j-lt"/>
                <a:ea typeface="+mj-ea"/>
                <a:cs typeface="+mj-cs"/>
              </a:rPr>
              <a:t>What Can We Do? Change the Narrative</a:t>
            </a:r>
            <a:br>
              <a:rPr lang="en-US" sz="4800" kern="1200" dirty="0">
                <a:solidFill>
                  <a:srgbClr val="FFFFFF"/>
                </a:solidFill>
                <a:latin typeface="+mj-lt"/>
                <a:ea typeface="+mj-ea"/>
                <a:cs typeface="+mj-cs"/>
              </a:rPr>
            </a:br>
            <a:endParaRPr lang="en-US" sz="4800" kern="1200" dirty="0">
              <a:solidFill>
                <a:srgbClr val="FFFFFF"/>
              </a:solidFill>
              <a:latin typeface="+mj-lt"/>
              <a:ea typeface="+mj-ea"/>
              <a:cs typeface="+mj-cs"/>
            </a:endParaRPr>
          </a:p>
        </p:txBody>
      </p:sp>
      <p:sp>
        <p:nvSpPr>
          <p:cNvPr id="39" name="Rectangle 3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BCCDDF1-E737-D800-41A1-A040B8101CB5}"/>
              </a:ext>
            </a:extLst>
          </p:cNvPr>
          <p:cNvSpPr>
            <a:spLocks noGrp="1"/>
          </p:cNvSpPr>
          <p:nvPr>
            <p:ph type="body" idx="1"/>
          </p:nvPr>
        </p:nvSpPr>
        <p:spPr>
          <a:xfrm>
            <a:off x="4285397" y="4108543"/>
            <a:ext cx="7055893" cy="2460701"/>
          </a:xfrm>
        </p:spPr>
        <p:txBody>
          <a:bodyPr vert="horz" lIns="91440" tIns="45720" rIns="91440" bIns="45720" rtlCol="0">
            <a:normAutofit fontScale="92500" lnSpcReduction="20000"/>
          </a:bodyPr>
          <a:lstStyle/>
          <a:p>
            <a:r>
              <a:rPr lang="en-US" sz="2000" kern="1200" dirty="0">
                <a:solidFill>
                  <a:srgbClr val="FFFFFF"/>
                </a:solidFill>
                <a:latin typeface="+mn-lt"/>
                <a:ea typeface="+mn-ea"/>
                <a:cs typeface="+mn-cs"/>
              </a:rPr>
              <a:t>Understand and Explain the Basics of Social Security Work Incentives</a:t>
            </a:r>
          </a:p>
          <a:p>
            <a:r>
              <a:rPr lang="en-US" sz="2000" kern="1200" dirty="0">
                <a:solidFill>
                  <a:srgbClr val="FFFFFF"/>
                </a:solidFill>
                <a:latin typeface="+mn-lt"/>
                <a:ea typeface="+mn-ea"/>
                <a:cs typeface="+mn-cs"/>
              </a:rPr>
              <a:t>Understand and Promote Financial Capability for Students/Youth with Disabilities</a:t>
            </a:r>
          </a:p>
          <a:p>
            <a:r>
              <a:rPr lang="en-US" sz="2000" kern="1200" dirty="0">
                <a:solidFill>
                  <a:srgbClr val="FFFFFF"/>
                </a:solidFill>
                <a:latin typeface="+mn-lt"/>
                <a:ea typeface="+mn-ea"/>
                <a:cs typeface="+mn-cs"/>
              </a:rPr>
              <a:t>Leverage the Workforce Innovation and Opportunity Act (WIOA) to integrate financial empowerment strategies </a:t>
            </a:r>
            <a:r>
              <a:rPr lang="en-US" sz="2000" dirty="0">
                <a:solidFill>
                  <a:srgbClr val="FFFFFF"/>
                </a:solidFill>
              </a:rPr>
              <a:t>to support financial capability</a:t>
            </a:r>
            <a:endParaRPr lang="en-US" sz="2000" kern="1200" dirty="0">
              <a:solidFill>
                <a:srgbClr val="FFFFFF"/>
              </a:solidFill>
              <a:latin typeface="+mn-lt"/>
              <a:ea typeface="+mn-ea"/>
              <a:cs typeface="+mn-cs"/>
            </a:endParaRPr>
          </a:p>
          <a:p>
            <a:r>
              <a:rPr lang="en-US" sz="2000" kern="1200" dirty="0">
                <a:solidFill>
                  <a:srgbClr val="FFFFFF"/>
                </a:solidFill>
                <a:latin typeface="+mn-lt"/>
                <a:ea typeface="+mn-ea"/>
                <a:cs typeface="+mn-cs"/>
              </a:rPr>
              <a:t>Familiarize Oneself with Financial Empowerment Strategies and Resources to Support Financial Capabi</a:t>
            </a:r>
            <a:r>
              <a:rPr lang="en-US" sz="2000" dirty="0">
                <a:solidFill>
                  <a:srgbClr val="FFFFFF"/>
                </a:solidFill>
              </a:rPr>
              <a:t>lity</a:t>
            </a:r>
            <a:endParaRPr lang="en-US" sz="2000" kern="1200" dirty="0">
              <a:solidFill>
                <a:srgbClr val="FFFFFF"/>
              </a:solidFill>
              <a:latin typeface="+mn-lt"/>
              <a:ea typeface="+mn-ea"/>
              <a:cs typeface="+mn-cs"/>
            </a:endParaRPr>
          </a:p>
          <a:p>
            <a:r>
              <a:rPr lang="en-US" sz="2000" kern="1200" dirty="0">
                <a:solidFill>
                  <a:srgbClr val="FFFFFF"/>
                </a:solidFill>
                <a:latin typeface="+mn-lt"/>
                <a:ea typeface="+mn-ea"/>
                <a:cs typeface="+mn-cs"/>
              </a:rPr>
              <a:t>Slow Down and Adjust How We Provide Services</a:t>
            </a:r>
          </a:p>
          <a:p>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2994957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8FC064-789F-5FA0-A211-87EC896D2333}"/>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Basics of Supplemental Security Income (SSI) </a:t>
            </a:r>
          </a:p>
        </p:txBody>
      </p:sp>
      <p:sp>
        <p:nvSpPr>
          <p:cNvPr id="3" name="Content Placeholder 2">
            <a:extLst>
              <a:ext uri="{FF2B5EF4-FFF2-40B4-BE49-F238E27FC236}">
                <a16:creationId xmlns:a16="http://schemas.microsoft.com/office/drawing/2014/main" id="{98034CE6-516A-585E-5CCA-78C6E1298665}"/>
              </a:ext>
            </a:extLst>
          </p:cNvPr>
          <p:cNvSpPr>
            <a:spLocks noGrp="1"/>
          </p:cNvSpPr>
          <p:nvPr>
            <p:ph idx="1"/>
          </p:nvPr>
        </p:nvSpPr>
        <p:spPr>
          <a:xfrm>
            <a:off x="1371599" y="2318197"/>
            <a:ext cx="9724031" cy="3683358"/>
          </a:xfrm>
        </p:spPr>
        <p:txBody>
          <a:bodyPr anchor="ctr">
            <a:normAutofit/>
          </a:bodyPr>
          <a:lstStyle/>
          <a:p>
            <a:pPr marL="525462" lvl="1" indent="-387350" rtl="0">
              <a:spcBef>
                <a:spcPts val="0"/>
              </a:spcBef>
              <a:spcAft>
                <a:spcPts val="0"/>
              </a:spcAft>
              <a:buSzPts val="2300"/>
              <a:buChar char="•"/>
            </a:pPr>
            <a:r>
              <a:rPr lang="en-US" sz="2000"/>
              <a:t>Supplemental Security Income (SSI) is a Title XVI program</a:t>
            </a:r>
          </a:p>
          <a:p>
            <a:pPr marL="525462" lvl="1" indent="-387350" rtl="0">
              <a:spcBef>
                <a:spcPts val="1000"/>
              </a:spcBef>
              <a:spcAft>
                <a:spcPts val="0"/>
              </a:spcAft>
              <a:buSzPts val="2300"/>
              <a:buChar char="•"/>
            </a:pPr>
            <a:r>
              <a:rPr lang="en-US" sz="2000"/>
              <a:t>An individual must prove that they are financially eligible for SSI (needs based) and because it is needs-based, SSI looks at all types of income (earned, unearned and in-kind).</a:t>
            </a:r>
          </a:p>
          <a:p>
            <a:pPr marL="525462" lvl="1" indent="-387350" rtl="0">
              <a:spcBef>
                <a:spcPts val="1000"/>
              </a:spcBef>
              <a:spcAft>
                <a:spcPts val="0"/>
              </a:spcAft>
              <a:buSzPts val="2300"/>
              <a:buChar char="•"/>
            </a:pPr>
            <a:r>
              <a:rPr lang="en-US" sz="2000"/>
              <a:t>Monthly income less than $841/month</a:t>
            </a:r>
          </a:p>
          <a:p>
            <a:pPr marL="525462" lvl="1" indent="-387350" rtl="0">
              <a:spcBef>
                <a:spcPts val="1000"/>
              </a:spcBef>
              <a:spcAft>
                <a:spcPts val="0"/>
              </a:spcAft>
              <a:buSzPts val="2300"/>
              <a:buChar char="•"/>
            </a:pPr>
            <a:r>
              <a:rPr lang="en-US" sz="2000"/>
              <a:t>Assets less than $2000 (for single individuals)</a:t>
            </a:r>
          </a:p>
          <a:p>
            <a:pPr marL="525462" lvl="1" indent="-387350" rtl="0">
              <a:spcBef>
                <a:spcPts val="1000"/>
              </a:spcBef>
              <a:spcAft>
                <a:spcPts val="0"/>
              </a:spcAft>
              <a:buSzPts val="2300"/>
              <a:buChar char="•"/>
            </a:pPr>
            <a:r>
              <a:rPr lang="en-US" sz="2000"/>
              <a:t>Eligible couple = $1191/month and $3000 assets</a:t>
            </a:r>
          </a:p>
          <a:p>
            <a:pPr marL="525462" lvl="1" indent="-387350" rtl="0">
              <a:spcBef>
                <a:spcPts val="1000"/>
              </a:spcBef>
              <a:spcAft>
                <a:spcPts val="0"/>
              </a:spcAft>
              <a:buSzPts val="2300"/>
              <a:buChar char="•"/>
            </a:pPr>
            <a:r>
              <a:rPr lang="en-US" sz="2000"/>
              <a:t>Federal Benefit Rate Maximum: 2022 equals $841 per month</a:t>
            </a:r>
          </a:p>
          <a:p>
            <a:pPr marL="525462" lvl="1" indent="-387350" rtl="0">
              <a:spcBef>
                <a:spcPts val="1000"/>
              </a:spcBef>
              <a:spcAft>
                <a:spcPts val="0"/>
              </a:spcAft>
              <a:buSzPts val="2300"/>
              <a:buChar char="•"/>
            </a:pPr>
            <a:r>
              <a:rPr lang="en-US" sz="2000"/>
              <a:t>Medical Insurance = Medicaid</a:t>
            </a:r>
          </a:p>
          <a:p>
            <a:endParaRPr lang="en-US" sz="2000"/>
          </a:p>
        </p:txBody>
      </p:sp>
    </p:spTree>
    <p:extLst>
      <p:ext uri="{BB962C8B-B14F-4D97-AF65-F5344CB8AC3E}">
        <p14:creationId xmlns:p14="http://schemas.microsoft.com/office/powerpoint/2010/main" val="920695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8FC064-789F-5FA0-A211-87EC896D2333}"/>
              </a:ext>
            </a:extLst>
          </p:cNvPr>
          <p:cNvSpPr>
            <a:spLocks noGrp="1"/>
          </p:cNvSpPr>
          <p:nvPr>
            <p:ph type="title"/>
          </p:nvPr>
        </p:nvSpPr>
        <p:spPr>
          <a:xfrm>
            <a:off x="1371599" y="294538"/>
            <a:ext cx="9895951" cy="1033669"/>
          </a:xfrm>
        </p:spPr>
        <p:txBody>
          <a:bodyPr>
            <a:normAutofit fontScale="90000"/>
          </a:bodyPr>
          <a:lstStyle/>
          <a:p>
            <a:r>
              <a:rPr lang="en-US" sz="4000" dirty="0">
                <a:solidFill>
                  <a:srgbClr val="FFFFFF"/>
                </a:solidFill>
              </a:rPr>
              <a:t>Supplemental Security Income (SSI) and Medicaid</a:t>
            </a:r>
          </a:p>
        </p:txBody>
      </p:sp>
      <p:sp>
        <p:nvSpPr>
          <p:cNvPr id="3" name="Content Placeholder 2">
            <a:extLst>
              <a:ext uri="{FF2B5EF4-FFF2-40B4-BE49-F238E27FC236}">
                <a16:creationId xmlns:a16="http://schemas.microsoft.com/office/drawing/2014/main" id="{98034CE6-516A-585E-5CCA-78C6E1298665}"/>
              </a:ext>
            </a:extLst>
          </p:cNvPr>
          <p:cNvSpPr>
            <a:spLocks noGrp="1"/>
          </p:cNvSpPr>
          <p:nvPr>
            <p:ph idx="1"/>
          </p:nvPr>
        </p:nvSpPr>
        <p:spPr>
          <a:xfrm>
            <a:off x="1371599" y="2318197"/>
            <a:ext cx="9724031" cy="3683358"/>
          </a:xfrm>
        </p:spPr>
        <p:txBody>
          <a:bodyPr anchor="ctr">
            <a:normAutofit/>
          </a:bodyPr>
          <a:lstStyle/>
          <a:p>
            <a:pPr lvl="0" algn="l" rtl="0">
              <a:spcBef>
                <a:spcPts val="0"/>
              </a:spcBef>
              <a:spcAft>
                <a:spcPts val="0"/>
              </a:spcAft>
              <a:buSzPts val="2200"/>
            </a:pPr>
            <a:r>
              <a:rPr lang="en-US" sz="2000" dirty="0"/>
              <a:t>Medicaid, like SSI, is a means-tested program, in other words continued eligibility depends on income and resources (just like SSI).</a:t>
            </a:r>
          </a:p>
          <a:p>
            <a:pPr lvl="0" algn="l" rtl="0">
              <a:spcBef>
                <a:spcPts val="1000"/>
              </a:spcBef>
              <a:spcAft>
                <a:spcPts val="0"/>
              </a:spcAft>
              <a:buSzPts val="2200"/>
            </a:pPr>
            <a:r>
              <a:rPr lang="en-US" sz="2000" dirty="0"/>
              <a:t>Medicaid is a federal-state program, meaning it has both federal requirements but allows latitude for implementation at the state level.</a:t>
            </a:r>
          </a:p>
          <a:p>
            <a:pPr lvl="0" algn="l" rtl="0">
              <a:spcBef>
                <a:spcPts val="1000"/>
              </a:spcBef>
              <a:spcAft>
                <a:spcPts val="0"/>
              </a:spcAft>
              <a:buSzPts val="2200"/>
            </a:pPr>
            <a:r>
              <a:rPr lang="en-US" sz="2000" dirty="0"/>
              <a:t>Because it is a federal program with states’ control, who and what gets covered can vary greatly from state to state.</a:t>
            </a:r>
          </a:p>
          <a:p>
            <a:pPr lvl="0" algn="l" rtl="0">
              <a:spcBef>
                <a:spcPts val="1000"/>
              </a:spcBef>
              <a:spcAft>
                <a:spcPts val="0"/>
              </a:spcAft>
              <a:buSzPts val="2200"/>
            </a:pPr>
            <a:r>
              <a:rPr lang="en-US" sz="2000" dirty="0"/>
              <a:t>Medicaid typically covers a wide array of services ranging from inpatient hospital care/stays to home health aids, to physician services etc.</a:t>
            </a:r>
          </a:p>
          <a:p>
            <a:endParaRPr lang="en-US" sz="2000" dirty="0"/>
          </a:p>
        </p:txBody>
      </p:sp>
    </p:spTree>
    <p:extLst>
      <p:ext uri="{BB962C8B-B14F-4D97-AF65-F5344CB8AC3E}">
        <p14:creationId xmlns:p14="http://schemas.microsoft.com/office/powerpoint/2010/main" val="2383700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7E4F91-7B09-DEDA-0961-3B9727AC863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Key SSI Work Incentives</a:t>
            </a:r>
          </a:p>
        </p:txBody>
      </p:sp>
      <p:sp>
        <p:nvSpPr>
          <p:cNvPr id="5" name="Content Placeholder 4">
            <a:extLst>
              <a:ext uri="{FF2B5EF4-FFF2-40B4-BE49-F238E27FC236}">
                <a16:creationId xmlns:a16="http://schemas.microsoft.com/office/drawing/2014/main" id="{F70B26AA-7EA0-604B-72BF-AA72D679C5F3}"/>
              </a:ext>
            </a:extLst>
          </p:cNvPr>
          <p:cNvSpPr>
            <a:spLocks noGrp="1"/>
          </p:cNvSpPr>
          <p:nvPr>
            <p:ph idx="1"/>
          </p:nvPr>
        </p:nvSpPr>
        <p:spPr>
          <a:xfrm>
            <a:off x="593123" y="2231700"/>
            <a:ext cx="5263979" cy="4331762"/>
          </a:xfrm>
        </p:spPr>
        <p:txBody>
          <a:bodyPr anchor="ctr">
            <a:normAutofit lnSpcReduction="10000"/>
          </a:bodyPr>
          <a:lstStyle/>
          <a:p>
            <a:pPr marL="0" indent="0">
              <a:buNone/>
            </a:pPr>
            <a:r>
              <a:rPr lang="en-US" sz="2000" dirty="0"/>
              <a:t>Student Earned Income Exclusion (SEIE)</a:t>
            </a:r>
          </a:p>
          <a:p>
            <a:pPr marL="457200" lvl="0" indent="-290607" rtl="0">
              <a:spcBef>
                <a:spcPts val="1000"/>
              </a:spcBef>
              <a:spcAft>
                <a:spcPts val="0"/>
              </a:spcAft>
              <a:buSzPct val="45000"/>
              <a:buChar char="●"/>
            </a:pPr>
            <a:r>
              <a:rPr lang="en-US" sz="2000" dirty="0"/>
              <a:t>The Student Earned Income Exclusion (SEIE) is for beneficiaries who are under the age of 22 and who regularly attend school (high school, college or training to prepare for employment).</a:t>
            </a:r>
          </a:p>
          <a:p>
            <a:pPr marL="457200" lvl="0" indent="-290607" rtl="0">
              <a:spcBef>
                <a:spcPts val="1000"/>
              </a:spcBef>
              <a:spcAft>
                <a:spcPts val="0"/>
              </a:spcAft>
              <a:buSzPct val="45000"/>
              <a:buChar char="●"/>
            </a:pPr>
            <a:r>
              <a:rPr lang="en-US" sz="2000" dirty="0"/>
              <a:t>Regular school attendance is based on a certain number of hours depending on whether the student is in high school, college or training.</a:t>
            </a:r>
          </a:p>
          <a:p>
            <a:pPr marL="457200" lvl="0" indent="-290607" rtl="0">
              <a:spcBef>
                <a:spcPts val="1000"/>
              </a:spcBef>
              <a:spcAft>
                <a:spcPts val="0"/>
              </a:spcAft>
              <a:buSzPct val="45000"/>
              <a:buChar char="●"/>
            </a:pPr>
            <a:r>
              <a:rPr lang="en-US" sz="2000" dirty="0"/>
              <a:t>The SEIE allows a student who meets the requirements to earn up to $2,040.00 a month with a maximum of $8,230.00 per year and exclude that income from the determination of their SSI payment.</a:t>
            </a:r>
          </a:p>
          <a:p>
            <a:endParaRPr lang="en-US" sz="2000" dirty="0"/>
          </a:p>
        </p:txBody>
      </p:sp>
      <p:sp>
        <p:nvSpPr>
          <p:cNvPr id="8" name="Content Placeholder 4">
            <a:extLst>
              <a:ext uri="{FF2B5EF4-FFF2-40B4-BE49-F238E27FC236}">
                <a16:creationId xmlns:a16="http://schemas.microsoft.com/office/drawing/2014/main" id="{937F4772-BAAA-F115-7A92-B436C4ADFB2F}"/>
              </a:ext>
            </a:extLst>
          </p:cNvPr>
          <p:cNvSpPr txBox="1">
            <a:spLocks/>
          </p:cNvSpPr>
          <p:nvPr/>
        </p:nvSpPr>
        <p:spPr>
          <a:xfrm>
            <a:off x="6639695" y="2231700"/>
            <a:ext cx="5263979" cy="4331762"/>
          </a:xfrm>
          <a:prstGeom prst="rect">
            <a:avLst/>
          </a:prstGeom>
        </p:spPr>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t>Plan for Achieving Self-Support</a:t>
            </a:r>
          </a:p>
          <a:p>
            <a:pPr marL="342900" lvl="0" indent="-342900" algn="l" rtl="0">
              <a:spcBef>
                <a:spcPts val="1000"/>
              </a:spcBef>
              <a:spcAft>
                <a:spcPts val="0"/>
              </a:spcAft>
              <a:buSzPts val="1280"/>
              <a:buChar char="●"/>
            </a:pPr>
            <a:r>
              <a:rPr lang="en-US" sz="2000" dirty="0"/>
              <a:t>A Plan for Achieving Self-Support (PASS) is a SSI work incentive that allows a beneficiary to set aside income/resources into a protected account for a pre-determined duration of time in order to help the person achieve a work goal.</a:t>
            </a:r>
          </a:p>
          <a:p>
            <a:pPr marL="342900" lvl="0" indent="-342900" algn="l" rtl="0">
              <a:spcBef>
                <a:spcPts val="1000"/>
              </a:spcBef>
              <a:spcAft>
                <a:spcPts val="0"/>
              </a:spcAft>
              <a:buSzPts val="1280"/>
              <a:buChar char="●"/>
            </a:pPr>
            <a:r>
              <a:rPr lang="en-US" sz="2000" dirty="0"/>
              <a:t>A PASS is essentially a protected savings vehicle that allows a beneficiary to set funds aside that cannot be counted against the means tests for SSI or Medicaid.</a:t>
            </a:r>
          </a:p>
          <a:p>
            <a:pPr marL="342900" lvl="0" indent="-342900" algn="l" rtl="0">
              <a:spcBef>
                <a:spcPts val="1000"/>
              </a:spcBef>
              <a:spcAft>
                <a:spcPts val="0"/>
              </a:spcAft>
              <a:buSzPts val="1280"/>
              <a:buChar char="●"/>
            </a:pPr>
            <a:r>
              <a:rPr lang="en-US" sz="2000" dirty="0"/>
              <a:t>Types of expenses that a PASS can be used for include; education or training, job coaching or other support services, transportation, job-related items, equipment needed to start a business, or most other things needed to achieve an occupational goal.</a:t>
            </a:r>
          </a:p>
          <a:p>
            <a:endParaRPr lang="en-US" sz="2000" dirty="0"/>
          </a:p>
        </p:txBody>
      </p:sp>
    </p:spTree>
    <p:extLst>
      <p:ext uri="{BB962C8B-B14F-4D97-AF65-F5344CB8AC3E}">
        <p14:creationId xmlns:p14="http://schemas.microsoft.com/office/powerpoint/2010/main" val="184481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A8E627-0A9F-FCE2-7894-1612C2475668}"/>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Workshop Objectives</a:t>
            </a:r>
          </a:p>
        </p:txBody>
      </p:sp>
      <p:sp>
        <p:nvSpPr>
          <p:cNvPr id="3" name="Content Placeholder 2">
            <a:extLst>
              <a:ext uri="{FF2B5EF4-FFF2-40B4-BE49-F238E27FC236}">
                <a16:creationId xmlns:a16="http://schemas.microsoft.com/office/drawing/2014/main" id="{3745694D-FD53-ED47-0CA0-90CEDF0CCBB4}"/>
              </a:ext>
            </a:extLst>
          </p:cNvPr>
          <p:cNvSpPr>
            <a:spLocks noGrp="1"/>
          </p:cNvSpPr>
          <p:nvPr>
            <p:ph idx="1"/>
          </p:nvPr>
        </p:nvSpPr>
        <p:spPr>
          <a:xfrm>
            <a:off x="1371599" y="2318197"/>
            <a:ext cx="9724031" cy="3683358"/>
          </a:xfrm>
        </p:spPr>
        <p:txBody>
          <a:bodyPr anchor="ctr">
            <a:normAutofit/>
          </a:bodyPr>
          <a:lstStyle/>
          <a:p>
            <a:r>
              <a:rPr lang="en-US" sz="2000"/>
              <a:t>Increased understanding of how disability and poverty are connected</a:t>
            </a:r>
          </a:p>
          <a:p>
            <a:r>
              <a:rPr lang="en-US" sz="2000"/>
              <a:t>Increased understanding of how Social Security Disability programs can/do inadvertently trap students/youth/families in poverty</a:t>
            </a:r>
          </a:p>
          <a:p>
            <a:r>
              <a:rPr lang="en-US" sz="2000"/>
              <a:t>Increased understanding of why professionals need to both consider and address poverty through the integration of financial empowerment and comprehensive wrap-around supports for the students/youth/families they are working with</a:t>
            </a:r>
          </a:p>
          <a:p>
            <a:r>
              <a:rPr lang="en-US" sz="2000"/>
              <a:t>Increased knowledge of strategies and resources to support the integration of financial empowerment and comprehensive wrap-around supports. </a:t>
            </a:r>
          </a:p>
        </p:txBody>
      </p:sp>
    </p:spTree>
    <p:extLst>
      <p:ext uri="{BB962C8B-B14F-4D97-AF65-F5344CB8AC3E}">
        <p14:creationId xmlns:p14="http://schemas.microsoft.com/office/powerpoint/2010/main" val="3344316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F4D78A-606C-210A-6F1D-FD38F2C3738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What is Financial Capability and Why Promote it?</a:t>
            </a:r>
          </a:p>
        </p:txBody>
      </p:sp>
      <p:sp>
        <p:nvSpPr>
          <p:cNvPr id="3" name="Content Placeholder 2">
            <a:extLst>
              <a:ext uri="{FF2B5EF4-FFF2-40B4-BE49-F238E27FC236}">
                <a16:creationId xmlns:a16="http://schemas.microsoft.com/office/drawing/2014/main" id="{672541B0-020F-57E7-A97A-DBE3DCC65E62}"/>
              </a:ext>
            </a:extLst>
          </p:cNvPr>
          <p:cNvSpPr>
            <a:spLocks noGrp="1"/>
          </p:cNvSpPr>
          <p:nvPr>
            <p:ph idx="1"/>
          </p:nvPr>
        </p:nvSpPr>
        <p:spPr>
          <a:xfrm>
            <a:off x="4810259" y="649480"/>
            <a:ext cx="6555347" cy="5546047"/>
          </a:xfrm>
        </p:spPr>
        <p:txBody>
          <a:bodyPr anchor="ctr">
            <a:normAutofit/>
          </a:bodyPr>
          <a:lstStyle/>
          <a:p>
            <a:pPr marL="157707" lvl="0" indent="0" rtl="0">
              <a:spcBef>
                <a:spcPts val="1000"/>
              </a:spcBef>
              <a:spcAft>
                <a:spcPts val="0"/>
              </a:spcAft>
              <a:buSzPct val="60415"/>
              <a:buNone/>
            </a:pPr>
            <a:r>
              <a:rPr lang="en-US" sz="2000" b="1" dirty="0"/>
              <a:t>What is financial capability?</a:t>
            </a:r>
          </a:p>
          <a:p>
            <a:pPr marL="457200" lvl="0" indent="-299493" rtl="0">
              <a:spcBef>
                <a:spcPts val="1000"/>
              </a:spcBef>
              <a:spcAft>
                <a:spcPts val="0"/>
              </a:spcAft>
              <a:buSzPct val="60415"/>
              <a:buChar char="●"/>
            </a:pPr>
            <a:r>
              <a:rPr lang="en-US" sz="2000" dirty="0"/>
              <a:t>Financial Capability encompasses multiple aspects of behavior relating to how individuals manage their resources and how they make financial decisions (including the factors they consider, and the skill sets they use). It is a multi-dimensional concept that requires looking at individual behavior from various angles.</a:t>
            </a:r>
          </a:p>
          <a:p>
            <a:pPr marL="157707" lvl="0" indent="0" rtl="0">
              <a:spcBef>
                <a:spcPts val="1000"/>
              </a:spcBef>
              <a:spcAft>
                <a:spcPts val="0"/>
              </a:spcAft>
              <a:buSzPct val="60415"/>
              <a:buNone/>
            </a:pPr>
            <a:r>
              <a:rPr lang="en-US" sz="2000" b="1" dirty="0"/>
              <a:t>Why is it important to promote financial capability?</a:t>
            </a:r>
          </a:p>
          <a:p>
            <a:pPr marL="457200" lvl="0" indent="-299493" rtl="0">
              <a:spcBef>
                <a:spcPts val="1000"/>
              </a:spcBef>
              <a:spcAft>
                <a:spcPts val="0"/>
              </a:spcAft>
              <a:buSzPct val="60415"/>
              <a:buChar char="●"/>
            </a:pPr>
            <a:r>
              <a:rPr lang="en-US" sz="2000" dirty="0"/>
              <a:t>People with disabilities are more likely to be unemployed and to live in poverty than any other single demographic group in the United States today.  </a:t>
            </a:r>
          </a:p>
          <a:p>
            <a:pPr marL="457200" lvl="0" indent="-299493" rtl="0">
              <a:spcBef>
                <a:spcPts val="1000"/>
              </a:spcBef>
              <a:spcAft>
                <a:spcPts val="0"/>
              </a:spcAft>
              <a:buSzPct val="60415"/>
              <a:buChar char="●"/>
            </a:pPr>
            <a:r>
              <a:rPr lang="en-US" sz="2000" dirty="0"/>
              <a:t>Public benefit programs for people with disabilities, especially Supplemental Security Income (SSI), are not aimed at increasing assets and independence for people with disabilities. More so than any other population on a fixed income, services and policies do not hold the expectation of economic self-sufficiency.     </a:t>
            </a:r>
            <a:endParaRPr lang="en-US" sz="2000" u="sng" dirty="0">
              <a:hlinkClick r:id="rId2"/>
            </a:endParaRPr>
          </a:p>
          <a:p>
            <a:endParaRPr lang="en-US" sz="2000" dirty="0"/>
          </a:p>
        </p:txBody>
      </p:sp>
      <p:sp>
        <p:nvSpPr>
          <p:cNvPr id="4" name="TextBox 3">
            <a:extLst>
              <a:ext uri="{FF2B5EF4-FFF2-40B4-BE49-F238E27FC236}">
                <a16:creationId xmlns:a16="http://schemas.microsoft.com/office/drawing/2014/main" id="{79C191F2-5643-B3D6-E271-5A059B8BE4B0}"/>
              </a:ext>
            </a:extLst>
          </p:cNvPr>
          <p:cNvSpPr txBox="1"/>
          <p:nvPr/>
        </p:nvSpPr>
        <p:spPr>
          <a:xfrm>
            <a:off x="7311135" y="6092687"/>
            <a:ext cx="4681282" cy="646331"/>
          </a:xfrm>
          <a:prstGeom prst="rect">
            <a:avLst/>
          </a:prstGeom>
          <a:noFill/>
        </p:spPr>
        <p:txBody>
          <a:bodyPr wrap="none" rtlCol="0">
            <a:spAutoFit/>
          </a:bodyPr>
          <a:lstStyle/>
          <a:p>
            <a:r>
              <a:rPr lang="en-US" sz="1800" u="sng" dirty="0">
                <a:solidFill>
                  <a:schemeClr val="hlink"/>
                </a:solidFill>
                <a:hlinkClick r:id="rId2"/>
              </a:rPr>
              <a:t>http://www.usfinancialcapability.org/about.php</a:t>
            </a:r>
            <a:endParaRPr lang="en-US" sz="1800" dirty="0"/>
          </a:p>
          <a:p>
            <a:endParaRPr lang="en-US" dirty="0"/>
          </a:p>
        </p:txBody>
      </p:sp>
    </p:spTree>
    <p:extLst>
      <p:ext uri="{BB962C8B-B14F-4D97-AF65-F5344CB8AC3E}">
        <p14:creationId xmlns:p14="http://schemas.microsoft.com/office/powerpoint/2010/main" val="2290956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694FE1-672B-78AD-3E44-AA70953D19F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Who Provides Financial Capability Support?</a:t>
            </a:r>
          </a:p>
        </p:txBody>
      </p:sp>
      <p:sp>
        <p:nvSpPr>
          <p:cNvPr id="3" name="Content Placeholder 2">
            <a:extLst>
              <a:ext uri="{FF2B5EF4-FFF2-40B4-BE49-F238E27FC236}">
                <a16:creationId xmlns:a16="http://schemas.microsoft.com/office/drawing/2014/main" id="{58C703A6-25A5-7B0B-C951-367411B031B9}"/>
              </a:ext>
            </a:extLst>
          </p:cNvPr>
          <p:cNvSpPr>
            <a:spLocks noGrp="1"/>
          </p:cNvSpPr>
          <p:nvPr>
            <p:ph idx="1"/>
          </p:nvPr>
        </p:nvSpPr>
        <p:spPr>
          <a:xfrm>
            <a:off x="4810259" y="649480"/>
            <a:ext cx="6555347" cy="5546047"/>
          </a:xfrm>
        </p:spPr>
        <p:txBody>
          <a:bodyPr anchor="ctr">
            <a:normAutofit lnSpcReduction="10000"/>
          </a:bodyPr>
          <a:lstStyle/>
          <a:p>
            <a:pPr marL="457200" lvl="0" indent="-299493" rtl="0">
              <a:spcBef>
                <a:spcPts val="1000"/>
              </a:spcBef>
              <a:spcAft>
                <a:spcPts val="0"/>
              </a:spcAft>
              <a:buSzPct val="60415"/>
              <a:buChar char="●"/>
            </a:pPr>
            <a:r>
              <a:rPr lang="en-US" sz="2000" dirty="0"/>
              <a:t>As stated previously, financial capability includes a range of behaviors and supports, but as part of the transition  process, whether through an individual education program (IEP) under IDEA, or through Pre-Employment Transition Services and/or an individual plan for employment (IPE), (WIOA – Title IV), or an individual service strategy (ISS) plan (WIOA Title I) or any other programming that support transition from adolescent to adulthood, general discussions related to one’s financial landscape and receipt of Social Security Benefits should be part of those services (at a minimum). </a:t>
            </a:r>
          </a:p>
          <a:p>
            <a:pPr marL="457200" lvl="0" indent="-299493" rtl="0">
              <a:spcBef>
                <a:spcPts val="1000"/>
              </a:spcBef>
              <a:spcAft>
                <a:spcPts val="0"/>
              </a:spcAft>
              <a:buSzPct val="60415"/>
              <a:buChar char="●"/>
            </a:pPr>
            <a:r>
              <a:rPr lang="en-US" sz="2000" dirty="0"/>
              <a:t>For youth and students in receipt of Social Security Benefits, who are determined eligible for and enrolled in Vocational Rehabilitation services, a personalized benefits analysis and work incentives plan needs to occur at multiple points during the rehabilitation process.</a:t>
            </a:r>
          </a:p>
          <a:p>
            <a:pPr marL="457200" lvl="0" indent="-299493" rtl="0">
              <a:spcBef>
                <a:spcPts val="1000"/>
              </a:spcBef>
              <a:spcAft>
                <a:spcPts val="0"/>
              </a:spcAft>
              <a:buSzPct val="60415"/>
              <a:buChar char="●"/>
            </a:pPr>
            <a:r>
              <a:rPr lang="en-US" sz="2000" dirty="0"/>
              <a:t>Discussions of the student/youth’s financial situation should include family if the youth has not reached the age of majority. Discussions should focus on ensuring the student/youth receives all the support they need in order to work and earn. </a:t>
            </a:r>
          </a:p>
          <a:p>
            <a:endParaRPr lang="en-US" sz="2000" dirty="0"/>
          </a:p>
        </p:txBody>
      </p:sp>
    </p:spTree>
    <p:extLst>
      <p:ext uri="{BB962C8B-B14F-4D97-AF65-F5344CB8AC3E}">
        <p14:creationId xmlns:p14="http://schemas.microsoft.com/office/powerpoint/2010/main" val="648554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34513C-169C-D7B2-9CC4-5AFAFF6DA64D}"/>
              </a:ext>
            </a:extLst>
          </p:cNvPr>
          <p:cNvSpPr>
            <a:spLocks noGrp="1"/>
          </p:cNvSpPr>
          <p:nvPr>
            <p:ph type="title"/>
          </p:nvPr>
        </p:nvSpPr>
        <p:spPr>
          <a:xfrm>
            <a:off x="1371599" y="294538"/>
            <a:ext cx="9895951" cy="1033669"/>
          </a:xfrm>
        </p:spPr>
        <p:txBody>
          <a:bodyPr>
            <a:normAutofit fontScale="90000"/>
          </a:bodyPr>
          <a:lstStyle/>
          <a:p>
            <a:r>
              <a:rPr lang="en-US" sz="3400" dirty="0">
                <a:solidFill>
                  <a:srgbClr val="FFFFFF"/>
                </a:solidFill>
              </a:rPr>
              <a:t>Leverage WIOA to Integrate Financial Empowerment Strategies and Work Incentives Benefits Counseling to Support Financial Capability (1)</a:t>
            </a:r>
          </a:p>
        </p:txBody>
      </p:sp>
      <p:sp>
        <p:nvSpPr>
          <p:cNvPr id="3" name="Content Placeholder 2">
            <a:extLst>
              <a:ext uri="{FF2B5EF4-FFF2-40B4-BE49-F238E27FC236}">
                <a16:creationId xmlns:a16="http://schemas.microsoft.com/office/drawing/2014/main" id="{C5E9B369-35BA-C7C7-76C9-57492A53C0FE}"/>
              </a:ext>
            </a:extLst>
          </p:cNvPr>
          <p:cNvSpPr>
            <a:spLocks noGrp="1"/>
          </p:cNvSpPr>
          <p:nvPr>
            <p:ph idx="1"/>
          </p:nvPr>
        </p:nvSpPr>
        <p:spPr>
          <a:xfrm>
            <a:off x="1371599" y="2318197"/>
            <a:ext cx="9724031" cy="3683358"/>
          </a:xfrm>
        </p:spPr>
        <p:txBody>
          <a:bodyPr anchor="ctr">
            <a:normAutofit/>
          </a:bodyPr>
          <a:lstStyle/>
          <a:p>
            <a:pPr marL="228600" lvl="1" indent="-228600">
              <a:spcBef>
                <a:spcPct val="0"/>
              </a:spcBef>
              <a:spcAft>
                <a:spcPts val="600"/>
              </a:spcAft>
            </a:pPr>
            <a:r>
              <a:rPr lang="en-US" altLang="en-US" sz="2000"/>
              <a:t>The passage of the Workforce Innovation and Opportunity Act (WIOA) has given way to a renewed emphasis on helping people (including people with disabilities and social security beneficiaries) find quality long-term sustainable employment as demonstrated through the establishment of </a:t>
            </a:r>
            <a:r>
              <a:rPr lang="en-US" altLang="en-US" sz="2000" i="1"/>
              <a:t>”Common Performance Measures” </a:t>
            </a:r>
            <a:r>
              <a:rPr lang="en-US" altLang="en-US" sz="2000"/>
              <a:t>across Core programs </a:t>
            </a:r>
            <a:r>
              <a:rPr lang="mr-IN" altLang="en-US" sz="2000"/>
              <a:t>–</a:t>
            </a:r>
            <a:r>
              <a:rPr lang="en-US" altLang="en-US" sz="2000"/>
              <a:t> including Vocational Rehabilitation.</a:t>
            </a:r>
            <a:endParaRPr lang="en-US" altLang="en-US" sz="2000" i="1"/>
          </a:p>
          <a:p>
            <a:pPr marL="228600" lvl="1" indent="-228600">
              <a:spcBef>
                <a:spcPct val="0"/>
              </a:spcBef>
              <a:spcAft>
                <a:spcPts val="600"/>
              </a:spcAft>
            </a:pPr>
            <a:endParaRPr lang="en-US" altLang="en-US" sz="2000" i="1"/>
          </a:p>
          <a:p>
            <a:pPr lvl="2" eaLnBrk="1" hangingPunct="1">
              <a:spcBef>
                <a:spcPct val="0"/>
              </a:spcBef>
              <a:spcAft>
                <a:spcPts val="600"/>
              </a:spcAft>
            </a:pPr>
            <a:r>
              <a:rPr lang="en-US" altLang="en-US"/>
              <a:t>Employment Rate 2</a:t>
            </a:r>
            <a:r>
              <a:rPr lang="en-US" altLang="en-US" baseline="30000"/>
              <a:t>nd</a:t>
            </a:r>
            <a:r>
              <a:rPr lang="en-US" altLang="en-US"/>
              <a:t> Quarter After Exit</a:t>
            </a:r>
          </a:p>
          <a:p>
            <a:pPr lvl="2" eaLnBrk="1" hangingPunct="1">
              <a:spcBef>
                <a:spcPct val="0"/>
              </a:spcBef>
              <a:spcAft>
                <a:spcPts val="600"/>
              </a:spcAft>
            </a:pPr>
            <a:r>
              <a:rPr lang="en-US" altLang="en-US"/>
              <a:t>Employment Rate 4</a:t>
            </a:r>
            <a:r>
              <a:rPr lang="en-US" altLang="en-US" baseline="30000"/>
              <a:t>th</a:t>
            </a:r>
            <a:r>
              <a:rPr lang="en-US" altLang="en-US"/>
              <a:t> Quarter After Exit</a:t>
            </a:r>
          </a:p>
          <a:p>
            <a:pPr lvl="2" eaLnBrk="1" hangingPunct="1">
              <a:spcBef>
                <a:spcPct val="0"/>
              </a:spcBef>
              <a:spcAft>
                <a:spcPts val="600"/>
              </a:spcAft>
            </a:pPr>
            <a:r>
              <a:rPr lang="en-US" altLang="en-US"/>
              <a:t>Credential Attainment</a:t>
            </a:r>
          </a:p>
          <a:p>
            <a:pPr lvl="2" eaLnBrk="1" hangingPunct="1">
              <a:spcBef>
                <a:spcPct val="0"/>
              </a:spcBef>
              <a:spcAft>
                <a:spcPts val="600"/>
              </a:spcAft>
            </a:pPr>
            <a:r>
              <a:rPr lang="en-US" altLang="en-US"/>
              <a:t>Measurable Skills Gain</a:t>
            </a:r>
            <a:endParaRPr lang="en-US"/>
          </a:p>
        </p:txBody>
      </p:sp>
    </p:spTree>
    <p:extLst>
      <p:ext uri="{BB962C8B-B14F-4D97-AF65-F5344CB8AC3E}">
        <p14:creationId xmlns:p14="http://schemas.microsoft.com/office/powerpoint/2010/main" val="1491872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8EF5C8-1110-8450-B92C-85039C33E9D0}"/>
              </a:ext>
            </a:extLst>
          </p:cNvPr>
          <p:cNvSpPr>
            <a:spLocks noGrp="1"/>
          </p:cNvSpPr>
          <p:nvPr>
            <p:ph type="title"/>
          </p:nvPr>
        </p:nvSpPr>
        <p:spPr>
          <a:xfrm>
            <a:off x="1371599" y="294538"/>
            <a:ext cx="9895951" cy="1033669"/>
          </a:xfrm>
        </p:spPr>
        <p:txBody>
          <a:bodyPr>
            <a:normAutofit/>
          </a:bodyPr>
          <a:lstStyle/>
          <a:p>
            <a:r>
              <a:rPr lang="en-US" sz="2800" dirty="0">
                <a:solidFill>
                  <a:srgbClr val="FFFFFF"/>
                </a:solidFill>
              </a:rPr>
              <a:t>Leverage WIOA to Integrate Financial Empowerment Strategies and Work Incentives Counseling to Support Financial Capability (2)</a:t>
            </a:r>
          </a:p>
        </p:txBody>
      </p:sp>
      <p:sp>
        <p:nvSpPr>
          <p:cNvPr id="3" name="Content Placeholder 2">
            <a:extLst>
              <a:ext uri="{FF2B5EF4-FFF2-40B4-BE49-F238E27FC236}">
                <a16:creationId xmlns:a16="http://schemas.microsoft.com/office/drawing/2014/main" id="{D6C08FA2-E752-FC49-E503-33077080CB26}"/>
              </a:ext>
            </a:extLst>
          </p:cNvPr>
          <p:cNvSpPr>
            <a:spLocks noGrp="1"/>
          </p:cNvSpPr>
          <p:nvPr>
            <p:ph idx="1"/>
          </p:nvPr>
        </p:nvSpPr>
        <p:spPr>
          <a:xfrm>
            <a:off x="1371599" y="2318197"/>
            <a:ext cx="9724031" cy="3683358"/>
          </a:xfrm>
        </p:spPr>
        <p:txBody>
          <a:bodyPr anchor="ctr">
            <a:normAutofit/>
          </a:bodyPr>
          <a:lstStyle/>
          <a:p>
            <a:pPr marL="228600" lvl="1" indent="-228600">
              <a:spcBef>
                <a:spcPct val="0"/>
              </a:spcBef>
            </a:pPr>
            <a:r>
              <a:rPr lang="en-US" altLang="en-US" sz="2000" dirty="0"/>
              <a:t>Quality Long-Term Employment as a goal shifts the focus for employment programs under WIOA (including those serving persons with disabilities), from placement as the goal to retention as the goal. This shift supports and is consistent with a push for self-sufficiency.</a:t>
            </a:r>
          </a:p>
          <a:p>
            <a:pPr marL="228600" lvl="1" indent="-228600">
              <a:spcBef>
                <a:spcPct val="0"/>
              </a:spcBef>
            </a:pPr>
            <a:endParaRPr lang="en-US" altLang="en-US" sz="2000" dirty="0"/>
          </a:p>
          <a:p>
            <a:pPr marL="228600" lvl="1" indent="-228600">
              <a:spcBef>
                <a:spcPct val="0"/>
              </a:spcBef>
            </a:pPr>
            <a:r>
              <a:rPr lang="en-US" altLang="en-US" sz="2000" dirty="0"/>
              <a:t>Benefits and Work Incentives Counseling are an integral part of helping Disability Beneficiaries prepare for, return to work, and stay at work, but while paramount, is only one piece of the larger picture when it comes to helping persons move towards economic stability. </a:t>
            </a:r>
          </a:p>
          <a:p>
            <a:pPr marL="228600" lvl="1" indent="-228600">
              <a:spcBef>
                <a:spcPct val="0"/>
              </a:spcBef>
            </a:pPr>
            <a:endParaRPr lang="en-US" altLang="en-US" sz="2000" dirty="0"/>
          </a:p>
          <a:p>
            <a:pPr marL="228600" lvl="1" indent="-228600">
              <a:spcBef>
                <a:spcPct val="0"/>
              </a:spcBef>
            </a:pPr>
            <a:r>
              <a:rPr lang="en-US" altLang="en-US" sz="2000" dirty="0"/>
              <a:t>Looking at SSA benefits and the impact of work on those benefits without considering a participant’s larger financial picture is setting the participant up to fail. In fact, integration of financial empowerment strategies into existing services is essential for all participants in order to promote financial capability.</a:t>
            </a:r>
          </a:p>
          <a:p>
            <a:pPr marL="0" indent="0">
              <a:buNone/>
            </a:pPr>
            <a:endParaRPr lang="en-US" sz="2000" dirty="0"/>
          </a:p>
        </p:txBody>
      </p:sp>
    </p:spTree>
    <p:extLst>
      <p:ext uri="{BB962C8B-B14F-4D97-AF65-F5344CB8AC3E}">
        <p14:creationId xmlns:p14="http://schemas.microsoft.com/office/powerpoint/2010/main" val="730537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E9B7D1-8591-C537-6C29-200C87E45C4A}"/>
              </a:ext>
            </a:extLst>
          </p:cNvPr>
          <p:cNvSpPr>
            <a:spLocks noGrp="1"/>
          </p:cNvSpPr>
          <p:nvPr>
            <p:ph type="title"/>
          </p:nvPr>
        </p:nvSpPr>
        <p:spPr>
          <a:xfrm>
            <a:off x="506479" y="1511194"/>
            <a:ext cx="3201366" cy="3387497"/>
          </a:xfrm>
        </p:spPr>
        <p:txBody>
          <a:bodyPr anchor="b">
            <a:normAutofit/>
          </a:bodyPr>
          <a:lstStyle/>
          <a:p>
            <a:pPr algn="r"/>
            <a:r>
              <a:rPr lang="en-US" sz="3700" dirty="0">
                <a:solidFill>
                  <a:srgbClr val="FFFFFF"/>
                </a:solidFill>
              </a:rPr>
              <a:t>Financial Empowerment Resources to Support Financial Capability</a:t>
            </a:r>
          </a:p>
        </p:txBody>
      </p:sp>
      <p:sp>
        <p:nvSpPr>
          <p:cNvPr id="3" name="Content Placeholder 2">
            <a:extLst>
              <a:ext uri="{FF2B5EF4-FFF2-40B4-BE49-F238E27FC236}">
                <a16:creationId xmlns:a16="http://schemas.microsoft.com/office/drawing/2014/main" id="{8C817A11-B278-C1D7-98C9-CDD991E64284}"/>
              </a:ext>
            </a:extLst>
          </p:cNvPr>
          <p:cNvSpPr>
            <a:spLocks noGrp="1"/>
          </p:cNvSpPr>
          <p:nvPr>
            <p:ph idx="1"/>
          </p:nvPr>
        </p:nvSpPr>
        <p:spPr>
          <a:xfrm>
            <a:off x="4810259" y="649480"/>
            <a:ext cx="6555347" cy="5546047"/>
          </a:xfrm>
        </p:spPr>
        <p:txBody>
          <a:bodyPr anchor="ctr">
            <a:normAutofit/>
          </a:bodyPr>
          <a:lstStyle/>
          <a:p>
            <a:pPr marL="166593" lvl="0" indent="0" rtl="0">
              <a:spcBef>
                <a:spcPts val="1000"/>
              </a:spcBef>
              <a:spcAft>
                <a:spcPts val="0"/>
              </a:spcAft>
              <a:buSzPct val="45000"/>
              <a:buNone/>
            </a:pPr>
            <a:r>
              <a:rPr lang="en-US" sz="1700" b="1" dirty="0"/>
              <a:t>Financial Literacy</a:t>
            </a:r>
          </a:p>
          <a:p>
            <a:pPr marL="597218" lvl="1" indent="0" rtl="0">
              <a:spcBef>
                <a:spcPts val="0"/>
              </a:spcBef>
              <a:spcAft>
                <a:spcPts val="0"/>
              </a:spcAft>
              <a:buSzPct val="75000"/>
              <a:buNone/>
            </a:pPr>
            <a:r>
              <a:rPr lang="en-US" sz="1700" dirty="0">
                <a:hlinkClick r:id="rId2"/>
              </a:rPr>
              <a:t>FDIC's Money Smart for Grades 6-8</a:t>
            </a:r>
            <a:endParaRPr lang="en-US" sz="1700" dirty="0"/>
          </a:p>
          <a:p>
            <a:pPr marL="597218" lvl="1" indent="0" rtl="0">
              <a:spcBef>
                <a:spcPts val="0"/>
              </a:spcBef>
              <a:spcAft>
                <a:spcPts val="0"/>
              </a:spcAft>
              <a:buSzPct val="75000"/>
              <a:buNone/>
            </a:pPr>
            <a:r>
              <a:rPr lang="en-US" sz="1700" dirty="0">
                <a:hlinkClick r:id="rId3"/>
              </a:rPr>
              <a:t>FDIC's Money Smart for Young People (Ages 12-20)</a:t>
            </a:r>
            <a:endParaRPr lang="en-US" sz="1700" dirty="0"/>
          </a:p>
          <a:p>
            <a:pPr marL="597218" lvl="1" indent="0" rtl="0">
              <a:spcBef>
                <a:spcPts val="0"/>
              </a:spcBef>
              <a:spcAft>
                <a:spcPts val="0"/>
              </a:spcAft>
              <a:buSzPct val="75000"/>
              <a:buNone/>
            </a:pPr>
            <a:r>
              <a:rPr lang="en-US" sz="1700" dirty="0">
                <a:hlinkClick r:id="rId4"/>
              </a:rPr>
              <a:t>CFPB's Your Money Your Goals Toolkit</a:t>
            </a:r>
            <a:endParaRPr lang="en-US" sz="1700" dirty="0"/>
          </a:p>
          <a:p>
            <a:pPr marL="597218" lvl="1" indent="0" rtl="0">
              <a:spcBef>
                <a:spcPts val="0"/>
              </a:spcBef>
              <a:spcAft>
                <a:spcPts val="0"/>
              </a:spcAft>
              <a:buSzPct val="75000"/>
              <a:buNone/>
            </a:pPr>
            <a:r>
              <a:rPr lang="en-US" sz="1700" dirty="0">
                <a:hlinkClick r:id="rId5"/>
              </a:rPr>
              <a:t>CFPB’s Your Money Your Goals Companion Guide for Individuals with Disabilities</a:t>
            </a:r>
            <a:endParaRPr lang="en-US" sz="1700" dirty="0"/>
          </a:p>
          <a:p>
            <a:pPr marL="597218" lvl="1" indent="0" rtl="0">
              <a:spcBef>
                <a:spcPts val="0"/>
              </a:spcBef>
              <a:spcAft>
                <a:spcPts val="0"/>
              </a:spcAft>
              <a:buSzPct val="75000"/>
              <a:buNone/>
            </a:pPr>
            <a:r>
              <a:rPr lang="en-US" sz="1700" dirty="0">
                <a:hlinkClick r:id="rId6"/>
              </a:rPr>
              <a:t>CFPB’s Booklets to Help Talk About Money</a:t>
            </a:r>
            <a:endParaRPr lang="en-US" sz="1700" dirty="0"/>
          </a:p>
          <a:p>
            <a:pPr marL="166593" lvl="0" indent="0" rtl="0">
              <a:spcBef>
                <a:spcPts val="0"/>
              </a:spcBef>
              <a:spcAft>
                <a:spcPts val="0"/>
              </a:spcAft>
              <a:buSzPct val="45000"/>
              <a:buNone/>
            </a:pPr>
            <a:endParaRPr lang="en-US" sz="1700" b="1" dirty="0"/>
          </a:p>
          <a:p>
            <a:pPr marL="166593" lvl="0" indent="0" rtl="0">
              <a:spcBef>
                <a:spcPts val="0"/>
              </a:spcBef>
              <a:spcAft>
                <a:spcPts val="0"/>
              </a:spcAft>
              <a:buSzPct val="45000"/>
              <a:buNone/>
            </a:pPr>
            <a:r>
              <a:rPr lang="en-US" sz="1700" b="1" dirty="0"/>
              <a:t>Active and Ongoing Benefits/Work Incentives Counseling</a:t>
            </a:r>
          </a:p>
          <a:p>
            <a:pPr marL="597218" lvl="1" indent="0" rtl="0">
              <a:spcBef>
                <a:spcPts val="0"/>
              </a:spcBef>
              <a:spcAft>
                <a:spcPts val="0"/>
              </a:spcAft>
              <a:buSzPct val="75000"/>
              <a:buNone/>
            </a:pPr>
            <a:r>
              <a:rPr lang="en-US" sz="1700" dirty="0"/>
              <a:t>Connecting to a benefits counselor who can help a student/youth and their families understand applicable work incentives is essential Work Incentives Planning and Assistance (WIPA) programs </a:t>
            </a:r>
            <a:r>
              <a:rPr lang="en-US" sz="1700" u="sng" dirty="0">
                <a:hlinkClick r:id="rId7"/>
              </a:rPr>
              <a:t>https://www.ssa.gov/work/WIPA.html</a:t>
            </a:r>
            <a:r>
              <a:rPr lang="en-US" sz="1700" dirty="0"/>
              <a:t> </a:t>
            </a:r>
          </a:p>
          <a:p>
            <a:pPr marL="166593" lvl="0" indent="0" rtl="0">
              <a:spcBef>
                <a:spcPts val="0"/>
              </a:spcBef>
              <a:spcAft>
                <a:spcPts val="0"/>
              </a:spcAft>
              <a:buSzPct val="45000"/>
              <a:buNone/>
            </a:pPr>
            <a:endParaRPr lang="en-US" sz="1700" dirty="0"/>
          </a:p>
          <a:p>
            <a:pPr marL="166593" lvl="0" indent="0" rtl="0">
              <a:spcBef>
                <a:spcPts val="0"/>
              </a:spcBef>
              <a:spcAft>
                <a:spcPts val="0"/>
              </a:spcAft>
              <a:buSzPct val="45000"/>
              <a:buNone/>
            </a:pPr>
            <a:r>
              <a:rPr lang="en-US" sz="1700" b="1" dirty="0"/>
              <a:t>ABLE Accounts</a:t>
            </a:r>
          </a:p>
          <a:p>
            <a:pPr marL="597218" lvl="1" indent="0" rtl="0">
              <a:spcBef>
                <a:spcPts val="0"/>
              </a:spcBef>
              <a:spcAft>
                <a:spcPts val="0"/>
              </a:spcAft>
              <a:buSzPct val="75000"/>
              <a:buNone/>
            </a:pPr>
            <a:r>
              <a:rPr lang="en-US" sz="1700" dirty="0"/>
              <a:t>An ABLE Account is a tax-advantaged savings account for individuals with disabilities and their families. The beneficiary of the account is the account owner, and income earned by the accounts will not be taxed. </a:t>
            </a:r>
            <a:r>
              <a:rPr lang="en-US" sz="1700" u="sng" dirty="0">
                <a:hlinkClick r:id="rId8"/>
              </a:rPr>
              <a:t>https://www.ablenrc.org/</a:t>
            </a:r>
            <a:r>
              <a:rPr lang="en-US" sz="1700" dirty="0"/>
              <a:t> </a:t>
            </a:r>
          </a:p>
        </p:txBody>
      </p:sp>
    </p:spTree>
    <p:extLst>
      <p:ext uri="{BB962C8B-B14F-4D97-AF65-F5344CB8AC3E}">
        <p14:creationId xmlns:p14="http://schemas.microsoft.com/office/powerpoint/2010/main" val="2292301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A8B763E-5922-4949-8186-B43466964D18}"/>
              </a:ext>
            </a:extLst>
          </p:cNvPr>
          <p:cNvSpPr>
            <a:spLocks noGrp="1"/>
          </p:cNvSpPr>
          <p:nvPr>
            <p:ph type="title"/>
          </p:nvPr>
        </p:nvSpPr>
        <p:spPr>
          <a:xfrm>
            <a:off x="8568795" y="316545"/>
            <a:ext cx="3091607" cy="892660"/>
          </a:xfrm>
        </p:spPr>
        <p:txBody>
          <a:bodyPr vert="horz" lIns="91440" tIns="45720" rIns="91440" bIns="45720" rtlCol="0" anchor="b">
            <a:normAutofit/>
          </a:bodyPr>
          <a:lstStyle/>
          <a:p>
            <a:r>
              <a:rPr lang="en-US" sz="2800" dirty="0"/>
              <a:t>Slow Down and Adjust</a:t>
            </a:r>
          </a:p>
        </p:txBody>
      </p:sp>
      <p:pic>
        <p:nvPicPr>
          <p:cNvPr id="8" name="Content Placeholder 7" descr="A picture containing trees in the forest. Text Reads: What forest? I only see trees. &#10;">
            <a:extLst>
              <a:ext uri="{FF2B5EF4-FFF2-40B4-BE49-F238E27FC236}">
                <a16:creationId xmlns:a16="http://schemas.microsoft.com/office/drawing/2014/main" id="{79B84D7E-F3D6-775E-7AFD-07D210FE2FFC}"/>
              </a:ext>
            </a:extLst>
          </p:cNvPr>
          <p:cNvPicPr>
            <a:picLocks noGrp="1" noChangeAspect="1"/>
          </p:cNvPicPr>
          <p:nvPr>
            <p:ph sz="half" idx="2"/>
          </p:nvPr>
        </p:nvPicPr>
        <p:blipFill rotWithShape="1">
          <a:blip r:embed="rId2"/>
          <a:srcRect l="13703" r="11865"/>
          <a:stretch/>
        </p:blipFill>
        <p:spPr>
          <a:xfrm>
            <a:off x="20" y="431"/>
            <a:ext cx="8115280" cy="6408311"/>
          </a:xfrm>
          <a:prstGeom prst="rect">
            <a:avLst/>
          </a:prstGeom>
        </p:spPr>
      </p:pic>
      <p:sp>
        <p:nvSpPr>
          <p:cNvPr id="5" name="Content Placeholder 4">
            <a:extLst>
              <a:ext uri="{FF2B5EF4-FFF2-40B4-BE49-F238E27FC236}">
                <a16:creationId xmlns:a16="http://schemas.microsoft.com/office/drawing/2014/main" id="{96250A47-8EFD-DF3C-FA71-DDFD1C4B74DA}"/>
              </a:ext>
            </a:extLst>
          </p:cNvPr>
          <p:cNvSpPr>
            <a:spLocks noGrp="1"/>
          </p:cNvSpPr>
          <p:nvPr>
            <p:ph sz="half" idx="1"/>
          </p:nvPr>
        </p:nvSpPr>
        <p:spPr>
          <a:xfrm>
            <a:off x="8643193" y="1431236"/>
            <a:ext cx="2942813" cy="4527438"/>
          </a:xfrm>
        </p:spPr>
        <p:txBody>
          <a:bodyPr vert="horz" lIns="91440" tIns="45720" rIns="91440" bIns="45720" rtlCol="0">
            <a:normAutofit/>
          </a:bodyPr>
          <a:lstStyle/>
          <a:p>
            <a:r>
              <a:rPr lang="en-US" sz="2000" dirty="0"/>
              <a:t>Slow down – things are not always as they appear. </a:t>
            </a:r>
          </a:p>
          <a:p>
            <a:r>
              <a:rPr lang="en-US" sz="2000" dirty="0"/>
              <a:t>Look beyond what is in front of you and consider the larger picture – accounting for how living in a scarcity-induced mindset can contribute to actions and behaviors.</a:t>
            </a:r>
          </a:p>
          <a:p>
            <a:r>
              <a:rPr lang="en-US" sz="2000" dirty="0"/>
              <a:t>Adjust how we provide services.</a:t>
            </a:r>
          </a:p>
          <a:p>
            <a:pPr marL="457200" lvl="1" indent="0">
              <a:buNone/>
            </a:pPr>
            <a:endParaRPr lang="en-US" sz="1600" dirty="0"/>
          </a:p>
        </p:txBody>
      </p:sp>
      <p:sp>
        <p:nvSpPr>
          <p:cNvPr id="15" name="Rectangle 14">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4404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3D black question marks with one yellow question mark">
            <a:extLst>
              <a:ext uri="{FF2B5EF4-FFF2-40B4-BE49-F238E27FC236}">
                <a16:creationId xmlns:a16="http://schemas.microsoft.com/office/drawing/2014/main" id="{F8F0F235-5E27-BC01-69EC-EE287A992DEB}"/>
              </a:ext>
            </a:extLst>
          </p:cNvPr>
          <p:cNvPicPr>
            <a:picLocks noChangeAspect="1"/>
          </p:cNvPicPr>
          <p:nvPr/>
        </p:nvPicPr>
        <p:blipFill rotWithShape="1">
          <a:blip r:embed="rId2"/>
          <a:srcRect l="39775" r="16908" b="1"/>
          <a:stretch/>
        </p:blipFill>
        <p:spPr>
          <a:xfrm>
            <a:off x="4038599" y="10"/>
            <a:ext cx="8160026" cy="6875809"/>
          </a:xfrm>
          <a:prstGeom prst="rect">
            <a:avLst/>
          </a:prstGeom>
        </p:spPr>
      </p:pic>
      <p:sp>
        <p:nvSpPr>
          <p:cNvPr id="28" name="Freeform: Shape 27">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F2FA22A-917F-5390-9637-BAE3B0A10543}"/>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dirty="0">
                <a:solidFill>
                  <a:srgbClr val="FFFFFF"/>
                </a:solidFill>
              </a:rPr>
              <a:t>Questions</a:t>
            </a:r>
            <a:endParaRPr lang="en-US" sz="4000">
              <a:solidFill>
                <a:srgbClr val="FFFFFF"/>
              </a:solidFill>
            </a:endParaRPr>
          </a:p>
        </p:txBody>
      </p:sp>
    </p:spTree>
    <p:extLst>
      <p:ext uri="{BB962C8B-B14F-4D97-AF65-F5344CB8AC3E}">
        <p14:creationId xmlns:p14="http://schemas.microsoft.com/office/powerpoint/2010/main" val="802833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92E894-C150-35A0-B32F-9EE97E87B15D}"/>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References</a:t>
            </a:r>
          </a:p>
        </p:txBody>
      </p:sp>
      <p:sp>
        <p:nvSpPr>
          <p:cNvPr id="17" name="Content Placeholder 2">
            <a:extLst>
              <a:ext uri="{FF2B5EF4-FFF2-40B4-BE49-F238E27FC236}">
                <a16:creationId xmlns:a16="http://schemas.microsoft.com/office/drawing/2014/main" id="{7143F105-A29C-F730-9A6D-EA28EEFE0E7D}"/>
              </a:ext>
            </a:extLst>
          </p:cNvPr>
          <p:cNvSpPr>
            <a:spLocks noGrp="1"/>
          </p:cNvSpPr>
          <p:nvPr>
            <p:ph idx="1"/>
          </p:nvPr>
        </p:nvSpPr>
        <p:spPr>
          <a:xfrm>
            <a:off x="1371599" y="1709530"/>
            <a:ext cx="9724031" cy="4979505"/>
          </a:xfrm>
        </p:spPr>
        <p:txBody>
          <a:bodyPr anchor="ctr">
            <a:noAutofit/>
          </a:bodyPr>
          <a:lstStyle/>
          <a:p>
            <a:pPr marL="127000" indent="-457200">
              <a:lnSpc>
                <a:spcPct val="100000"/>
              </a:lnSpc>
              <a:buClr>
                <a:srgbClr val="3F3F3F"/>
              </a:buClr>
              <a:buSzPts val="1600"/>
              <a:buNone/>
            </a:pPr>
            <a:r>
              <a:rPr lang="en-US" sz="1200" dirty="0">
                <a:solidFill>
                  <a:srgbClr val="3F3F3F"/>
                </a:solidFill>
                <a:latin typeface="+mj-lt"/>
              </a:rPr>
              <a:t>Allard, S., </a:t>
            </a:r>
            <a:r>
              <a:rPr lang="en-US" sz="1200" dirty="0" err="1">
                <a:solidFill>
                  <a:srgbClr val="3F3F3F"/>
                </a:solidFill>
                <a:latin typeface="+mj-lt"/>
              </a:rPr>
              <a:t>Danzinger</a:t>
            </a:r>
            <a:r>
              <a:rPr lang="en-US" sz="1200" dirty="0">
                <a:solidFill>
                  <a:srgbClr val="3F3F3F"/>
                </a:solidFill>
                <a:latin typeface="+mj-lt"/>
              </a:rPr>
              <a:t>, S., &amp; </a:t>
            </a:r>
            <a:r>
              <a:rPr lang="en-US" sz="1200" dirty="0" err="1">
                <a:solidFill>
                  <a:srgbClr val="3F3F3F"/>
                </a:solidFill>
                <a:latin typeface="+mj-lt"/>
              </a:rPr>
              <a:t>Wathen</a:t>
            </a:r>
            <a:r>
              <a:rPr lang="en-US" sz="1200" dirty="0">
                <a:solidFill>
                  <a:srgbClr val="3F3F3F"/>
                </a:solidFill>
                <a:latin typeface="+mj-lt"/>
              </a:rPr>
              <a:t>, M. (2012). Receipt of public benefits and private support amount low-income households with children after the great recession. Policy Brief, 12, Ann Arbor, MI: National Poverty Center</a:t>
            </a:r>
          </a:p>
          <a:p>
            <a:pPr marL="127000" indent="-457200">
              <a:lnSpc>
                <a:spcPct val="100000"/>
              </a:lnSpc>
              <a:spcBef>
                <a:spcPts val="0"/>
              </a:spcBef>
              <a:buSzPts val="1600"/>
              <a:buNone/>
            </a:pPr>
            <a:r>
              <a:rPr lang="en-US" sz="1200" dirty="0">
                <a:solidFill>
                  <a:srgbClr val="3F3F3F"/>
                </a:solidFill>
                <a:latin typeface="+mj-lt"/>
              </a:rPr>
              <a:t>American Psychological Association. (2016). </a:t>
            </a:r>
            <a:r>
              <a:rPr lang="en-US" sz="1200" i="1" dirty="0">
                <a:solidFill>
                  <a:srgbClr val="3F3F3F"/>
                </a:solidFill>
                <a:latin typeface="+mj-lt"/>
              </a:rPr>
              <a:t>Education and socioeconomic status</a:t>
            </a:r>
            <a:r>
              <a:rPr lang="en-US" sz="1200" dirty="0">
                <a:solidFill>
                  <a:srgbClr val="3F3F3F"/>
                </a:solidFill>
                <a:latin typeface="+mj-lt"/>
              </a:rPr>
              <a:t>. Retrieved from </a:t>
            </a:r>
            <a:r>
              <a:rPr lang="en-US" sz="1200" u="sng" dirty="0">
                <a:solidFill>
                  <a:srgbClr val="3FCDE7"/>
                </a:solidFill>
                <a:latin typeface="+mj-lt"/>
                <a:hlinkClick r:id="rId2">
                  <a:extLst>
                    <a:ext uri="{A12FA001-AC4F-418D-AE19-62706E023703}">
                      <ahyp:hlinkClr xmlns:ahyp="http://schemas.microsoft.com/office/drawing/2018/hyperlinkcolor" val="tx"/>
                    </a:ext>
                  </a:extLst>
                </a:hlinkClick>
              </a:rPr>
              <a:t>https://www.apa.org/pi/ses/resources/publications/education.aspx</a:t>
            </a:r>
            <a:r>
              <a:rPr lang="en-US" sz="1200" dirty="0">
                <a:solidFill>
                  <a:srgbClr val="3F3F3F"/>
                </a:solidFill>
                <a:latin typeface="+mj-lt"/>
              </a:rPr>
              <a:t>.</a:t>
            </a:r>
          </a:p>
          <a:p>
            <a:pPr marL="127000" indent="-457200">
              <a:lnSpc>
                <a:spcPct val="100000"/>
              </a:lnSpc>
              <a:spcBef>
                <a:spcPts val="0"/>
              </a:spcBef>
              <a:buSzPts val="1600"/>
              <a:buNone/>
            </a:pPr>
            <a:r>
              <a:rPr lang="en-US" sz="1200" dirty="0">
                <a:solidFill>
                  <a:srgbClr val="3F3F3F"/>
                </a:solidFill>
                <a:latin typeface="+mj-lt"/>
              </a:rPr>
              <a:t>American Psychological Association (2016). </a:t>
            </a:r>
            <a:r>
              <a:rPr lang="en-US" sz="1200" i="1" dirty="0">
                <a:solidFill>
                  <a:srgbClr val="3F3F3F"/>
                </a:solidFill>
                <a:latin typeface="+mj-lt"/>
              </a:rPr>
              <a:t>Socioeconomic status</a:t>
            </a:r>
            <a:r>
              <a:rPr lang="en-US" sz="1200" dirty="0">
                <a:solidFill>
                  <a:srgbClr val="3F3F3F"/>
                </a:solidFill>
                <a:latin typeface="+mj-lt"/>
              </a:rPr>
              <a:t>. Retrieved from </a:t>
            </a:r>
            <a:r>
              <a:rPr lang="en-US" sz="1200" u="sng" dirty="0">
                <a:solidFill>
                  <a:srgbClr val="3FCDE7"/>
                </a:solidFill>
                <a:latin typeface="+mj-lt"/>
                <a:hlinkClick r:id="rId3">
                  <a:extLst>
                    <a:ext uri="{A12FA001-AC4F-418D-AE19-62706E023703}">
                      <ahyp:hlinkClr xmlns:ahyp="http://schemas.microsoft.com/office/drawing/2018/hyperlinkcolor" val="tx"/>
                    </a:ext>
                  </a:extLst>
                </a:hlinkClick>
              </a:rPr>
              <a:t>http://www.apa.org/topics/socioeconomic-status/</a:t>
            </a:r>
            <a:endParaRPr lang="en-US" sz="1200" u="sng" dirty="0">
              <a:solidFill>
                <a:srgbClr val="3F3F3F"/>
              </a:solidFill>
              <a:latin typeface="+mj-lt"/>
            </a:endParaRPr>
          </a:p>
          <a:p>
            <a:pPr marL="127000" indent="-457200">
              <a:lnSpc>
                <a:spcPct val="100000"/>
              </a:lnSpc>
              <a:spcBef>
                <a:spcPts val="0"/>
              </a:spcBef>
              <a:buSzPts val="1600"/>
              <a:buNone/>
            </a:pPr>
            <a:r>
              <a:rPr lang="en-US" sz="1200" dirty="0">
                <a:latin typeface="+mj-lt"/>
              </a:rPr>
              <a:t>Anderson, C.A., Johnston, S. &amp; </a:t>
            </a:r>
            <a:r>
              <a:rPr lang="en-US" sz="1200" dirty="0" err="1">
                <a:latin typeface="+mj-lt"/>
              </a:rPr>
              <a:t>Partch</a:t>
            </a:r>
            <a:r>
              <a:rPr lang="en-US" sz="1200" dirty="0">
                <a:latin typeface="+mj-lt"/>
              </a:rPr>
              <a:t>-Davies, T. (2016, September, 14). </a:t>
            </a:r>
            <a:r>
              <a:rPr lang="en-US" sz="1200" i="1" dirty="0">
                <a:latin typeface="+mj-lt"/>
              </a:rPr>
              <a:t>The intersection of disability and poverty: Implications for practice </a:t>
            </a:r>
            <a:r>
              <a:rPr lang="en-US" sz="1200" dirty="0">
                <a:latin typeface="+mj-lt"/>
              </a:rPr>
              <a:t>[PowerPoint Slides]. National Rehabilitation Association Annual Conference, Richmond, VA.</a:t>
            </a:r>
          </a:p>
          <a:p>
            <a:pPr marL="127000" indent="-457200">
              <a:lnSpc>
                <a:spcPct val="100000"/>
              </a:lnSpc>
              <a:spcBef>
                <a:spcPts val="0"/>
              </a:spcBef>
              <a:buSzPts val="1600"/>
              <a:buNone/>
            </a:pPr>
            <a:r>
              <a:rPr lang="en-US" sz="1200" dirty="0">
                <a:latin typeface="+mj-lt"/>
              </a:rPr>
              <a:t>Anderson, C.A. &amp; Smith, J. (2017, December, 7). </a:t>
            </a:r>
            <a:r>
              <a:rPr lang="en-US" sz="1200" i="1" dirty="0">
                <a:latin typeface="+mj-lt"/>
              </a:rPr>
              <a:t>Disability and Poverty: An overview of research, policy, and practice </a:t>
            </a:r>
            <a:r>
              <a:rPr lang="en-US" sz="1200" dirty="0">
                <a:latin typeface="+mj-lt"/>
              </a:rPr>
              <a:t>[PowerPoint Slides]. Wisconsin Department of Health Service Bureau of Aging and Long-Term Care Services All Staff Meeting, Madison, WI.</a:t>
            </a:r>
          </a:p>
          <a:p>
            <a:pPr marL="127000" indent="-457200">
              <a:lnSpc>
                <a:spcPct val="100000"/>
              </a:lnSpc>
              <a:spcBef>
                <a:spcPts val="0"/>
              </a:spcBef>
              <a:buSzPts val="1600"/>
              <a:buNone/>
            </a:pPr>
            <a:r>
              <a:rPr lang="en-US" sz="1200" dirty="0" err="1">
                <a:latin typeface="+mj-lt"/>
              </a:rPr>
              <a:t>Elwan</a:t>
            </a:r>
            <a:r>
              <a:rPr lang="en-US" sz="1200" dirty="0">
                <a:latin typeface="+mj-lt"/>
              </a:rPr>
              <a:t>, A. (1999). </a:t>
            </a:r>
            <a:r>
              <a:rPr lang="en-US" sz="1200" i="1" dirty="0">
                <a:latin typeface="+mj-lt"/>
              </a:rPr>
              <a:t>Poverty and disability: A survey of the literature (Social Protection Discussion Paper Series No. 9932). Washington, DC: Social Protection Unit, Human Development Network, World Bank.</a:t>
            </a:r>
            <a:endParaRPr lang="en-US" sz="1200" dirty="0">
              <a:solidFill>
                <a:srgbClr val="222222"/>
              </a:solidFill>
              <a:effectLst/>
              <a:latin typeface="+mj-lt"/>
              <a:ea typeface="Times New Roman" panose="02020603050405020304" pitchFamily="18" charset="0"/>
            </a:endParaRPr>
          </a:p>
          <a:p>
            <a:pPr marL="127000" indent="-457200">
              <a:lnSpc>
                <a:spcPct val="100000"/>
              </a:lnSpc>
              <a:spcBef>
                <a:spcPts val="0"/>
              </a:spcBef>
              <a:buSzPts val="1600"/>
              <a:buNone/>
            </a:pPr>
            <a:r>
              <a:rPr lang="en-US" sz="1200" dirty="0" err="1">
                <a:solidFill>
                  <a:srgbClr val="222222"/>
                </a:solidFill>
                <a:effectLst/>
                <a:latin typeface="+mj-lt"/>
                <a:ea typeface="Times New Roman" panose="02020603050405020304" pitchFamily="18" charset="0"/>
              </a:rPr>
              <a:t>Gennetian</a:t>
            </a:r>
            <a:r>
              <a:rPr lang="en-US" sz="1200" dirty="0">
                <a:solidFill>
                  <a:srgbClr val="222222"/>
                </a:solidFill>
                <a:effectLst/>
                <a:latin typeface="+mj-lt"/>
                <a:ea typeface="Times New Roman" panose="02020603050405020304" pitchFamily="18" charset="0"/>
              </a:rPr>
              <a:t>, L. A., &amp; </a:t>
            </a:r>
            <a:r>
              <a:rPr lang="en-US" sz="1200" dirty="0" err="1">
                <a:solidFill>
                  <a:srgbClr val="222222"/>
                </a:solidFill>
                <a:effectLst/>
                <a:latin typeface="+mj-lt"/>
                <a:ea typeface="Times New Roman" panose="02020603050405020304" pitchFamily="18" charset="0"/>
              </a:rPr>
              <a:t>Shafir</a:t>
            </a:r>
            <a:r>
              <a:rPr lang="en-US" sz="1200" dirty="0">
                <a:solidFill>
                  <a:srgbClr val="222222"/>
                </a:solidFill>
                <a:effectLst/>
                <a:latin typeface="+mj-lt"/>
                <a:ea typeface="Times New Roman" panose="02020603050405020304" pitchFamily="18" charset="0"/>
              </a:rPr>
              <a:t>, E. (2015). The persistence of poverty in the context of financial instability: A behavioral perspective. </a:t>
            </a:r>
            <a:r>
              <a:rPr lang="en-US" sz="1200" i="1" dirty="0">
                <a:solidFill>
                  <a:srgbClr val="222222"/>
                </a:solidFill>
                <a:effectLst/>
                <a:latin typeface="+mj-lt"/>
                <a:ea typeface="Times New Roman" panose="02020603050405020304" pitchFamily="18" charset="0"/>
              </a:rPr>
              <a:t>Journal of Policy Analysis and Management</a:t>
            </a:r>
            <a:r>
              <a:rPr lang="en-US" sz="1200" dirty="0">
                <a:solidFill>
                  <a:srgbClr val="222222"/>
                </a:solidFill>
                <a:effectLst/>
                <a:latin typeface="+mj-lt"/>
                <a:ea typeface="Times New Roman" panose="02020603050405020304" pitchFamily="18" charset="0"/>
              </a:rPr>
              <a:t>, </a:t>
            </a:r>
            <a:r>
              <a:rPr lang="en-US" sz="1200" i="1" dirty="0">
                <a:solidFill>
                  <a:srgbClr val="222222"/>
                </a:solidFill>
                <a:effectLst/>
                <a:latin typeface="+mj-lt"/>
                <a:ea typeface="Times New Roman" panose="02020603050405020304" pitchFamily="18" charset="0"/>
              </a:rPr>
              <a:t>34</a:t>
            </a:r>
            <a:r>
              <a:rPr lang="en-US" sz="1200" dirty="0">
                <a:solidFill>
                  <a:srgbClr val="222222"/>
                </a:solidFill>
                <a:effectLst/>
                <a:latin typeface="+mj-lt"/>
                <a:ea typeface="Times New Roman" panose="02020603050405020304" pitchFamily="18" charset="0"/>
              </a:rPr>
              <a:t>(4), 904-936.</a:t>
            </a:r>
            <a:endParaRPr lang="en-US" sz="1200" dirty="0">
              <a:latin typeface="+mj-lt"/>
            </a:endParaRPr>
          </a:p>
          <a:p>
            <a:pPr marL="127000" indent="-457200">
              <a:lnSpc>
                <a:spcPct val="100000"/>
              </a:lnSpc>
              <a:spcBef>
                <a:spcPts val="0"/>
              </a:spcBef>
              <a:buSzPts val="1600"/>
              <a:buNone/>
            </a:pPr>
            <a:r>
              <a:rPr lang="en-US" sz="1200" dirty="0">
                <a:latin typeface="+mj-lt"/>
              </a:rPr>
              <a:t>Goodman, N., Morris, M., Boston, K., &amp; Walton, D. (2017). Financial inequality: disability, race and poverty in America. National Disability Institute.</a:t>
            </a:r>
          </a:p>
          <a:p>
            <a:pPr marL="127000" indent="-457200">
              <a:lnSpc>
                <a:spcPct val="100000"/>
              </a:lnSpc>
              <a:spcBef>
                <a:spcPts val="0"/>
              </a:spcBef>
              <a:buSzPts val="1600"/>
              <a:buNone/>
            </a:pPr>
            <a:r>
              <a:rPr lang="en-US" sz="1200" dirty="0" err="1">
                <a:latin typeface="+mj-lt"/>
              </a:rPr>
              <a:t>Houtenville</a:t>
            </a:r>
            <a:r>
              <a:rPr lang="en-US" sz="1200" dirty="0">
                <a:latin typeface="+mj-lt"/>
              </a:rPr>
              <a:t>, A., &amp; </a:t>
            </a:r>
            <a:r>
              <a:rPr lang="en-US" sz="1200" dirty="0" err="1">
                <a:latin typeface="+mj-lt"/>
              </a:rPr>
              <a:t>Boege</a:t>
            </a:r>
            <a:r>
              <a:rPr lang="en-US" sz="1200" dirty="0">
                <a:latin typeface="+mj-lt"/>
              </a:rPr>
              <a:t>, S. (2019) Annual Report on Persons with Disabilities in America: 2018. Durham, NH: University of New Hampshire, Institute on Disability</a:t>
            </a:r>
          </a:p>
          <a:p>
            <a:pPr marL="127000" indent="-457200">
              <a:lnSpc>
                <a:spcPct val="100000"/>
              </a:lnSpc>
              <a:spcBef>
                <a:spcPts val="0"/>
              </a:spcBef>
              <a:buSzPts val="1600"/>
              <a:buNone/>
            </a:pPr>
            <a:r>
              <a:rPr lang="en-US" sz="1200" dirty="0">
                <a:latin typeface="+mj-lt"/>
              </a:rPr>
              <a:t>Hughes, C., &amp; </a:t>
            </a:r>
            <a:r>
              <a:rPr lang="en-US" sz="1200" dirty="0" err="1">
                <a:latin typeface="+mj-lt"/>
              </a:rPr>
              <a:t>Avoke</a:t>
            </a:r>
            <a:r>
              <a:rPr lang="en-US" sz="1200" dirty="0">
                <a:latin typeface="+mj-lt"/>
              </a:rPr>
              <a:t>, S. K. (2010). The elephant in the room: Poverty, disability, and employment. Research and Practice for Persons with Severe Disabilities, 35(1-2), 5-14.</a:t>
            </a:r>
          </a:p>
          <a:p>
            <a:pPr marL="127000" indent="-457200">
              <a:lnSpc>
                <a:spcPct val="100000"/>
              </a:lnSpc>
              <a:spcBef>
                <a:spcPts val="0"/>
              </a:spcBef>
              <a:buSzPts val="1600"/>
              <a:buNone/>
            </a:pPr>
            <a:r>
              <a:rPr lang="en-US" sz="1200" dirty="0">
                <a:latin typeface="+mj-lt"/>
              </a:rPr>
              <a:t>Iceland, J. (2013). Poverty in America: A handbook. Berkeley, CA: University of California Press.</a:t>
            </a:r>
          </a:p>
          <a:p>
            <a:pPr marL="127000" indent="-457200">
              <a:lnSpc>
                <a:spcPct val="100000"/>
              </a:lnSpc>
              <a:spcBef>
                <a:spcPts val="0"/>
              </a:spcBef>
              <a:buClr>
                <a:srgbClr val="222222"/>
              </a:buClr>
              <a:buSzPts val="1600"/>
              <a:buNone/>
            </a:pPr>
            <a:r>
              <a:rPr lang="en-US" sz="1200" dirty="0" err="1">
                <a:effectLst/>
              </a:rPr>
              <a:t>Kalil</a:t>
            </a:r>
            <a:r>
              <a:rPr lang="en-US" sz="1200" dirty="0">
                <a:effectLst/>
              </a:rPr>
              <a:t>, A., Mayer, S., &amp; Shah, R. (2022). Scarcity and Inattention. </a:t>
            </a:r>
            <a:r>
              <a:rPr lang="en-US" sz="1200" i="1" dirty="0">
                <a:effectLst/>
              </a:rPr>
              <a:t>SSRN Electronic Journal</a:t>
            </a:r>
            <a:r>
              <a:rPr lang="en-US" sz="1200" dirty="0">
                <a:effectLst/>
              </a:rPr>
              <a:t>. </a:t>
            </a:r>
            <a:r>
              <a:rPr lang="en-US" sz="1200" dirty="0">
                <a:effectLst/>
                <a:hlinkClick r:id="rId4"/>
              </a:rPr>
              <a:t>https://doi.org/10.2139/ssrn.4138637</a:t>
            </a:r>
            <a:endParaRPr lang="en-US" sz="1200" dirty="0">
              <a:latin typeface="+mj-lt"/>
            </a:endParaRPr>
          </a:p>
          <a:p>
            <a:pPr marL="127000" indent="-457200">
              <a:lnSpc>
                <a:spcPct val="100000"/>
              </a:lnSpc>
              <a:spcBef>
                <a:spcPts val="0"/>
              </a:spcBef>
              <a:buClr>
                <a:srgbClr val="222222"/>
              </a:buClr>
              <a:buSzPts val="1600"/>
              <a:buNone/>
            </a:pPr>
            <a:r>
              <a:rPr lang="en-US" sz="1200" dirty="0">
                <a:latin typeface="+mj-lt"/>
              </a:rPr>
              <a:t>Mullainathan, S., &amp; </a:t>
            </a:r>
            <a:r>
              <a:rPr lang="en-US" sz="1200" dirty="0" err="1">
                <a:latin typeface="+mj-lt"/>
              </a:rPr>
              <a:t>Shafir</a:t>
            </a:r>
            <a:r>
              <a:rPr lang="en-US" sz="1200" dirty="0">
                <a:latin typeface="+mj-lt"/>
              </a:rPr>
              <a:t>, E. (2013). </a:t>
            </a:r>
            <a:r>
              <a:rPr lang="en-US" sz="1200" i="1" dirty="0">
                <a:latin typeface="+mj-lt"/>
              </a:rPr>
              <a:t>Scarcity: Why having too little means so much</a:t>
            </a:r>
            <a:r>
              <a:rPr lang="en-US" sz="1200" dirty="0">
                <a:latin typeface="+mj-lt"/>
              </a:rPr>
              <a:t>. Macmillan.</a:t>
            </a:r>
            <a:endParaRPr lang="en-US" sz="1200" dirty="0">
              <a:solidFill>
                <a:srgbClr val="222222"/>
              </a:solidFill>
              <a:latin typeface="+mj-lt"/>
            </a:endParaRPr>
          </a:p>
          <a:p>
            <a:pPr marL="127000" indent="-457200">
              <a:lnSpc>
                <a:spcPct val="100000"/>
              </a:lnSpc>
              <a:spcBef>
                <a:spcPts val="0"/>
              </a:spcBef>
              <a:buClr>
                <a:srgbClr val="222222"/>
              </a:buClr>
              <a:buSzPts val="1600"/>
              <a:buNone/>
            </a:pPr>
            <a:r>
              <a:rPr lang="en-US" sz="1200" dirty="0">
                <a:solidFill>
                  <a:srgbClr val="222222"/>
                </a:solidFill>
                <a:latin typeface="+mj-lt"/>
              </a:rPr>
              <a:t>Nye-</a:t>
            </a:r>
            <a:r>
              <a:rPr lang="en-US" sz="1200" dirty="0" err="1">
                <a:solidFill>
                  <a:srgbClr val="222222"/>
                </a:solidFill>
                <a:latin typeface="+mj-lt"/>
              </a:rPr>
              <a:t>Lengerman</a:t>
            </a:r>
            <a:r>
              <a:rPr lang="en-US" sz="1200" dirty="0">
                <a:solidFill>
                  <a:srgbClr val="222222"/>
                </a:solidFill>
                <a:latin typeface="+mj-lt"/>
              </a:rPr>
              <a:t>, K., &amp; Nord, D. (2016). Changing the message: Employment as a means out of poverty. Journal of Vocational Rehabilitation, 44(3), 243-247.</a:t>
            </a:r>
          </a:p>
          <a:p>
            <a:pPr marL="127000" indent="-457200">
              <a:lnSpc>
                <a:spcPct val="100000"/>
              </a:lnSpc>
              <a:spcBef>
                <a:spcPts val="0"/>
              </a:spcBef>
              <a:buClr>
                <a:srgbClr val="222222"/>
              </a:buClr>
              <a:buSzPts val="1600"/>
              <a:buNone/>
            </a:pPr>
            <a:r>
              <a:rPr lang="en-US" sz="1200" dirty="0">
                <a:solidFill>
                  <a:srgbClr val="222222"/>
                </a:solidFill>
                <a:latin typeface="+mj-lt"/>
              </a:rPr>
              <a:t>Palmer, M. (2011). Disability and poverty: A conceptual review. </a:t>
            </a:r>
            <a:r>
              <a:rPr lang="en-US" sz="1200" i="1" dirty="0">
                <a:solidFill>
                  <a:srgbClr val="222222"/>
                </a:solidFill>
                <a:latin typeface="+mj-lt"/>
              </a:rPr>
              <a:t>Journal of Disability Policy Studies</a:t>
            </a:r>
            <a:r>
              <a:rPr lang="en-US" sz="1200" dirty="0">
                <a:solidFill>
                  <a:srgbClr val="222222"/>
                </a:solidFill>
                <a:latin typeface="+mj-lt"/>
              </a:rPr>
              <a:t>, </a:t>
            </a:r>
            <a:r>
              <a:rPr lang="en-US" sz="1200" i="1" dirty="0">
                <a:solidFill>
                  <a:srgbClr val="222222"/>
                </a:solidFill>
                <a:latin typeface="+mj-lt"/>
              </a:rPr>
              <a:t>21</a:t>
            </a:r>
            <a:r>
              <a:rPr lang="en-US" sz="1200" dirty="0">
                <a:solidFill>
                  <a:srgbClr val="222222"/>
                </a:solidFill>
                <a:latin typeface="+mj-lt"/>
              </a:rPr>
              <a:t>(4), 210-218.</a:t>
            </a:r>
          </a:p>
          <a:p>
            <a:pPr marL="127000" indent="-457200">
              <a:lnSpc>
                <a:spcPct val="100000"/>
              </a:lnSpc>
              <a:spcBef>
                <a:spcPts val="0"/>
              </a:spcBef>
              <a:buClr>
                <a:srgbClr val="222222"/>
              </a:buClr>
              <a:buSzPts val="1600"/>
              <a:buNone/>
            </a:pPr>
            <a:r>
              <a:rPr lang="en-US" sz="1200" dirty="0">
                <a:solidFill>
                  <a:srgbClr val="222222"/>
                </a:solidFill>
                <a:latin typeface="+mj-lt"/>
              </a:rPr>
              <a:t>Ralston, D.J., &amp; Thuli-Crane, K. (2021, August, 31). </a:t>
            </a:r>
            <a:r>
              <a:rPr lang="en-US" sz="1200" i="1" dirty="0">
                <a:solidFill>
                  <a:srgbClr val="222222"/>
                </a:solidFill>
                <a:latin typeface="+mj-lt"/>
              </a:rPr>
              <a:t>Understanding the big picture: The connection between disability and poverty and why financial capability matters. </a:t>
            </a:r>
            <a:r>
              <a:rPr lang="en-US" sz="1200" dirty="0">
                <a:solidFill>
                  <a:srgbClr val="222222"/>
                </a:solidFill>
                <a:latin typeface="+mj-lt"/>
              </a:rPr>
              <a:t>[PowerPoint Slides]. Online Webinar. </a:t>
            </a:r>
            <a:r>
              <a:rPr lang="en-US" sz="1200" dirty="0">
                <a:solidFill>
                  <a:srgbClr val="222222"/>
                </a:solidFill>
                <a:latin typeface="+mj-lt"/>
                <a:hlinkClick r:id="rId5"/>
              </a:rPr>
              <a:t>https://transitionta.org/trainings/disability-poverty-financial-capability-webinar/</a:t>
            </a:r>
            <a:r>
              <a:rPr lang="en-US" sz="1200" dirty="0">
                <a:solidFill>
                  <a:srgbClr val="222222"/>
                </a:solidFill>
                <a:latin typeface="+mj-lt"/>
              </a:rPr>
              <a:t> </a:t>
            </a:r>
          </a:p>
          <a:p>
            <a:pPr marL="127000" indent="-457200">
              <a:lnSpc>
                <a:spcPct val="100000"/>
              </a:lnSpc>
              <a:spcBef>
                <a:spcPts val="0"/>
              </a:spcBef>
              <a:buClr>
                <a:srgbClr val="222222"/>
              </a:buClr>
              <a:buSzPts val="1600"/>
              <a:buNone/>
            </a:pPr>
            <a:r>
              <a:rPr lang="en-US" sz="1200" dirty="0" err="1">
                <a:latin typeface="+mj-lt"/>
              </a:rPr>
              <a:t>Shafir</a:t>
            </a:r>
            <a:r>
              <a:rPr lang="en-US" sz="1200" dirty="0">
                <a:latin typeface="+mj-lt"/>
              </a:rPr>
              <a:t>, E. (2017). Decisions in poverty contexts. </a:t>
            </a:r>
            <a:r>
              <a:rPr lang="en-US" sz="1200" i="1" dirty="0">
                <a:latin typeface="+mj-lt"/>
              </a:rPr>
              <a:t>Current opinion in psychology</a:t>
            </a:r>
            <a:r>
              <a:rPr lang="en-US" sz="1200" dirty="0">
                <a:latin typeface="+mj-lt"/>
              </a:rPr>
              <a:t>, </a:t>
            </a:r>
            <a:r>
              <a:rPr lang="en-US" sz="1200" i="1" dirty="0">
                <a:latin typeface="+mj-lt"/>
              </a:rPr>
              <a:t>18</a:t>
            </a:r>
            <a:r>
              <a:rPr lang="en-US" sz="1200" dirty="0">
                <a:latin typeface="+mj-lt"/>
              </a:rPr>
              <a:t>, 131-136.</a:t>
            </a:r>
            <a:endParaRPr lang="en-US" sz="1200" dirty="0">
              <a:effectLst/>
              <a:latin typeface="+mj-lt"/>
            </a:endParaRPr>
          </a:p>
          <a:p>
            <a:pPr marL="127000" indent="-457200">
              <a:lnSpc>
                <a:spcPct val="100000"/>
              </a:lnSpc>
              <a:spcBef>
                <a:spcPts val="0"/>
              </a:spcBef>
              <a:buClr>
                <a:srgbClr val="222222"/>
              </a:buClr>
              <a:buSzPts val="1600"/>
              <a:buNone/>
            </a:pPr>
            <a:r>
              <a:rPr lang="en-US" sz="1200" dirty="0">
                <a:effectLst/>
                <a:latin typeface="+mj-lt"/>
              </a:rPr>
              <a:t>Shah, A. K., Zhao, J., Mullainathan, S., &amp; </a:t>
            </a:r>
            <a:r>
              <a:rPr lang="en-US" sz="1200" dirty="0" err="1">
                <a:effectLst/>
                <a:latin typeface="+mj-lt"/>
              </a:rPr>
              <a:t>Shafir</a:t>
            </a:r>
            <a:r>
              <a:rPr lang="en-US" sz="1200" dirty="0">
                <a:effectLst/>
                <a:latin typeface="+mj-lt"/>
              </a:rPr>
              <a:t>, E. (2018). Money in the Mental Lives of the Poor. </a:t>
            </a:r>
            <a:r>
              <a:rPr lang="en-US" sz="1200" i="1" dirty="0">
                <a:effectLst/>
                <a:latin typeface="+mj-lt"/>
              </a:rPr>
              <a:t>Social Cognition</a:t>
            </a:r>
            <a:r>
              <a:rPr lang="en-US" sz="1200" dirty="0">
                <a:effectLst/>
                <a:latin typeface="+mj-lt"/>
              </a:rPr>
              <a:t>, </a:t>
            </a:r>
            <a:r>
              <a:rPr lang="en-US" sz="1200" i="1" dirty="0">
                <a:effectLst/>
                <a:latin typeface="+mj-lt"/>
              </a:rPr>
              <a:t>36</a:t>
            </a:r>
            <a:r>
              <a:rPr lang="en-US" sz="1200" dirty="0">
                <a:effectLst/>
                <a:latin typeface="+mj-lt"/>
              </a:rPr>
              <a:t>(1), 4–19. </a:t>
            </a:r>
            <a:r>
              <a:rPr lang="en-US" sz="1200" dirty="0">
                <a:effectLst/>
                <a:latin typeface="+mj-lt"/>
                <a:hlinkClick r:id="rId6"/>
              </a:rPr>
              <a:t>https://doi.org/10.1521/soco.2018.36.1.4</a:t>
            </a:r>
            <a:endParaRPr lang="en-US" sz="1200" dirty="0">
              <a:effectLst/>
              <a:latin typeface="+mj-lt"/>
            </a:endParaRPr>
          </a:p>
        </p:txBody>
      </p:sp>
    </p:spTree>
    <p:extLst>
      <p:ext uri="{BB962C8B-B14F-4D97-AF65-F5344CB8AC3E}">
        <p14:creationId xmlns:p14="http://schemas.microsoft.com/office/powerpoint/2010/main" val="35162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DA9C8D46-54D8-4DF1-99A2-E651C7B1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E12BF4D-F47A-41C1-85FC-652E412D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rgbClr val="000000">
                  <a:alpha val="41000"/>
                </a:srgbClr>
              </a:gs>
              <a:gs pos="85000">
                <a:schemeClr val="accent1">
                  <a:alpha val="25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Rectangle 51">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65981" cy="4480890"/>
          </a:xfrm>
          <a:prstGeom prst="rect">
            <a:avLst/>
          </a:prstGeom>
          <a:gradFill>
            <a:gsLst>
              <a:gs pos="0">
                <a:schemeClr val="accent1">
                  <a:lumMod val="75000"/>
                  <a:alpha val="50000"/>
                </a:schemeClr>
              </a:gs>
              <a:gs pos="99000">
                <a:srgbClr val="000000">
                  <a:alpha val="34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65FBF53F-BBBA-4974-AD72-0E8CD294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622" y="-2"/>
            <a:ext cx="12179371" cy="6400796"/>
          </a:xfrm>
          <a:prstGeom prst="rect">
            <a:avLst/>
          </a:prstGeom>
          <a:gradFill>
            <a:gsLst>
              <a:gs pos="45000">
                <a:schemeClr val="accent1">
                  <a:lumMod val="75000"/>
                  <a:alpha val="0"/>
                </a:schemeClr>
              </a:gs>
              <a:gs pos="99000">
                <a:srgbClr val="000000">
                  <a:alpha val="68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994100-5AB5-7310-5735-352CFC94BF7C}"/>
              </a:ext>
            </a:extLst>
          </p:cNvPr>
          <p:cNvSpPr>
            <a:spLocks noGrp="1"/>
          </p:cNvSpPr>
          <p:nvPr>
            <p:ph type="title"/>
          </p:nvPr>
        </p:nvSpPr>
        <p:spPr>
          <a:xfrm>
            <a:off x="4221803" y="1201002"/>
            <a:ext cx="7208197" cy="2779619"/>
          </a:xfrm>
        </p:spPr>
        <p:txBody>
          <a:bodyPr vert="horz" lIns="91440" tIns="45720" rIns="91440" bIns="45720" rtlCol="0" anchor="b">
            <a:normAutofit/>
          </a:bodyPr>
          <a:lstStyle/>
          <a:p>
            <a:r>
              <a:rPr lang="en-US" sz="4800" kern="1200">
                <a:solidFill>
                  <a:srgbClr val="FFFFFF"/>
                </a:solidFill>
                <a:latin typeface="+mj-lt"/>
                <a:ea typeface="+mj-ea"/>
                <a:cs typeface="+mj-cs"/>
              </a:rPr>
              <a:t>Understanding the Connection between Disability and Poverty</a:t>
            </a:r>
          </a:p>
        </p:txBody>
      </p:sp>
      <p:sp>
        <p:nvSpPr>
          <p:cNvPr id="3" name="Text Placeholder 2">
            <a:extLst>
              <a:ext uri="{FF2B5EF4-FFF2-40B4-BE49-F238E27FC236}">
                <a16:creationId xmlns:a16="http://schemas.microsoft.com/office/drawing/2014/main" id="{4FD790B4-8AE4-A914-E329-5ED875C87322}"/>
              </a:ext>
            </a:extLst>
          </p:cNvPr>
          <p:cNvSpPr>
            <a:spLocks noGrp="1"/>
          </p:cNvSpPr>
          <p:nvPr>
            <p:ph type="body" idx="1"/>
          </p:nvPr>
        </p:nvSpPr>
        <p:spPr>
          <a:xfrm>
            <a:off x="4221803" y="4940490"/>
            <a:ext cx="7208197" cy="1265112"/>
          </a:xfrm>
        </p:spPr>
        <p:txBody>
          <a:bodyPr vert="horz" lIns="91440" tIns="45720" rIns="91440" bIns="45720" rtlCol="0">
            <a:normAutofit/>
          </a:bodyPr>
          <a:lstStyle/>
          <a:p>
            <a:r>
              <a:rPr lang="en-US" kern="1200">
                <a:solidFill>
                  <a:srgbClr val="FFFFFF"/>
                </a:solidFill>
                <a:latin typeface="+mn-lt"/>
                <a:ea typeface="+mn-ea"/>
                <a:cs typeface="+mn-cs"/>
              </a:rPr>
              <a:t>Theory, Demographics, Research, and Impact</a:t>
            </a:r>
          </a:p>
          <a:p>
            <a:endParaRPr lang="en-US" kern="1200">
              <a:solidFill>
                <a:srgbClr val="FFFFFF"/>
              </a:solidFill>
              <a:latin typeface="+mn-lt"/>
              <a:ea typeface="+mn-ea"/>
              <a:cs typeface="+mn-cs"/>
            </a:endParaRPr>
          </a:p>
        </p:txBody>
      </p:sp>
      <p:sp>
        <p:nvSpPr>
          <p:cNvPr id="56" name="Rectangle 55">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461" y="0"/>
            <a:ext cx="3214360" cy="6858000"/>
          </a:xfrm>
          <a:prstGeom prst="rect">
            <a:avLst/>
          </a:prstGeom>
          <a:gradFill>
            <a:gsLst>
              <a:gs pos="0">
                <a:srgbClr val="000000">
                  <a:alpha val="41000"/>
                </a:srgbClr>
              </a:gs>
              <a:gs pos="86000">
                <a:schemeClr val="accent1">
                  <a:alpha val="3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38599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EFA988F-E7C4-7D33-78AC-003CB6C0A809}"/>
              </a:ext>
            </a:extLst>
          </p:cNvPr>
          <p:cNvSpPr>
            <a:spLocks noGrp="1"/>
          </p:cNvSpPr>
          <p:nvPr>
            <p:ph type="title"/>
          </p:nvPr>
        </p:nvSpPr>
        <p:spPr>
          <a:xfrm>
            <a:off x="354105" y="1162453"/>
            <a:ext cx="2880828" cy="652216"/>
          </a:xfrm>
        </p:spPr>
        <p:txBody>
          <a:bodyPr vert="horz" lIns="91440" tIns="45720" rIns="91440" bIns="45720" rtlCol="0" anchor="t">
            <a:normAutofit fontScale="90000"/>
          </a:bodyPr>
          <a:lstStyle/>
          <a:p>
            <a:r>
              <a:rPr lang="en-US" sz="3200" dirty="0">
                <a:solidFill>
                  <a:srgbClr val="FFFFFF"/>
                </a:solidFill>
              </a:rPr>
              <a:t>Poverty in Theory</a:t>
            </a:r>
            <a:br>
              <a:rPr lang="en-US" sz="3200" dirty="0">
                <a:solidFill>
                  <a:srgbClr val="FFFFFF"/>
                </a:solidFill>
              </a:rPr>
            </a:br>
            <a:br>
              <a:rPr lang="en-US" sz="2000" dirty="0">
                <a:solidFill>
                  <a:schemeClr val="bg1"/>
                </a:solidFill>
                <a:latin typeface="+mn-lt"/>
              </a:rPr>
            </a:br>
            <a:br>
              <a:rPr lang="en-US" sz="3200" dirty="0">
                <a:solidFill>
                  <a:srgbClr val="FFFFFF"/>
                </a:solidFill>
              </a:rPr>
            </a:br>
            <a:endParaRPr lang="en-US" sz="3200" kern="1200" dirty="0">
              <a:solidFill>
                <a:srgbClr val="FFFFFF"/>
              </a:solidFill>
              <a:latin typeface="+mj-lt"/>
              <a:ea typeface="+mj-ea"/>
              <a:cs typeface="+mj-cs"/>
            </a:endParaRPr>
          </a:p>
        </p:txBody>
      </p:sp>
      <p:graphicFrame>
        <p:nvGraphicFramePr>
          <p:cNvPr id="4" name="Content Placeholder 3">
            <a:extLst>
              <a:ext uri="{FF2B5EF4-FFF2-40B4-BE49-F238E27FC236}">
                <a16:creationId xmlns:a16="http://schemas.microsoft.com/office/drawing/2014/main" id="{AB2DEF2D-4E87-BBDF-DEE2-C475CC9C0733}"/>
              </a:ext>
            </a:extLst>
          </p:cNvPr>
          <p:cNvGraphicFramePr>
            <a:graphicFrameLocks noGrp="1"/>
          </p:cNvGraphicFramePr>
          <p:nvPr>
            <p:ph idx="1"/>
            <p:extLst>
              <p:ext uri="{D42A27DB-BD31-4B8C-83A1-F6EECF244321}">
                <p14:modId xmlns:p14="http://schemas.microsoft.com/office/powerpoint/2010/main" val="964230540"/>
              </p:ext>
            </p:extLst>
          </p:nvPr>
        </p:nvGraphicFramePr>
        <p:xfrm>
          <a:off x="4502427" y="373654"/>
          <a:ext cx="7225749" cy="5389667"/>
        </p:xfrm>
        <a:graphic>
          <a:graphicData uri="http://schemas.openxmlformats.org/drawingml/2006/table">
            <a:tbl>
              <a:tblPr firstRow="1" bandRow="1">
                <a:tableStyleId>{69012ECD-51FC-41F1-AA8D-1B2483CD663E}</a:tableStyleId>
              </a:tblPr>
              <a:tblGrid>
                <a:gridCol w="1425660">
                  <a:extLst>
                    <a:ext uri="{9D8B030D-6E8A-4147-A177-3AD203B41FA5}">
                      <a16:colId xmlns:a16="http://schemas.microsoft.com/office/drawing/2014/main" val="3570063455"/>
                    </a:ext>
                  </a:extLst>
                </a:gridCol>
                <a:gridCol w="1701820">
                  <a:extLst>
                    <a:ext uri="{9D8B030D-6E8A-4147-A177-3AD203B41FA5}">
                      <a16:colId xmlns:a16="http://schemas.microsoft.com/office/drawing/2014/main" val="968926013"/>
                    </a:ext>
                  </a:extLst>
                </a:gridCol>
                <a:gridCol w="1764399">
                  <a:extLst>
                    <a:ext uri="{9D8B030D-6E8A-4147-A177-3AD203B41FA5}">
                      <a16:colId xmlns:a16="http://schemas.microsoft.com/office/drawing/2014/main" val="2917947425"/>
                    </a:ext>
                  </a:extLst>
                </a:gridCol>
                <a:gridCol w="2333870">
                  <a:extLst>
                    <a:ext uri="{9D8B030D-6E8A-4147-A177-3AD203B41FA5}">
                      <a16:colId xmlns:a16="http://schemas.microsoft.com/office/drawing/2014/main" val="2320620617"/>
                    </a:ext>
                  </a:extLst>
                </a:gridCol>
              </a:tblGrid>
              <a:tr h="450949">
                <a:tc gridSpan="4">
                  <a:txBody>
                    <a:bodyPr/>
                    <a:lstStyle/>
                    <a:p>
                      <a:pPr marL="0" marR="0" algn="ctr" fontAlgn="t">
                        <a:lnSpc>
                          <a:spcPct val="115000"/>
                        </a:lnSpc>
                        <a:spcBef>
                          <a:spcPts val="0"/>
                        </a:spcBef>
                        <a:spcAft>
                          <a:spcPts val="0"/>
                        </a:spcAft>
                      </a:pPr>
                      <a:r>
                        <a:rPr lang="en-US" sz="1600" b="1" u="none" strike="noStrike" dirty="0">
                          <a:effectLst/>
                        </a:rPr>
                        <a:t>Theoretical Approaches of Poverty</a:t>
                      </a:r>
                      <a:endParaRPr lang="en-US" sz="2500" b="0" i="0" u="none" strike="noStrike" dirty="0">
                        <a:effectLst/>
                        <a:latin typeface="Arial" panose="020B0604020202020204" pitchFamily="34" charset="0"/>
                      </a:endParaRPr>
                    </a:p>
                  </a:txBody>
                  <a:tcPr marL="126535" marR="126535" marT="63269" marB="63269"/>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0476721"/>
                  </a:ext>
                </a:extLst>
              </a:tr>
              <a:tr h="776505">
                <a:tc>
                  <a:txBody>
                    <a:bodyPr/>
                    <a:lstStyle/>
                    <a:p>
                      <a:pPr marL="0" marR="0" algn="ctr" fontAlgn="t">
                        <a:lnSpc>
                          <a:spcPct val="115000"/>
                        </a:lnSpc>
                        <a:spcBef>
                          <a:spcPts val="0"/>
                        </a:spcBef>
                        <a:spcAft>
                          <a:spcPts val="0"/>
                        </a:spcAft>
                      </a:pPr>
                      <a:r>
                        <a:rPr lang="en-US" sz="1600" b="0" u="none" strike="noStrike">
                          <a:effectLst/>
                        </a:rPr>
                        <a:t> </a:t>
                      </a:r>
                      <a:endParaRPr lang="en-US" sz="2500" b="0" i="0" u="none" strike="noStrike">
                        <a:effectLst/>
                        <a:latin typeface="Arial" panose="020B0604020202020204" pitchFamily="34" charset="0"/>
                      </a:endParaRPr>
                    </a:p>
                  </a:txBody>
                  <a:tcPr marL="87872" marR="87872" marT="87872" marB="87872"/>
                </a:tc>
                <a:tc>
                  <a:txBody>
                    <a:bodyPr/>
                    <a:lstStyle/>
                    <a:p>
                      <a:pPr marL="0" marR="0" algn="ctr" fontAlgn="t">
                        <a:lnSpc>
                          <a:spcPct val="115000"/>
                        </a:lnSpc>
                        <a:spcBef>
                          <a:spcPts val="0"/>
                        </a:spcBef>
                        <a:spcAft>
                          <a:spcPts val="0"/>
                        </a:spcAft>
                      </a:pPr>
                      <a:r>
                        <a:rPr lang="en-US" sz="1600" b="1" u="none" strike="noStrike" dirty="0">
                          <a:effectLst/>
                        </a:rPr>
                        <a:t>Basic Needs Approach</a:t>
                      </a:r>
                      <a:endParaRPr lang="en-US" sz="2500" b="0" i="0" u="none" strike="noStrike" dirty="0">
                        <a:effectLst/>
                        <a:latin typeface="Arial" panose="020B0604020202020204" pitchFamily="34" charset="0"/>
                      </a:endParaRPr>
                    </a:p>
                  </a:txBody>
                  <a:tcPr marL="87872" marR="87872" marT="87872" marB="87872"/>
                </a:tc>
                <a:tc>
                  <a:txBody>
                    <a:bodyPr/>
                    <a:lstStyle/>
                    <a:p>
                      <a:pPr marL="0" marR="0" algn="ctr" fontAlgn="t">
                        <a:lnSpc>
                          <a:spcPct val="115000"/>
                        </a:lnSpc>
                        <a:spcBef>
                          <a:spcPts val="0"/>
                        </a:spcBef>
                        <a:spcAft>
                          <a:spcPts val="0"/>
                        </a:spcAft>
                      </a:pPr>
                      <a:r>
                        <a:rPr lang="en-US" sz="1600" b="1" u="none" strike="noStrike">
                          <a:effectLst/>
                        </a:rPr>
                        <a:t>Capability Approach</a:t>
                      </a:r>
                      <a:endParaRPr lang="en-US" sz="2500" b="0" i="0" u="none" strike="noStrike">
                        <a:effectLst/>
                        <a:latin typeface="Arial" panose="020B0604020202020204" pitchFamily="34" charset="0"/>
                      </a:endParaRPr>
                    </a:p>
                  </a:txBody>
                  <a:tcPr marL="87872" marR="87872" marT="87872" marB="87872"/>
                </a:tc>
                <a:tc>
                  <a:txBody>
                    <a:bodyPr/>
                    <a:lstStyle/>
                    <a:p>
                      <a:pPr marL="0" marR="0" algn="ctr" fontAlgn="t">
                        <a:lnSpc>
                          <a:spcPct val="115000"/>
                        </a:lnSpc>
                        <a:spcBef>
                          <a:spcPts val="0"/>
                        </a:spcBef>
                        <a:spcAft>
                          <a:spcPts val="0"/>
                        </a:spcAft>
                      </a:pPr>
                      <a:r>
                        <a:rPr lang="en-US" sz="1600" b="1" u="none" strike="noStrike">
                          <a:effectLst/>
                        </a:rPr>
                        <a:t>Economic Resources Approach*</a:t>
                      </a:r>
                      <a:endParaRPr lang="en-US" sz="2500" b="0" i="0" u="none" strike="noStrike">
                        <a:effectLst/>
                        <a:latin typeface="Arial" panose="020B0604020202020204" pitchFamily="34" charset="0"/>
                      </a:endParaRPr>
                    </a:p>
                  </a:txBody>
                  <a:tcPr marL="87872" marR="87872" marT="87872" marB="87872"/>
                </a:tc>
                <a:extLst>
                  <a:ext uri="{0D108BD9-81ED-4DB2-BD59-A6C34878D82A}">
                    <a16:rowId xmlns:a16="http://schemas.microsoft.com/office/drawing/2014/main" val="1398436105"/>
                  </a:ext>
                </a:extLst>
              </a:tr>
              <a:tr h="1605554">
                <a:tc>
                  <a:txBody>
                    <a:bodyPr/>
                    <a:lstStyle/>
                    <a:p>
                      <a:pPr marL="0" marR="0" algn="l" fontAlgn="t">
                        <a:lnSpc>
                          <a:spcPct val="115000"/>
                        </a:lnSpc>
                        <a:spcBef>
                          <a:spcPts val="0"/>
                        </a:spcBef>
                        <a:spcAft>
                          <a:spcPts val="0"/>
                        </a:spcAft>
                      </a:pPr>
                      <a:r>
                        <a:rPr lang="en-US" sz="1600" b="0" u="none" strike="noStrike">
                          <a:effectLst/>
                        </a:rPr>
                        <a:t> </a:t>
                      </a:r>
                      <a:endParaRPr lang="en-US" sz="2500" b="0" u="none" strike="noStrike">
                        <a:effectLst/>
                      </a:endParaRPr>
                    </a:p>
                    <a:p>
                      <a:pPr marL="0" marR="0" algn="l" fontAlgn="t">
                        <a:lnSpc>
                          <a:spcPct val="115000"/>
                        </a:lnSpc>
                        <a:spcBef>
                          <a:spcPts val="0"/>
                        </a:spcBef>
                        <a:spcAft>
                          <a:spcPts val="0"/>
                        </a:spcAft>
                      </a:pPr>
                      <a:r>
                        <a:rPr lang="en-US" sz="1600" b="1" u="none" strike="noStrike">
                          <a:effectLst/>
                        </a:rPr>
                        <a:t>Poverty understood as:</a:t>
                      </a:r>
                      <a:endParaRPr lang="en-US" sz="2500" b="0" i="0" u="none" strike="noStrike">
                        <a:effectLst/>
                        <a:latin typeface="Arial" panose="020B0604020202020204" pitchFamily="34" charset="0"/>
                      </a:endParaRPr>
                    </a:p>
                  </a:txBody>
                  <a:tcPr marL="87872" marR="87872" marT="87872" marB="87872"/>
                </a:tc>
                <a:tc>
                  <a:txBody>
                    <a:bodyPr/>
                    <a:lstStyle/>
                    <a:p>
                      <a:pPr marL="0" marR="0" algn="l" fontAlgn="t">
                        <a:lnSpc>
                          <a:spcPct val="115000"/>
                        </a:lnSpc>
                        <a:spcBef>
                          <a:spcPts val="0"/>
                        </a:spcBef>
                        <a:spcAft>
                          <a:spcPts val="0"/>
                        </a:spcAft>
                      </a:pPr>
                      <a:r>
                        <a:rPr lang="en-US" sz="1600" b="0" u="none" strike="noStrike" dirty="0">
                          <a:effectLst/>
                        </a:rPr>
                        <a:t>A deprivation of basic needs (i.e. sanitation, water, shelter)</a:t>
                      </a:r>
                      <a:endParaRPr lang="en-US" sz="2500" b="0" i="0" u="none" strike="noStrike" dirty="0">
                        <a:effectLst/>
                        <a:latin typeface="Arial" panose="020B0604020202020204" pitchFamily="34" charset="0"/>
                      </a:endParaRPr>
                    </a:p>
                  </a:txBody>
                  <a:tcPr marL="87872" marR="87872" marT="87872" marB="87872"/>
                </a:tc>
                <a:tc>
                  <a:txBody>
                    <a:bodyPr/>
                    <a:lstStyle/>
                    <a:p>
                      <a:pPr marL="0" marR="0" algn="l" fontAlgn="t">
                        <a:lnSpc>
                          <a:spcPct val="115000"/>
                        </a:lnSpc>
                        <a:spcBef>
                          <a:spcPts val="0"/>
                        </a:spcBef>
                        <a:spcAft>
                          <a:spcPts val="0"/>
                        </a:spcAft>
                      </a:pPr>
                      <a:r>
                        <a:rPr lang="en-US" sz="1600" b="0" u="none" strike="noStrike">
                          <a:effectLst/>
                        </a:rPr>
                        <a:t>The inability to convert one's capabilities into comfort and prosperity</a:t>
                      </a:r>
                      <a:endParaRPr lang="en-US" sz="2500" b="0" i="0" u="none" strike="noStrike">
                        <a:effectLst/>
                        <a:latin typeface="Arial" panose="020B0604020202020204" pitchFamily="34" charset="0"/>
                      </a:endParaRPr>
                    </a:p>
                  </a:txBody>
                  <a:tcPr marL="87872" marR="87872" marT="87872" marB="87872"/>
                </a:tc>
                <a:tc>
                  <a:txBody>
                    <a:bodyPr/>
                    <a:lstStyle/>
                    <a:p>
                      <a:pPr marL="0" marR="0" algn="l" fontAlgn="t">
                        <a:lnSpc>
                          <a:spcPct val="115000"/>
                        </a:lnSpc>
                        <a:spcBef>
                          <a:spcPts val="0"/>
                        </a:spcBef>
                        <a:spcAft>
                          <a:spcPts val="0"/>
                        </a:spcAft>
                      </a:pPr>
                      <a:r>
                        <a:rPr lang="en-US" sz="1600" b="0" u="none" strike="noStrike">
                          <a:effectLst/>
                        </a:rPr>
                        <a:t>The deprivation of the financial resources needed to meet one’s consumption needs</a:t>
                      </a:r>
                      <a:endParaRPr lang="en-US" sz="2500" b="0" i="0" u="none" strike="noStrike">
                        <a:effectLst/>
                        <a:latin typeface="Arial" panose="020B0604020202020204" pitchFamily="34" charset="0"/>
                      </a:endParaRPr>
                    </a:p>
                  </a:txBody>
                  <a:tcPr marL="87872" marR="87872" marT="87872" marB="87872"/>
                </a:tc>
                <a:extLst>
                  <a:ext uri="{0D108BD9-81ED-4DB2-BD59-A6C34878D82A}">
                    <a16:rowId xmlns:a16="http://schemas.microsoft.com/office/drawing/2014/main" val="3727340719"/>
                  </a:ext>
                </a:extLst>
              </a:tr>
              <a:tr h="450949">
                <a:tc gridSpan="4">
                  <a:txBody>
                    <a:bodyPr/>
                    <a:lstStyle/>
                    <a:p>
                      <a:pPr marL="0" marR="0" algn="ctr" fontAlgn="t">
                        <a:lnSpc>
                          <a:spcPct val="115000"/>
                        </a:lnSpc>
                        <a:spcBef>
                          <a:spcPts val="0"/>
                        </a:spcBef>
                        <a:spcAft>
                          <a:spcPts val="0"/>
                        </a:spcAft>
                      </a:pPr>
                      <a:r>
                        <a:rPr lang="en-US" sz="1600" b="1" u="none" strike="noStrike">
                          <a:effectLst/>
                        </a:rPr>
                        <a:t>Determinants of Poverty</a:t>
                      </a:r>
                      <a:endParaRPr lang="en-US" sz="2500" b="0" i="0" u="none" strike="noStrike">
                        <a:effectLst/>
                        <a:latin typeface="Arial" panose="020B0604020202020204" pitchFamily="34" charset="0"/>
                      </a:endParaRPr>
                    </a:p>
                  </a:txBody>
                  <a:tcPr marL="126535" marR="126535" marT="63269" marB="63269"/>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10550997"/>
                  </a:ext>
                </a:extLst>
              </a:tr>
              <a:tr h="1052855">
                <a:tc>
                  <a:txBody>
                    <a:bodyPr/>
                    <a:lstStyle/>
                    <a:p>
                      <a:pPr marL="0" marR="0" algn="l" fontAlgn="t">
                        <a:lnSpc>
                          <a:spcPct val="115000"/>
                        </a:lnSpc>
                        <a:spcBef>
                          <a:spcPts val="0"/>
                        </a:spcBef>
                        <a:spcAft>
                          <a:spcPts val="0"/>
                        </a:spcAft>
                      </a:pPr>
                      <a:r>
                        <a:rPr lang="en-US" sz="1600" b="1" u="none" strike="noStrike">
                          <a:effectLst/>
                        </a:rPr>
                        <a:t>Human Capital Theory</a:t>
                      </a:r>
                      <a:endParaRPr lang="en-US" sz="2500" b="0" i="0" u="none" strike="noStrike">
                        <a:effectLst/>
                        <a:latin typeface="Arial" panose="020B0604020202020204" pitchFamily="34" charset="0"/>
                      </a:endParaRPr>
                    </a:p>
                  </a:txBody>
                  <a:tcPr marL="87872" marR="87872" marT="87872" marB="87872"/>
                </a:tc>
                <a:tc gridSpan="3">
                  <a:txBody>
                    <a:bodyPr/>
                    <a:lstStyle/>
                    <a:p>
                      <a:pPr marL="0" marR="0" algn="l" fontAlgn="t">
                        <a:lnSpc>
                          <a:spcPct val="115000"/>
                        </a:lnSpc>
                        <a:spcBef>
                          <a:spcPts val="0"/>
                        </a:spcBef>
                        <a:spcAft>
                          <a:spcPts val="0"/>
                        </a:spcAft>
                      </a:pPr>
                      <a:r>
                        <a:rPr lang="en-US" sz="1600" b="0" u="none" strike="noStrike">
                          <a:effectLst/>
                        </a:rPr>
                        <a:t>Assumes that individuals lack the education, skills, and work experience needed in order to meet basic needs with enough money left over to save for emergencies</a:t>
                      </a:r>
                      <a:endParaRPr lang="en-US" sz="2500" b="0" i="0" u="none" strike="noStrike">
                        <a:effectLst/>
                        <a:latin typeface="Arial" panose="020B0604020202020204" pitchFamily="34" charset="0"/>
                      </a:endParaRPr>
                    </a:p>
                  </a:txBody>
                  <a:tcPr marL="126535" marR="126535" marT="63269" marB="63269"/>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7708259"/>
                  </a:ext>
                </a:extLst>
              </a:tr>
              <a:tr h="1052855">
                <a:tc>
                  <a:txBody>
                    <a:bodyPr/>
                    <a:lstStyle/>
                    <a:p>
                      <a:pPr marL="0" marR="0" algn="l" fontAlgn="t">
                        <a:lnSpc>
                          <a:spcPct val="115000"/>
                        </a:lnSpc>
                        <a:spcBef>
                          <a:spcPts val="0"/>
                        </a:spcBef>
                        <a:spcAft>
                          <a:spcPts val="0"/>
                        </a:spcAft>
                      </a:pPr>
                      <a:r>
                        <a:rPr lang="en-US" sz="1600" b="1" u="none" strike="noStrike">
                          <a:effectLst/>
                        </a:rPr>
                        <a:t>Personal Choice Theory</a:t>
                      </a:r>
                      <a:endParaRPr lang="en-US" sz="2500" b="0" i="0" u="none" strike="noStrike">
                        <a:effectLst/>
                        <a:latin typeface="Arial" panose="020B0604020202020204" pitchFamily="34" charset="0"/>
                      </a:endParaRPr>
                    </a:p>
                  </a:txBody>
                  <a:tcPr marL="87872" marR="87872" marT="87872" marB="87872"/>
                </a:tc>
                <a:tc gridSpan="3">
                  <a:txBody>
                    <a:bodyPr/>
                    <a:lstStyle/>
                    <a:p>
                      <a:pPr marL="0" marR="0" algn="l" fontAlgn="t">
                        <a:lnSpc>
                          <a:spcPct val="115000"/>
                        </a:lnSpc>
                        <a:spcBef>
                          <a:spcPts val="0"/>
                        </a:spcBef>
                        <a:spcAft>
                          <a:spcPts val="0"/>
                        </a:spcAft>
                      </a:pPr>
                      <a:r>
                        <a:rPr lang="en-US" sz="1600" b="0" u="none" strike="noStrike" dirty="0">
                          <a:effectLst/>
                        </a:rPr>
                        <a:t>Assumes that the personal choices of the poor are the reason they are poor and remain poor, be that in part or in full because of their environment</a:t>
                      </a:r>
                      <a:endParaRPr lang="en-US" sz="2500" b="0" i="0" u="none" strike="noStrike" dirty="0">
                        <a:effectLst/>
                        <a:latin typeface="Arial" panose="020B0604020202020204" pitchFamily="34" charset="0"/>
                      </a:endParaRPr>
                    </a:p>
                  </a:txBody>
                  <a:tcPr marL="126535" marR="126535" marT="63269" marB="63269"/>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9971368"/>
                  </a:ext>
                </a:extLst>
              </a:tr>
            </a:tbl>
          </a:graphicData>
        </a:graphic>
      </p:graphicFrame>
      <p:sp>
        <p:nvSpPr>
          <p:cNvPr id="5" name="TextBox 4">
            <a:extLst>
              <a:ext uri="{FF2B5EF4-FFF2-40B4-BE49-F238E27FC236}">
                <a16:creationId xmlns:a16="http://schemas.microsoft.com/office/drawing/2014/main" id="{3B906113-46C3-EAA7-47CA-1D85AE2EFAA4}"/>
              </a:ext>
            </a:extLst>
          </p:cNvPr>
          <p:cNvSpPr txBox="1"/>
          <p:nvPr/>
        </p:nvSpPr>
        <p:spPr>
          <a:xfrm>
            <a:off x="455066" y="2660091"/>
            <a:ext cx="3009366" cy="3693319"/>
          </a:xfrm>
          <a:prstGeom prst="rect">
            <a:avLst/>
          </a:prstGeom>
          <a:noFill/>
        </p:spPr>
        <p:txBody>
          <a:bodyPr wrap="square" rtlCol="0">
            <a:spAutoFit/>
          </a:bodyPr>
          <a:lstStyle/>
          <a:p>
            <a:r>
              <a:rPr lang="en-US" sz="1800" dirty="0">
                <a:solidFill>
                  <a:schemeClr val="bg1"/>
                </a:solidFill>
                <a:effectLst/>
                <a:latin typeface="+mn-lt"/>
                <a:ea typeface="Times New Roman" panose="02020603050405020304" pitchFamily="18" charset="0"/>
              </a:rPr>
              <a:t>Considered a complex multidimensional phenomenon that cannot be defined by any single element but, instead, is conceptualized as an interlacing set of elements that relate to geographical areas, socioeconomic status, gender, disability and a variety of other factors (Palmer, 2011; Nye-</a:t>
            </a:r>
            <a:r>
              <a:rPr lang="en-US" sz="1800" dirty="0" err="1">
                <a:solidFill>
                  <a:schemeClr val="bg1"/>
                </a:solidFill>
                <a:effectLst/>
                <a:latin typeface="+mn-lt"/>
                <a:ea typeface="Times New Roman" panose="02020603050405020304" pitchFamily="18" charset="0"/>
              </a:rPr>
              <a:t>Lengerman</a:t>
            </a:r>
            <a:r>
              <a:rPr lang="en-US" sz="1800" dirty="0">
                <a:solidFill>
                  <a:schemeClr val="bg1"/>
                </a:solidFill>
                <a:effectLst/>
                <a:latin typeface="+mn-lt"/>
                <a:ea typeface="Times New Roman" panose="02020603050405020304" pitchFamily="18" charset="0"/>
              </a:rPr>
              <a:t> &amp; Nord, 2016)</a:t>
            </a:r>
            <a:endParaRPr lang="en-US" dirty="0"/>
          </a:p>
        </p:txBody>
      </p:sp>
      <p:sp>
        <p:nvSpPr>
          <p:cNvPr id="6" name="TextBox 5">
            <a:extLst>
              <a:ext uri="{FF2B5EF4-FFF2-40B4-BE49-F238E27FC236}">
                <a16:creationId xmlns:a16="http://schemas.microsoft.com/office/drawing/2014/main" id="{D845F57E-6B9D-C6C2-AB34-CD0FE40C4568}"/>
              </a:ext>
            </a:extLst>
          </p:cNvPr>
          <p:cNvSpPr txBox="1"/>
          <p:nvPr/>
        </p:nvSpPr>
        <p:spPr>
          <a:xfrm>
            <a:off x="5506278" y="5789734"/>
            <a:ext cx="5913786" cy="707886"/>
          </a:xfrm>
          <a:prstGeom prst="rect">
            <a:avLst/>
          </a:prstGeom>
          <a:noFill/>
        </p:spPr>
        <p:txBody>
          <a:bodyPr wrap="square" rtlCol="0">
            <a:spAutoFit/>
          </a:bodyPr>
          <a:lstStyle/>
          <a:p>
            <a:pPr marL="457200" marR="0" indent="-457200">
              <a:spcBef>
                <a:spcPts val="0"/>
              </a:spcBef>
              <a:spcAft>
                <a:spcPts val="0"/>
              </a:spcAft>
            </a:pPr>
            <a:r>
              <a:rPr lang="en-US" sz="1000" dirty="0">
                <a:solidFill>
                  <a:srgbClr val="222222"/>
                </a:solidFill>
                <a:effectLst/>
                <a:latin typeface="Times New Roman" panose="02020603050405020304" pitchFamily="18" charset="0"/>
                <a:ea typeface="Times New Roman" panose="02020603050405020304" pitchFamily="18" charset="0"/>
              </a:rPr>
              <a:t>Nye-</a:t>
            </a:r>
            <a:r>
              <a:rPr lang="en-US" sz="1000" dirty="0" err="1">
                <a:solidFill>
                  <a:srgbClr val="222222"/>
                </a:solidFill>
                <a:effectLst/>
                <a:latin typeface="Times New Roman" panose="02020603050405020304" pitchFamily="18" charset="0"/>
                <a:ea typeface="Times New Roman" panose="02020603050405020304" pitchFamily="18" charset="0"/>
              </a:rPr>
              <a:t>Lengerman</a:t>
            </a:r>
            <a:r>
              <a:rPr lang="en-US" sz="1000" dirty="0">
                <a:solidFill>
                  <a:srgbClr val="222222"/>
                </a:solidFill>
                <a:effectLst/>
                <a:latin typeface="Times New Roman" panose="02020603050405020304" pitchFamily="18" charset="0"/>
                <a:ea typeface="Times New Roman" panose="02020603050405020304" pitchFamily="18" charset="0"/>
              </a:rPr>
              <a:t>, K., &amp; Nord, D. (2016). Changing the message: Employment as a means out of poverty. Journal of Vocational Rehabilitation, 44(3), 243-247.</a:t>
            </a:r>
            <a:endParaRPr lang="en-US" sz="1000" dirty="0">
              <a:effectLst/>
              <a:latin typeface="Arial" panose="020B0604020202020204" pitchFamily="34" charset="0"/>
              <a:ea typeface="Arial" panose="020B0604020202020204" pitchFamily="34" charset="0"/>
            </a:endParaRPr>
          </a:p>
          <a:p>
            <a:pPr marL="457200" marR="0" indent="-457200">
              <a:spcBef>
                <a:spcPts val="0"/>
              </a:spcBef>
              <a:spcAft>
                <a:spcPts val="0"/>
              </a:spcAft>
            </a:pPr>
            <a:r>
              <a:rPr lang="en-US" sz="1000" dirty="0">
                <a:solidFill>
                  <a:srgbClr val="222222"/>
                </a:solidFill>
                <a:effectLst/>
                <a:latin typeface="Times New Roman" panose="02020603050405020304" pitchFamily="18" charset="0"/>
                <a:ea typeface="Times New Roman" panose="02020603050405020304" pitchFamily="18" charset="0"/>
              </a:rPr>
              <a:t>Palmer, M. (2011). Disability and poverty: A conceptual review. </a:t>
            </a:r>
            <a:r>
              <a:rPr lang="en-US" sz="1000" i="1" dirty="0">
                <a:solidFill>
                  <a:srgbClr val="222222"/>
                </a:solidFill>
                <a:effectLst/>
                <a:latin typeface="Times New Roman" panose="02020603050405020304" pitchFamily="18" charset="0"/>
                <a:ea typeface="Times New Roman" panose="02020603050405020304" pitchFamily="18" charset="0"/>
              </a:rPr>
              <a:t>Journal of Disability Policy Studies</a:t>
            </a:r>
            <a:r>
              <a:rPr lang="en-US" sz="1000" dirty="0">
                <a:solidFill>
                  <a:srgbClr val="222222"/>
                </a:solidFill>
                <a:effectLst/>
                <a:latin typeface="Times New Roman" panose="02020603050405020304" pitchFamily="18" charset="0"/>
                <a:ea typeface="Times New Roman" panose="02020603050405020304" pitchFamily="18" charset="0"/>
              </a:rPr>
              <a:t>, </a:t>
            </a:r>
            <a:r>
              <a:rPr lang="en-US" sz="1000" i="1" dirty="0">
                <a:solidFill>
                  <a:srgbClr val="222222"/>
                </a:solidFill>
                <a:effectLst/>
                <a:latin typeface="Times New Roman" panose="02020603050405020304" pitchFamily="18" charset="0"/>
                <a:ea typeface="Times New Roman" panose="02020603050405020304" pitchFamily="18" charset="0"/>
              </a:rPr>
              <a:t>21</a:t>
            </a:r>
            <a:r>
              <a:rPr lang="en-US" sz="1000" dirty="0">
                <a:solidFill>
                  <a:srgbClr val="222222"/>
                </a:solidFill>
                <a:effectLst/>
                <a:latin typeface="Times New Roman" panose="02020603050405020304" pitchFamily="18" charset="0"/>
                <a:ea typeface="Times New Roman" panose="02020603050405020304" pitchFamily="18" charset="0"/>
              </a:rPr>
              <a:t>(4), 210-218.</a:t>
            </a:r>
            <a:endParaRPr lang="en-US" sz="10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876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5E9096-421A-B46E-7E0E-A7B2FB5744F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Poverty Type</a:t>
            </a:r>
          </a:p>
        </p:txBody>
      </p:sp>
      <p:sp>
        <p:nvSpPr>
          <p:cNvPr id="3" name="Content Placeholder 2">
            <a:extLst>
              <a:ext uri="{FF2B5EF4-FFF2-40B4-BE49-F238E27FC236}">
                <a16:creationId xmlns:a16="http://schemas.microsoft.com/office/drawing/2014/main" id="{02B797D2-9F44-DA15-D82B-C108C6268D58}"/>
              </a:ext>
            </a:extLst>
          </p:cNvPr>
          <p:cNvSpPr>
            <a:spLocks noGrp="1"/>
          </p:cNvSpPr>
          <p:nvPr>
            <p:ph idx="1"/>
          </p:nvPr>
        </p:nvSpPr>
        <p:spPr>
          <a:xfrm>
            <a:off x="1371599" y="2318197"/>
            <a:ext cx="9724031" cy="3683358"/>
          </a:xfrm>
        </p:spPr>
        <p:txBody>
          <a:bodyPr anchor="ctr">
            <a:normAutofit/>
          </a:bodyPr>
          <a:lstStyle/>
          <a:p>
            <a:r>
              <a:rPr lang="en-US" sz="2000" dirty="0"/>
              <a:t>Situational Poverty</a:t>
            </a:r>
          </a:p>
          <a:p>
            <a:pPr lvl="1"/>
            <a:r>
              <a:rPr lang="en-US" sz="2000" dirty="0"/>
              <a:t>Occurs as a lack of resources resulting from a particular event (i.e., global pandemic, major accident, disability onset, chronic illness, divorce, death, etc.)</a:t>
            </a:r>
          </a:p>
          <a:p>
            <a:r>
              <a:rPr lang="en-US" sz="2000" dirty="0"/>
              <a:t>Generational Poverty</a:t>
            </a:r>
          </a:p>
          <a:p>
            <a:pPr lvl="1"/>
            <a:r>
              <a:rPr lang="en-US" sz="2000" dirty="0"/>
              <a:t>A lack of multiple resources for at least two generations. Patterns associated with generational poverty, like rise of emergent disability are likely to surface much sooner for those who live with others experiencing generational poverty.</a:t>
            </a:r>
          </a:p>
          <a:p>
            <a:pPr lvl="2"/>
            <a:r>
              <a:rPr lang="en-US" sz="1800" dirty="0"/>
              <a:t>Emergent Disabilities are those impairments that are closely linked to poverty</a:t>
            </a:r>
          </a:p>
        </p:txBody>
      </p:sp>
    </p:spTree>
    <p:extLst>
      <p:ext uri="{BB962C8B-B14F-4D97-AF65-F5344CB8AC3E}">
        <p14:creationId xmlns:p14="http://schemas.microsoft.com/office/powerpoint/2010/main" val="381269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F0B8DA-C823-F0A1-6CF5-3ADE0424E320}"/>
              </a:ext>
            </a:extLst>
          </p:cNvPr>
          <p:cNvSpPr>
            <a:spLocks noGrp="1"/>
          </p:cNvSpPr>
          <p:nvPr>
            <p:ph type="title"/>
          </p:nvPr>
        </p:nvSpPr>
        <p:spPr>
          <a:xfrm>
            <a:off x="818984" y="4230093"/>
            <a:ext cx="4150581" cy="1800165"/>
          </a:xfrm>
        </p:spPr>
        <p:txBody>
          <a:bodyPr vert="horz" lIns="91440" tIns="45720" rIns="91440" bIns="45720" rtlCol="0" anchor="t">
            <a:normAutofit/>
          </a:bodyPr>
          <a:lstStyle/>
          <a:p>
            <a:pPr algn="r"/>
            <a:r>
              <a:rPr lang="en-US" sz="4000" kern="1200" dirty="0">
                <a:solidFill>
                  <a:schemeClr val="tx1"/>
                </a:solidFill>
                <a:latin typeface="+mj-lt"/>
                <a:ea typeface="+mj-ea"/>
                <a:cs typeface="+mj-cs"/>
              </a:rPr>
              <a:t>Federal Poverty Guidelines</a:t>
            </a:r>
          </a:p>
        </p:txBody>
      </p:sp>
      <p:sp>
        <p:nvSpPr>
          <p:cNvPr id="5" name="Google Shape;203;p78">
            <a:extLst>
              <a:ext uri="{FF2B5EF4-FFF2-40B4-BE49-F238E27FC236}">
                <a16:creationId xmlns:a16="http://schemas.microsoft.com/office/drawing/2014/main" id="{4AFB6EC7-F989-8794-BE91-15282B575163}"/>
              </a:ext>
            </a:extLst>
          </p:cNvPr>
          <p:cNvSpPr txBox="1"/>
          <p:nvPr/>
        </p:nvSpPr>
        <p:spPr>
          <a:xfrm>
            <a:off x="5246415" y="4230094"/>
            <a:ext cx="6235268" cy="1800164"/>
          </a:xfrm>
          <a:prstGeom prst="rect">
            <a:avLst/>
          </a:prstGeom>
        </p:spPr>
        <p:txBody>
          <a:bodyPr spcFirstLastPara="1" vert="horz" lIns="91440" tIns="45720" rIns="91440" bIns="45720" rtlCol="0" anchor="t" anchorCtr="0">
            <a:normAutofit/>
          </a:bodyPr>
          <a:lstStyle/>
          <a:p>
            <a:pPr marR="0" lvl="0">
              <a:lnSpc>
                <a:spcPct val="90000"/>
              </a:lnSpc>
              <a:spcBef>
                <a:spcPts val="0"/>
              </a:spcBef>
              <a:spcAft>
                <a:spcPts val="600"/>
              </a:spcAft>
              <a:buClr>
                <a:srgbClr val="000000"/>
              </a:buClr>
              <a:buSzPts val="1100"/>
            </a:pPr>
            <a:r>
              <a:rPr lang="en-US" sz="1200" b="0" i="0" u="none" strike="noStrike" cap="none" dirty="0">
                <a:sym typeface="Arial"/>
              </a:rPr>
              <a:t>Source: U.S. Department of Health and Human Services (January 2022). </a:t>
            </a:r>
            <a:r>
              <a:rPr lang="en-US" sz="1200" b="0" i="1" u="none" strike="noStrike" cap="none" dirty="0">
                <a:sym typeface="Arial"/>
              </a:rPr>
              <a:t>Federal Register, Vol. 87, No. 14, January </a:t>
            </a:r>
            <a:r>
              <a:rPr lang="en-US" sz="1200" i="1" dirty="0"/>
              <a:t>21</a:t>
            </a:r>
            <a:r>
              <a:rPr lang="en-US" sz="1200" b="0" i="1" u="none" strike="noStrike" cap="none" dirty="0">
                <a:sym typeface="Arial"/>
              </a:rPr>
              <a:t>, 2022, </a:t>
            </a:r>
            <a:r>
              <a:rPr lang="en-US" sz="1200" b="0" i="0" u="none" strike="noStrike" cap="none" dirty="0">
                <a:sym typeface="Arial"/>
              </a:rPr>
              <a:t>pp. 3315-3316.</a:t>
            </a:r>
            <a:r>
              <a:rPr lang="en-US" sz="1200" dirty="0">
                <a:sym typeface="Arial"/>
              </a:rPr>
              <a:t> </a:t>
            </a:r>
            <a:r>
              <a:rPr lang="en-US" sz="1200" b="0" i="0" u="sng" strike="noStrike" cap="none" dirty="0">
                <a:sym typeface="Arial"/>
                <a:hlinkClick r:id="rId2">
                  <a:extLst>
                    <a:ext uri="{A12FA001-AC4F-418D-AE19-62706E023703}">
                      <ahyp:hlinkClr xmlns:ahyp="http://schemas.microsoft.com/office/drawing/2018/hyperlinkcolor" val="tx"/>
                    </a:ext>
                  </a:extLst>
                </a:hlinkClick>
              </a:rPr>
              <a:t>https://aspe.hhs.gov/poverty-guidelines</a:t>
            </a:r>
            <a:endParaRPr lang="en-US" sz="1200" b="0" i="0" u="none" strike="noStrike" cap="none" dirty="0">
              <a:sym typeface="Arial"/>
            </a:endParaRPr>
          </a:p>
          <a:p>
            <a:pPr marL="0" marR="0" lvl="0" indent="-228600">
              <a:lnSpc>
                <a:spcPct val="90000"/>
              </a:lnSpc>
              <a:spcBef>
                <a:spcPts val="0"/>
              </a:spcBef>
              <a:spcAft>
                <a:spcPts val="600"/>
              </a:spcAft>
              <a:buClr>
                <a:srgbClr val="000000"/>
              </a:buClr>
              <a:buSzPts val="1100"/>
              <a:buFont typeface="Arial" panose="020B0604020202020204" pitchFamily="34" charset="0"/>
              <a:buChar char="•"/>
            </a:pPr>
            <a:endParaRPr lang="en-US" sz="2000" b="0" i="0" u="none" strike="noStrike" cap="none" dirty="0">
              <a:sym typeface="Arial"/>
            </a:endParaRPr>
          </a:p>
        </p:txBody>
      </p:sp>
      <p:sp>
        <p:nvSpPr>
          <p:cNvPr id="12" name="Rectangle 11">
            <a:extLst>
              <a:ext uri="{FF2B5EF4-FFF2-40B4-BE49-F238E27FC236}">
                <a16:creationId xmlns:a16="http://schemas.microsoft.com/office/drawing/2014/main" id="{E7BFF8DC-0AE7-4AD2-9B28-2E5F26D62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E0162AD-C6E5-4BF8-A453-76ADB3687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31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4">
            <a:extLst>
              <a:ext uri="{FF2B5EF4-FFF2-40B4-BE49-F238E27FC236}">
                <a16:creationId xmlns:a16="http://schemas.microsoft.com/office/drawing/2014/main" id="{6C4A5ABE-C114-AC68-E9C4-119C6EBE6957}"/>
              </a:ext>
            </a:extLst>
          </p:cNvPr>
          <p:cNvGraphicFramePr>
            <a:graphicFrameLocks noGrp="1"/>
          </p:cNvGraphicFramePr>
          <p:nvPr>
            <p:ph idx="1"/>
            <p:extLst>
              <p:ext uri="{D42A27DB-BD31-4B8C-83A1-F6EECF244321}">
                <p14:modId xmlns:p14="http://schemas.microsoft.com/office/powerpoint/2010/main" val="1460920086"/>
              </p:ext>
            </p:extLst>
          </p:nvPr>
        </p:nvGraphicFramePr>
        <p:xfrm>
          <a:off x="989714" y="457200"/>
          <a:ext cx="10273536" cy="3455327"/>
        </p:xfrm>
        <a:graphic>
          <a:graphicData uri="http://schemas.openxmlformats.org/drawingml/2006/table">
            <a:tbl>
              <a:tblPr firstRow="1" bandRow="1">
                <a:tableStyleId>{5C22544A-7EE6-4342-B048-85BDC9FD1C3A}</a:tableStyleId>
              </a:tblPr>
              <a:tblGrid>
                <a:gridCol w="2959695">
                  <a:extLst>
                    <a:ext uri="{9D8B030D-6E8A-4147-A177-3AD203B41FA5}">
                      <a16:colId xmlns:a16="http://schemas.microsoft.com/office/drawing/2014/main" val="2752108238"/>
                    </a:ext>
                  </a:extLst>
                </a:gridCol>
                <a:gridCol w="2962219">
                  <a:extLst>
                    <a:ext uri="{9D8B030D-6E8A-4147-A177-3AD203B41FA5}">
                      <a16:colId xmlns:a16="http://schemas.microsoft.com/office/drawing/2014/main" val="246043693"/>
                    </a:ext>
                  </a:extLst>
                </a:gridCol>
                <a:gridCol w="2175811">
                  <a:extLst>
                    <a:ext uri="{9D8B030D-6E8A-4147-A177-3AD203B41FA5}">
                      <a16:colId xmlns:a16="http://schemas.microsoft.com/office/drawing/2014/main" val="2202170975"/>
                    </a:ext>
                  </a:extLst>
                </a:gridCol>
                <a:gridCol w="2175811">
                  <a:extLst>
                    <a:ext uri="{9D8B030D-6E8A-4147-A177-3AD203B41FA5}">
                      <a16:colId xmlns:a16="http://schemas.microsoft.com/office/drawing/2014/main" val="2043468"/>
                    </a:ext>
                  </a:extLst>
                </a:gridCol>
              </a:tblGrid>
              <a:tr h="452962">
                <a:tc gridSpan="4">
                  <a:txBody>
                    <a:bodyPr/>
                    <a:lstStyle/>
                    <a:p>
                      <a:pPr algn="ctr"/>
                      <a:r>
                        <a:rPr lang="en-US" sz="2000"/>
                        <a:t>2022 Federal Poverty Guidelines (100%)</a:t>
                      </a:r>
                    </a:p>
                  </a:txBody>
                  <a:tcPr marL="102946" marR="102946" marT="51473" marB="51473"/>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825771188"/>
                  </a:ext>
                </a:extLst>
              </a:tr>
              <a:tr h="796070">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Size of Family Unit</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48 Contiguous States and D.C.</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Alaska</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Hawaii</a:t>
                      </a:r>
                      <a:endParaRPr lang="en-US" sz="2100" b="0" i="0" u="none" strike="noStrike" cap="none">
                        <a:solidFill>
                          <a:srgbClr val="000000"/>
                        </a:solidFill>
                        <a:latin typeface="Arial"/>
                        <a:ea typeface="Arial"/>
                        <a:cs typeface="Arial"/>
                        <a:sym typeface="Arial"/>
                      </a:endParaRPr>
                    </a:p>
                  </a:txBody>
                  <a:tcPr marL="102957" marR="102957" marT="51450" marB="51450"/>
                </a:tc>
                <a:extLst>
                  <a:ext uri="{0D108BD9-81ED-4DB2-BD59-A6C34878D82A}">
                    <a16:rowId xmlns:a16="http://schemas.microsoft.com/office/drawing/2014/main" val="3156032697"/>
                  </a:ext>
                </a:extLst>
              </a:tr>
              <a:tr h="796070">
                <a:tc>
                  <a:txBody>
                    <a:bodyPr/>
                    <a:lstStyle/>
                    <a:p>
                      <a:pPr marL="0" marR="0" lvl="0" indent="0" algn="l"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1</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1" i="0" u="none" strike="noStrike" cap="none">
                          <a:solidFill>
                            <a:schemeClr val="dk1"/>
                          </a:solidFill>
                          <a:latin typeface="Arial"/>
                          <a:ea typeface="Arial"/>
                          <a:cs typeface="Arial"/>
                          <a:sym typeface="Arial"/>
                        </a:rPr>
                        <a:t>$13,590/year</a:t>
                      </a:r>
                      <a:endParaRPr lang="en-US" sz="2000"/>
                    </a:p>
                    <a:p>
                      <a:pPr marL="0" marR="0" lvl="0" indent="0" algn="ctr" rtl="0">
                        <a:lnSpc>
                          <a:spcPct val="100000"/>
                        </a:lnSpc>
                        <a:spcBef>
                          <a:spcPts val="0"/>
                        </a:spcBef>
                        <a:spcAft>
                          <a:spcPts val="0"/>
                        </a:spcAft>
                        <a:buClr>
                          <a:schemeClr val="dk1"/>
                        </a:buClr>
                        <a:buSzPts val="1900"/>
                        <a:buFont typeface="Arial"/>
                        <a:buNone/>
                      </a:pPr>
                      <a:r>
                        <a:rPr lang="en-US" sz="2100" b="1" i="0" u="none" strike="noStrike" cap="none">
                          <a:solidFill>
                            <a:schemeClr val="dk1"/>
                          </a:solidFill>
                          <a:latin typeface="Arial"/>
                          <a:ea typeface="Arial"/>
                          <a:cs typeface="Arial"/>
                          <a:sym typeface="Arial"/>
                        </a:rPr>
                        <a:t>($1,132/month) </a:t>
                      </a:r>
                      <a:endParaRPr lang="en-US" sz="2100" b="1" i="0" u="none" strike="noStrike" cap="none">
                        <a:solidFill>
                          <a:srgbClr val="E46C0A"/>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$16,990</a:t>
                      </a:r>
                      <a:br>
                        <a:rPr lang="en-US" sz="2100" b="0" i="0" u="none" strike="noStrike" cap="none">
                          <a:solidFill>
                            <a:schemeClr val="dk1"/>
                          </a:solidFill>
                          <a:latin typeface="Arial"/>
                          <a:ea typeface="Arial"/>
                          <a:cs typeface="Arial"/>
                          <a:sym typeface="Arial"/>
                        </a:rPr>
                      </a:b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$15,630</a:t>
                      </a:r>
                      <a:endParaRPr lang="en-US" sz="2100" b="0" i="0" u="none" strike="noStrike" cap="none">
                        <a:solidFill>
                          <a:srgbClr val="000000"/>
                        </a:solidFill>
                        <a:latin typeface="Arial"/>
                        <a:ea typeface="Arial"/>
                        <a:cs typeface="Arial"/>
                        <a:sym typeface="Arial"/>
                      </a:endParaRPr>
                    </a:p>
                  </a:txBody>
                  <a:tcPr marL="102957" marR="102957" marT="51450" marB="51450"/>
                </a:tc>
                <a:extLst>
                  <a:ext uri="{0D108BD9-81ED-4DB2-BD59-A6C34878D82A}">
                    <a16:rowId xmlns:a16="http://schemas.microsoft.com/office/drawing/2014/main" val="1969622946"/>
                  </a:ext>
                </a:extLst>
              </a:tr>
              <a:tr h="470075">
                <a:tc>
                  <a:txBody>
                    <a:bodyPr/>
                    <a:lstStyle/>
                    <a:p>
                      <a:pPr marL="0" marR="0" lvl="0" indent="0" algn="l"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$18,310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$22,890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$21,060</a:t>
                      </a:r>
                      <a:endParaRPr lang="en-US" sz="2100" b="0" i="0" u="none" strike="noStrike" cap="none">
                        <a:solidFill>
                          <a:srgbClr val="000000"/>
                        </a:solidFill>
                        <a:latin typeface="Arial"/>
                        <a:ea typeface="Arial"/>
                        <a:cs typeface="Arial"/>
                        <a:sym typeface="Arial"/>
                      </a:endParaRPr>
                    </a:p>
                  </a:txBody>
                  <a:tcPr marL="102957" marR="102957" marT="51450" marB="51450"/>
                </a:tc>
                <a:extLst>
                  <a:ext uri="{0D108BD9-81ED-4DB2-BD59-A6C34878D82A}">
                    <a16:rowId xmlns:a16="http://schemas.microsoft.com/office/drawing/2014/main" val="1999244272"/>
                  </a:ext>
                </a:extLst>
              </a:tr>
              <a:tr h="470075">
                <a:tc>
                  <a:txBody>
                    <a:bodyPr/>
                    <a:lstStyle/>
                    <a:p>
                      <a:pPr marL="0" marR="0" lvl="0" indent="0" algn="l"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3</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$23,030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$28,790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$26,490</a:t>
                      </a:r>
                      <a:endParaRPr lang="en-US" sz="2100" b="0" i="0" u="none" strike="noStrike" cap="none">
                        <a:solidFill>
                          <a:srgbClr val="000000"/>
                        </a:solidFill>
                        <a:latin typeface="Arial"/>
                        <a:ea typeface="Arial"/>
                        <a:cs typeface="Arial"/>
                        <a:sym typeface="Arial"/>
                      </a:endParaRPr>
                    </a:p>
                  </a:txBody>
                  <a:tcPr marL="102957" marR="102957" marT="51450" marB="51450"/>
                </a:tc>
                <a:extLst>
                  <a:ext uri="{0D108BD9-81ED-4DB2-BD59-A6C34878D82A}">
                    <a16:rowId xmlns:a16="http://schemas.microsoft.com/office/drawing/2014/main" val="3245324255"/>
                  </a:ext>
                </a:extLst>
              </a:tr>
              <a:tr h="470075">
                <a:tc>
                  <a:txBody>
                    <a:bodyPr/>
                    <a:lstStyle/>
                    <a:p>
                      <a:pPr marL="0" marR="0" lvl="0" indent="0" algn="l"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4</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$27,750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$34,690</a:t>
                      </a:r>
                      <a:endParaRPr lang="en-US" sz="2100" b="0" i="0" u="none" strike="noStrike" cap="none">
                        <a:solidFill>
                          <a:srgbClr val="000000"/>
                        </a:solidFill>
                        <a:latin typeface="Arial"/>
                        <a:ea typeface="Arial"/>
                        <a:cs typeface="Arial"/>
                        <a:sym typeface="Arial"/>
                      </a:endParaRPr>
                    </a:p>
                  </a:txBody>
                  <a:tcPr marL="102957" marR="102957" marT="51450" marB="51450"/>
                </a:tc>
                <a:tc>
                  <a:txBody>
                    <a:bodyPr/>
                    <a:lstStyle/>
                    <a:p>
                      <a:pPr marL="0" marR="0" lvl="0" indent="0" algn="ctr" rtl="0">
                        <a:lnSpc>
                          <a:spcPct val="100000"/>
                        </a:lnSpc>
                        <a:spcBef>
                          <a:spcPts val="0"/>
                        </a:spcBef>
                        <a:spcAft>
                          <a:spcPts val="0"/>
                        </a:spcAft>
                        <a:buClr>
                          <a:schemeClr val="dk1"/>
                        </a:buClr>
                        <a:buSzPts val="1900"/>
                        <a:buFont typeface="Arial"/>
                        <a:buNone/>
                      </a:pPr>
                      <a:r>
                        <a:rPr lang="en-US" sz="2100" b="0" i="0" u="none" strike="noStrike" cap="none">
                          <a:solidFill>
                            <a:schemeClr val="dk1"/>
                          </a:solidFill>
                          <a:latin typeface="Arial"/>
                          <a:ea typeface="Arial"/>
                          <a:cs typeface="Arial"/>
                          <a:sym typeface="Arial"/>
                        </a:rPr>
                        <a:t>$31,920</a:t>
                      </a:r>
                      <a:endParaRPr lang="en-US" sz="2100" b="0" i="0" u="none" strike="noStrike" cap="none">
                        <a:solidFill>
                          <a:srgbClr val="000000"/>
                        </a:solidFill>
                        <a:latin typeface="Arial"/>
                        <a:ea typeface="Arial"/>
                        <a:cs typeface="Arial"/>
                        <a:sym typeface="Arial"/>
                      </a:endParaRPr>
                    </a:p>
                  </a:txBody>
                  <a:tcPr marL="102957" marR="102957" marT="51450" marB="51450"/>
                </a:tc>
                <a:extLst>
                  <a:ext uri="{0D108BD9-81ED-4DB2-BD59-A6C34878D82A}">
                    <a16:rowId xmlns:a16="http://schemas.microsoft.com/office/drawing/2014/main" val="1127918860"/>
                  </a:ext>
                </a:extLst>
              </a:tr>
            </a:tbl>
          </a:graphicData>
        </a:graphic>
      </p:graphicFrame>
    </p:spTree>
    <p:extLst>
      <p:ext uri="{BB962C8B-B14F-4D97-AF65-F5344CB8AC3E}">
        <p14:creationId xmlns:p14="http://schemas.microsoft.com/office/powerpoint/2010/main" val="49420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4D633-3407-17AE-CEED-4D3FAB6949EC}"/>
              </a:ext>
            </a:extLst>
          </p:cNvPr>
          <p:cNvSpPr>
            <a:spLocks noGrp="1"/>
          </p:cNvSpPr>
          <p:nvPr>
            <p:ph type="title"/>
          </p:nvPr>
        </p:nvSpPr>
        <p:spPr>
          <a:xfrm>
            <a:off x="838196" y="176282"/>
            <a:ext cx="10515600" cy="797754"/>
          </a:xfrm>
        </p:spPr>
        <p:txBody>
          <a:bodyPr/>
          <a:lstStyle/>
          <a:p>
            <a:r>
              <a:rPr lang="en-US" dirty="0"/>
              <a:t>Supplemental Security Income (SSI)</a:t>
            </a:r>
          </a:p>
        </p:txBody>
      </p:sp>
      <p:graphicFrame>
        <p:nvGraphicFramePr>
          <p:cNvPr id="4" name="Table 4">
            <a:extLst>
              <a:ext uri="{FF2B5EF4-FFF2-40B4-BE49-F238E27FC236}">
                <a16:creationId xmlns:a16="http://schemas.microsoft.com/office/drawing/2014/main" id="{B58B1881-6197-2A09-04C8-6D957B7905A2}"/>
              </a:ext>
            </a:extLst>
          </p:cNvPr>
          <p:cNvGraphicFramePr>
            <a:graphicFrameLocks noGrp="1"/>
          </p:cNvGraphicFramePr>
          <p:nvPr>
            <p:ph idx="1"/>
            <p:extLst>
              <p:ext uri="{D42A27DB-BD31-4B8C-83A1-F6EECF244321}">
                <p14:modId xmlns:p14="http://schemas.microsoft.com/office/powerpoint/2010/main" val="4174562882"/>
              </p:ext>
            </p:extLst>
          </p:nvPr>
        </p:nvGraphicFramePr>
        <p:xfrm>
          <a:off x="838196" y="1140019"/>
          <a:ext cx="10515596" cy="1483360"/>
        </p:xfrm>
        <a:graphic>
          <a:graphicData uri="http://schemas.openxmlformats.org/drawingml/2006/table">
            <a:tbl>
              <a:tblPr firstRow="1" bandRow="1">
                <a:tableStyleId>{5C22544A-7EE6-4342-B048-85BDC9FD1C3A}</a:tableStyleId>
              </a:tblPr>
              <a:tblGrid>
                <a:gridCol w="2628899">
                  <a:extLst>
                    <a:ext uri="{9D8B030D-6E8A-4147-A177-3AD203B41FA5}">
                      <a16:colId xmlns:a16="http://schemas.microsoft.com/office/drawing/2014/main" val="3967357954"/>
                    </a:ext>
                  </a:extLst>
                </a:gridCol>
                <a:gridCol w="2628899">
                  <a:extLst>
                    <a:ext uri="{9D8B030D-6E8A-4147-A177-3AD203B41FA5}">
                      <a16:colId xmlns:a16="http://schemas.microsoft.com/office/drawing/2014/main" val="2987947546"/>
                    </a:ext>
                  </a:extLst>
                </a:gridCol>
                <a:gridCol w="2628899">
                  <a:extLst>
                    <a:ext uri="{9D8B030D-6E8A-4147-A177-3AD203B41FA5}">
                      <a16:colId xmlns:a16="http://schemas.microsoft.com/office/drawing/2014/main" val="1870106275"/>
                    </a:ext>
                  </a:extLst>
                </a:gridCol>
                <a:gridCol w="2628899">
                  <a:extLst>
                    <a:ext uri="{9D8B030D-6E8A-4147-A177-3AD203B41FA5}">
                      <a16:colId xmlns:a16="http://schemas.microsoft.com/office/drawing/2014/main" val="3771768318"/>
                    </a:ext>
                  </a:extLst>
                </a:gridCol>
              </a:tblGrid>
              <a:tr h="370840">
                <a:tc>
                  <a:txBody>
                    <a:bodyPr/>
                    <a:lstStyle/>
                    <a:p>
                      <a:pPr marL="0" marR="0" lvl="0" indent="0" algn="ctr" rtl="0">
                        <a:lnSpc>
                          <a:spcPct val="107000"/>
                        </a:lnSpc>
                        <a:spcBef>
                          <a:spcPts val="0"/>
                        </a:spcBef>
                        <a:spcAft>
                          <a:spcPts val="0"/>
                        </a:spcAft>
                        <a:buClr>
                          <a:schemeClr val="dk1"/>
                        </a:buClr>
                        <a:buSzPts val="2000"/>
                        <a:buFont typeface="Arial"/>
                        <a:buNone/>
                      </a:pPr>
                      <a:r>
                        <a:rPr lang="en-US" sz="2000" b="1" i="0" u="none" strike="noStrike" cap="none" dirty="0">
                          <a:solidFill>
                            <a:schemeClr val="bg1"/>
                          </a:solidFill>
                          <a:latin typeface="Arial"/>
                          <a:ea typeface="Arial"/>
                          <a:cs typeface="Arial"/>
                          <a:sym typeface="Arial"/>
                        </a:rPr>
                        <a:t>Recipient</a:t>
                      </a:r>
                      <a:endParaRPr sz="2000" b="1" i="0" u="none" strike="noStrike" cap="none" dirty="0">
                        <a:solidFill>
                          <a:schemeClr val="bg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1" i="0" u="none" strike="noStrike" cap="none" dirty="0">
                          <a:solidFill>
                            <a:schemeClr val="bg1"/>
                          </a:solidFill>
                          <a:latin typeface="Arial"/>
                          <a:ea typeface="Arial"/>
                          <a:cs typeface="Arial"/>
                          <a:sym typeface="Arial"/>
                        </a:rPr>
                        <a:t> Monthly</a:t>
                      </a:r>
                      <a:endParaRPr sz="2000" b="1" i="0" u="none" strike="noStrike" cap="none" dirty="0">
                        <a:solidFill>
                          <a:schemeClr val="bg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1" i="0" u="none" strike="noStrike" cap="none" dirty="0">
                          <a:solidFill>
                            <a:schemeClr val="bg1"/>
                          </a:solidFill>
                          <a:latin typeface="Arial"/>
                          <a:ea typeface="Arial"/>
                          <a:cs typeface="Arial"/>
                          <a:sym typeface="Arial"/>
                        </a:rPr>
                        <a:t>Annual</a:t>
                      </a:r>
                      <a:endParaRPr sz="2000" b="1" i="0" u="none" strike="noStrike" cap="none" dirty="0">
                        <a:solidFill>
                          <a:schemeClr val="bg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1" i="0" u="none" strike="noStrike" cap="none" dirty="0">
                          <a:solidFill>
                            <a:schemeClr val="bg1"/>
                          </a:solidFill>
                          <a:latin typeface="Arial"/>
                          <a:ea typeface="Arial"/>
                          <a:cs typeface="Arial"/>
                          <a:sym typeface="Arial"/>
                        </a:rPr>
                        <a:t>Asset Limit</a:t>
                      </a:r>
                      <a:endParaRPr sz="2000" b="1" i="0" u="none" strike="noStrike" cap="none" dirty="0">
                        <a:solidFill>
                          <a:schemeClr val="bg1"/>
                        </a:solidFill>
                        <a:latin typeface="Arial"/>
                        <a:ea typeface="Arial"/>
                        <a:cs typeface="Arial"/>
                        <a:sym typeface="Arial"/>
                      </a:endParaRPr>
                    </a:p>
                  </a:txBody>
                  <a:tcPr marL="68575" marR="68575" marT="0" marB="0" anchor="ctr"/>
                </a:tc>
                <a:extLst>
                  <a:ext uri="{0D108BD9-81ED-4DB2-BD59-A6C34878D82A}">
                    <a16:rowId xmlns:a16="http://schemas.microsoft.com/office/drawing/2014/main" val="733538579"/>
                  </a:ext>
                </a:extLst>
              </a:tr>
              <a:tr h="370840">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Eligible Individual</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$841</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$10,092</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$2,000 </a:t>
                      </a:r>
                    </a:p>
                  </a:txBody>
                  <a:tcPr marL="68575" marR="68575" marT="0" marB="0" anchor="ctr"/>
                </a:tc>
                <a:extLst>
                  <a:ext uri="{0D108BD9-81ED-4DB2-BD59-A6C34878D82A}">
                    <a16:rowId xmlns:a16="http://schemas.microsoft.com/office/drawing/2014/main" val="1709699829"/>
                  </a:ext>
                </a:extLst>
              </a:tr>
              <a:tr h="370840">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Eligible Couple</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$1,261</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$15,137</a:t>
                      </a:r>
                      <a:endParaRPr sz="2000" b="0" i="0" u="none" strike="noStrike" cap="none" dirty="0">
                        <a:solidFill>
                          <a:schemeClr val="dk1"/>
                        </a:solidFill>
                        <a:latin typeface="Arial"/>
                        <a:ea typeface="Arial"/>
                        <a:cs typeface="Arial"/>
                        <a:sym typeface="Arial"/>
                      </a:endParaRPr>
                    </a:p>
                  </a:txBody>
                  <a:tcPr marL="68575" marR="68575" marT="0" marB="0" anchor="ctr"/>
                </a:tc>
                <a:tc>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$3,000</a:t>
                      </a:r>
                      <a:endParaRPr sz="2000" b="0" i="0" u="none" strike="noStrike" cap="none" dirty="0">
                        <a:solidFill>
                          <a:schemeClr val="dk1"/>
                        </a:solidFill>
                        <a:latin typeface="Arial"/>
                        <a:ea typeface="Arial"/>
                        <a:cs typeface="Arial"/>
                        <a:sym typeface="Arial"/>
                      </a:endParaRPr>
                    </a:p>
                  </a:txBody>
                  <a:tcPr marL="68575" marR="68575" marT="0" marB="0" anchor="ctr"/>
                </a:tc>
                <a:extLst>
                  <a:ext uri="{0D108BD9-81ED-4DB2-BD59-A6C34878D82A}">
                    <a16:rowId xmlns:a16="http://schemas.microsoft.com/office/drawing/2014/main" val="2516778588"/>
                  </a:ext>
                </a:extLst>
              </a:tr>
              <a:tr h="370840">
                <a:tc gridSpan="4">
                  <a:txBody>
                    <a:bodyPr/>
                    <a:lstStyle/>
                    <a:p>
                      <a:pPr marL="0" marR="0" lvl="0" indent="0" algn="ctr" rtl="0">
                        <a:lnSpc>
                          <a:spcPct val="107000"/>
                        </a:lnSpc>
                        <a:spcBef>
                          <a:spcPts val="0"/>
                        </a:spcBef>
                        <a:spcAft>
                          <a:spcPts val="0"/>
                        </a:spcAft>
                        <a:buClr>
                          <a:schemeClr val="dk1"/>
                        </a:buClr>
                        <a:buSzPts val="2000"/>
                        <a:buFont typeface="Arial"/>
                        <a:buNone/>
                      </a:pPr>
                      <a:r>
                        <a:rPr lang="en-US" sz="2000" b="0" i="0" u="none" strike="noStrike" cap="none" dirty="0">
                          <a:solidFill>
                            <a:schemeClr val="dk1"/>
                          </a:solidFill>
                          <a:latin typeface="Arial"/>
                          <a:ea typeface="Arial"/>
                          <a:cs typeface="Arial"/>
                          <a:sym typeface="Arial"/>
                        </a:rPr>
                        <a:t>SSI Payments = 1</a:t>
                      </a:r>
                      <a:r>
                        <a:rPr lang="en-US" sz="2000" b="0" i="0" u="none" strike="noStrike" cap="none" baseline="30000" dirty="0">
                          <a:solidFill>
                            <a:schemeClr val="dk1"/>
                          </a:solidFill>
                          <a:latin typeface="Arial"/>
                          <a:ea typeface="Arial"/>
                          <a:cs typeface="Arial"/>
                          <a:sym typeface="Arial"/>
                        </a:rPr>
                        <a:t>st</a:t>
                      </a:r>
                      <a:r>
                        <a:rPr lang="en-US" sz="2000" b="0" i="0" u="none" strike="noStrike" cap="none" dirty="0">
                          <a:solidFill>
                            <a:schemeClr val="dk1"/>
                          </a:solidFill>
                          <a:latin typeface="Arial"/>
                          <a:ea typeface="Arial"/>
                          <a:cs typeface="Arial"/>
                          <a:sym typeface="Arial"/>
                        </a:rPr>
                        <a:t> of Month</a:t>
                      </a:r>
                      <a:endParaRPr sz="2000" b="0" i="0" u="none" strike="noStrike" cap="none" dirty="0">
                        <a:solidFill>
                          <a:schemeClr val="dk1"/>
                        </a:solidFill>
                        <a:latin typeface="Arial"/>
                        <a:ea typeface="Arial"/>
                        <a:cs typeface="Arial"/>
                        <a:sym typeface="Arial"/>
                      </a:endParaRPr>
                    </a:p>
                  </a:txBody>
                  <a:tcPr marL="68575" marR="68575" marT="0" marB="0" anchor="ctr"/>
                </a:tc>
                <a:tc hMerge="1">
                  <a:txBody>
                    <a:bodyPr/>
                    <a:lstStyle/>
                    <a:p>
                      <a:pPr marL="0" marR="0" lvl="0" indent="0" algn="ctr" rtl="0">
                        <a:lnSpc>
                          <a:spcPct val="107000"/>
                        </a:lnSpc>
                        <a:spcBef>
                          <a:spcPts val="0"/>
                        </a:spcBef>
                        <a:spcAft>
                          <a:spcPts val="0"/>
                        </a:spcAft>
                        <a:buClr>
                          <a:schemeClr val="dk1"/>
                        </a:buClr>
                        <a:buSzPts val="2000"/>
                        <a:buFont typeface="Arial"/>
                        <a:buNone/>
                      </a:pPr>
                      <a:endParaRPr sz="2000" b="0" i="0" u="none" strike="noStrike" cap="none" dirty="0">
                        <a:solidFill>
                          <a:schemeClr val="dk1"/>
                        </a:solidFill>
                        <a:latin typeface="Arial"/>
                        <a:ea typeface="Arial"/>
                        <a:cs typeface="Arial"/>
                        <a:sym typeface="Arial"/>
                      </a:endParaRPr>
                    </a:p>
                  </a:txBody>
                  <a:tcPr marL="68575" marR="68575" marT="0" marB="0" anchor="ctr"/>
                </a:tc>
                <a:tc hMerge="1">
                  <a:txBody>
                    <a:bodyPr/>
                    <a:lstStyle/>
                    <a:p>
                      <a:pPr marL="0" marR="0" lvl="0" indent="0" algn="ctr" rtl="0">
                        <a:lnSpc>
                          <a:spcPct val="107000"/>
                        </a:lnSpc>
                        <a:spcBef>
                          <a:spcPts val="0"/>
                        </a:spcBef>
                        <a:spcAft>
                          <a:spcPts val="0"/>
                        </a:spcAft>
                        <a:buClr>
                          <a:schemeClr val="dk1"/>
                        </a:buClr>
                        <a:buSzPts val="2000"/>
                        <a:buFont typeface="Arial"/>
                        <a:buNone/>
                      </a:pPr>
                      <a:endParaRPr sz="2000" b="0" i="0" u="none" strike="noStrike" cap="none" dirty="0">
                        <a:solidFill>
                          <a:schemeClr val="dk1"/>
                        </a:solidFill>
                        <a:latin typeface="Arial"/>
                        <a:ea typeface="Arial"/>
                        <a:cs typeface="Arial"/>
                        <a:sym typeface="Arial"/>
                      </a:endParaRPr>
                    </a:p>
                  </a:txBody>
                  <a:tcPr marL="68575" marR="68575" marT="0" marB="0" anchor="ctr"/>
                </a:tc>
                <a:tc hMerge="1">
                  <a:txBody>
                    <a:bodyPr/>
                    <a:lstStyle/>
                    <a:p>
                      <a:pPr marL="0" marR="0" lvl="0" indent="0" algn="ctr" rtl="0">
                        <a:lnSpc>
                          <a:spcPct val="107000"/>
                        </a:lnSpc>
                        <a:spcBef>
                          <a:spcPts val="0"/>
                        </a:spcBef>
                        <a:spcAft>
                          <a:spcPts val="0"/>
                        </a:spcAft>
                        <a:buClr>
                          <a:schemeClr val="dk1"/>
                        </a:buClr>
                        <a:buSzPts val="2000"/>
                        <a:buFont typeface="Arial"/>
                        <a:buNone/>
                      </a:pPr>
                      <a:endParaRPr sz="2000" b="0" i="0" u="none" strike="noStrike" cap="none" dirty="0">
                        <a:solidFill>
                          <a:schemeClr val="dk1"/>
                        </a:solidFill>
                        <a:latin typeface="Arial"/>
                        <a:ea typeface="Arial"/>
                        <a:cs typeface="Arial"/>
                        <a:sym typeface="Arial"/>
                      </a:endParaRPr>
                    </a:p>
                  </a:txBody>
                  <a:tcPr marL="68575" marR="68575" marT="0" marB="0" anchor="ctr"/>
                </a:tc>
                <a:extLst>
                  <a:ext uri="{0D108BD9-81ED-4DB2-BD59-A6C34878D82A}">
                    <a16:rowId xmlns:a16="http://schemas.microsoft.com/office/drawing/2014/main" val="16177201"/>
                  </a:ext>
                </a:extLst>
              </a:tr>
            </a:tbl>
          </a:graphicData>
        </a:graphic>
      </p:graphicFrame>
      <p:sp>
        <p:nvSpPr>
          <p:cNvPr id="6" name="Title 1">
            <a:extLst>
              <a:ext uri="{FF2B5EF4-FFF2-40B4-BE49-F238E27FC236}">
                <a16:creationId xmlns:a16="http://schemas.microsoft.com/office/drawing/2014/main" id="{6DB46591-B331-2A2E-6581-0837EB09917B}"/>
              </a:ext>
            </a:extLst>
          </p:cNvPr>
          <p:cNvSpPr txBox="1">
            <a:spLocks/>
          </p:cNvSpPr>
          <p:nvPr/>
        </p:nvSpPr>
        <p:spPr>
          <a:xfrm>
            <a:off x="649350" y="3171067"/>
            <a:ext cx="10515600" cy="7977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Social Security Disability Insurance (SSDI)</a:t>
            </a:r>
          </a:p>
        </p:txBody>
      </p:sp>
      <p:graphicFrame>
        <p:nvGraphicFramePr>
          <p:cNvPr id="7" name="Table 7">
            <a:extLst>
              <a:ext uri="{FF2B5EF4-FFF2-40B4-BE49-F238E27FC236}">
                <a16:creationId xmlns:a16="http://schemas.microsoft.com/office/drawing/2014/main" id="{FE25A3A7-73A9-9D7F-694A-2296AA534278}"/>
              </a:ext>
            </a:extLst>
          </p:cNvPr>
          <p:cNvGraphicFramePr>
            <a:graphicFrameLocks noGrp="1"/>
          </p:cNvGraphicFramePr>
          <p:nvPr>
            <p:extLst>
              <p:ext uri="{D42A27DB-BD31-4B8C-83A1-F6EECF244321}">
                <p14:modId xmlns:p14="http://schemas.microsoft.com/office/powerpoint/2010/main" val="2392327529"/>
              </p:ext>
            </p:extLst>
          </p:nvPr>
        </p:nvGraphicFramePr>
        <p:xfrm>
          <a:off x="838195" y="4116893"/>
          <a:ext cx="10515596" cy="1381760"/>
        </p:xfrm>
        <a:graphic>
          <a:graphicData uri="http://schemas.openxmlformats.org/drawingml/2006/table">
            <a:tbl>
              <a:tblPr firstRow="1" bandRow="1">
                <a:tableStyleId>{5C22544A-7EE6-4342-B048-85BDC9FD1C3A}</a:tableStyleId>
              </a:tblPr>
              <a:tblGrid>
                <a:gridCol w="2628899">
                  <a:extLst>
                    <a:ext uri="{9D8B030D-6E8A-4147-A177-3AD203B41FA5}">
                      <a16:colId xmlns:a16="http://schemas.microsoft.com/office/drawing/2014/main" val="2919291418"/>
                    </a:ext>
                  </a:extLst>
                </a:gridCol>
                <a:gridCol w="2628899">
                  <a:extLst>
                    <a:ext uri="{9D8B030D-6E8A-4147-A177-3AD203B41FA5}">
                      <a16:colId xmlns:a16="http://schemas.microsoft.com/office/drawing/2014/main" val="2096034500"/>
                    </a:ext>
                  </a:extLst>
                </a:gridCol>
                <a:gridCol w="2628899">
                  <a:extLst>
                    <a:ext uri="{9D8B030D-6E8A-4147-A177-3AD203B41FA5}">
                      <a16:colId xmlns:a16="http://schemas.microsoft.com/office/drawing/2014/main" val="3537770910"/>
                    </a:ext>
                  </a:extLst>
                </a:gridCol>
                <a:gridCol w="2628899">
                  <a:extLst>
                    <a:ext uri="{9D8B030D-6E8A-4147-A177-3AD203B41FA5}">
                      <a16:colId xmlns:a16="http://schemas.microsoft.com/office/drawing/2014/main" val="3859813774"/>
                    </a:ext>
                  </a:extLst>
                </a:gridCol>
              </a:tblGrid>
              <a:tr h="370840">
                <a:tc>
                  <a:txBody>
                    <a:bodyPr/>
                    <a:lstStyle/>
                    <a:p>
                      <a:endParaRPr lang="en-US" dirty="0"/>
                    </a:p>
                  </a:txBody>
                  <a:tcPr/>
                </a:tc>
                <a:tc>
                  <a:txBody>
                    <a:bodyPr/>
                    <a:lstStyle/>
                    <a:p>
                      <a:r>
                        <a:rPr lang="en-US" dirty="0"/>
                        <a:t>Average Monthly Range (2022)</a:t>
                      </a:r>
                    </a:p>
                  </a:txBody>
                  <a:tcPr/>
                </a:tc>
                <a:tc>
                  <a:txBody>
                    <a:bodyPr/>
                    <a:lstStyle/>
                    <a:p>
                      <a:r>
                        <a:rPr lang="en-US" dirty="0"/>
                        <a:t>Average Annual (2022)</a:t>
                      </a:r>
                    </a:p>
                  </a:txBody>
                  <a:tcPr/>
                </a:tc>
                <a:tc>
                  <a:txBody>
                    <a:bodyPr/>
                    <a:lstStyle/>
                    <a:p>
                      <a:r>
                        <a:rPr lang="en-US" dirty="0"/>
                        <a:t>Asset Limit</a:t>
                      </a:r>
                    </a:p>
                  </a:txBody>
                  <a:tcPr/>
                </a:tc>
                <a:extLst>
                  <a:ext uri="{0D108BD9-81ED-4DB2-BD59-A6C34878D82A}">
                    <a16:rowId xmlns:a16="http://schemas.microsoft.com/office/drawing/2014/main" val="1850337900"/>
                  </a:ext>
                </a:extLst>
              </a:tr>
              <a:tr h="370840">
                <a:tc>
                  <a:txBody>
                    <a:bodyPr/>
                    <a:lstStyle/>
                    <a:p>
                      <a:r>
                        <a:rPr lang="en-US" dirty="0"/>
                        <a:t>Based on Work Record</a:t>
                      </a:r>
                    </a:p>
                  </a:txBody>
                  <a:tcPr/>
                </a:tc>
                <a:tc>
                  <a:txBody>
                    <a:bodyPr/>
                    <a:lstStyle/>
                    <a:p>
                      <a:r>
                        <a:rPr lang="en-US" dirty="0"/>
                        <a:t>$700 - $1400</a:t>
                      </a:r>
                    </a:p>
                  </a:txBody>
                  <a:tcPr/>
                </a:tc>
                <a:tc>
                  <a:txBody>
                    <a:bodyPr/>
                    <a:lstStyle/>
                    <a:p>
                      <a:r>
                        <a:rPr lang="en-US" dirty="0"/>
                        <a:t>$10,000 - $16,800</a:t>
                      </a:r>
                    </a:p>
                  </a:txBody>
                  <a:tcPr/>
                </a:tc>
                <a:tc>
                  <a:txBody>
                    <a:bodyPr/>
                    <a:lstStyle/>
                    <a:p>
                      <a:r>
                        <a:rPr lang="en-US" dirty="0"/>
                        <a:t>None</a:t>
                      </a:r>
                    </a:p>
                  </a:txBody>
                  <a:tcPr/>
                </a:tc>
                <a:extLst>
                  <a:ext uri="{0D108BD9-81ED-4DB2-BD59-A6C34878D82A}">
                    <a16:rowId xmlns:a16="http://schemas.microsoft.com/office/drawing/2014/main" val="2194271166"/>
                  </a:ext>
                </a:extLst>
              </a:tr>
              <a:tr h="370840">
                <a:tc gridSpan="4">
                  <a:txBody>
                    <a:bodyPr/>
                    <a:lstStyle/>
                    <a:p>
                      <a:pPr algn="ctr"/>
                      <a:r>
                        <a:rPr lang="en-US" dirty="0"/>
                        <a:t>SSDI Payments = 2</a:t>
                      </a:r>
                      <a:r>
                        <a:rPr lang="en-US" baseline="30000" dirty="0"/>
                        <a:t>nd</a:t>
                      </a:r>
                      <a:r>
                        <a:rPr lang="en-US" dirty="0"/>
                        <a:t>, 3</a:t>
                      </a:r>
                      <a:r>
                        <a:rPr lang="en-US" baseline="30000" dirty="0"/>
                        <a:t>rd</a:t>
                      </a:r>
                      <a:r>
                        <a:rPr lang="en-US" dirty="0"/>
                        <a:t>, OR 4</a:t>
                      </a:r>
                      <a:r>
                        <a:rPr lang="en-US" baseline="30000" dirty="0"/>
                        <a:t>th</a:t>
                      </a:r>
                      <a:r>
                        <a:rPr lang="en-US" dirty="0"/>
                        <a:t>, Wednesday (Depending on Last Name)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887182950"/>
                  </a:ext>
                </a:extLst>
              </a:tr>
            </a:tbl>
          </a:graphicData>
        </a:graphic>
      </p:graphicFrame>
      <p:sp>
        <p:nvSpPr>
          <p:cNvPr id="8" name="TextBox 7">
            <a:extLst>
              <a:ext uri="{FF2B5EF4-FFF2-40B4-BE49-F238E27FC236}">
                <a16:creationId xmlns:a16="http://schemas.microsoft.com/office/drawing/2014/main" id="{14739BCB-2649-B311-A2AE-D7E6FD101C07}"/>
              </a:ext>
            </a:extLst>
          </p:cNvPr>
          <p:cNvSpPr txBox="1"/>
          <p:nvPr/>
        </p:nvSpPr>
        <p:spPr>
          <a:xfrm>
            <a:off x="2981739" y="5646725"/>
            <a:ext cx="6008633" cy="276999"/>
          </a:xfrm>
          <a:prstGeom prst="rect">
            <a:avLst/>
          </a:prstGeom>
          <a:noFill/>
        </p:spPr>
        <p:txBody>
          <a:bodyPr wrap="none" rtlCol="0">
            <a:spAutoFit/>
          </a:bodyPr>
          <a:lstStyle/>
          <a:p>
            <a:r>
              <a:rPr lang="en-US" sz="1200" dirty="0"/>
              <a:t>Laurence, B. (2022). </a:t>
            </a:r>
            <a:r>
              <a:rPr lang="en-US" sz="1200" dirty="0">
                <a:hlinkClick r:id="rId2"/>
              </a:rPr>
              <a:t>How Much Can You Get In Social Security Disability Benefits Can You Get</a:t>
            </a:r>
            <a:r>
              <a:rPr lang="en-US" sz="1200" dirty="0"/>
              <a:t>.</a:t>
            </a:r>
          </a:p>
        </p:txBody>
      </p:sp>
      <p:sp>
        <p:nvSpPr>
          <p:cNvPr id="12" name="Google Shape;212;p79">
            <a:extLst>
              <a:ext uri="{FF2B5EF4-FFF2-40B4-BE49-F238E27FC236}">
                <a16:creationId xmlns:a16="http://schemas.microsoft.com/office/drawing/2014/main" id="{764A90A6-3B68-430A-8D4D-A4284FC032D5}"/>
              </a:ext>
            </a:extLst>
          </p:cNvPr>
          <p:cNvSpPr txBox="1"/>
          <p:nvPr/>
        </p:nvSpPr>
        <p:spPr>
          <a:xfrm>
            <a:off x="2252255" y="2641805"/>
            <a:ext cx="7467600" cy="27695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200" b="0" i="0" u="none" strike="noStrike" cap="none" dirty="0">
                <a:solidFill>
                  <a:schemeClr val="dk1"/>
                </a:solidFill>
                <a:latin typeface="Arial"/>
                <a:ea typeface="Arial"/>
                <a:cs typeface="Arial"/>
                <a:sym typeface="Arial"/>
              </a:rPr>
              <a:t>Social Security Administration, SSI Federal Amounts 2022</a:t>
            </a:r>
            <a:r>
              <a:rPr lang="en-US" sz="1200" dirty="0">
                <a:sym typeface="Arial"/>
              </a:rPr>
              <a:t> </a:t>
            </a:r>
            <a:r>
              <a:rPr lang="en-US" sz="1200" dirty="0">
                <a:solidFill>
                  <a:schemeClr val="dk1"/>
                </a:solidFill>
                <a:latin typeface="Arial"/>
                <a:cs typeface="Arial"/>
                <a:sym typeface="Arial"/>
              </a:rPr>
              <a:t> </a:t>
            </a:r>
            <a:r>
              <a:rPr lang="en-US" sz="1200" b="0" i="0" u="sng" strike="noStrike" cap="none" dirty="0">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http://www.ssa/gov</a:t>
            </a:r>
            <a:r>
              <a:rPr lang="en-US" sz="1200" b="0" i="0" u="sng" strike="noStrike" cap="none" dirty="0">
                <a:solidFill>
                  <a:schemeClr val="dk1"/>
                </a:solidFill>
                <a:latin typeface="Arial"/>
                <a:ea typeface="Arial"/>
                <a:cs typeface="Arial"/>
                <a:sym typeface="Arial"/>
              </a:rPr>
              <a:t>  </a:t>
            </a:r>
            <a:r>
              <a:rPr lang="en-US" sz="1200" b="0" i="0" u="none" strike="noStrike" cap="none" dirty="0">
                <a:solidFill>
                  <a:schemeClr val="dk1"/>
                </a:solidFill>
                <a:latin typeface="Arial"/>
                <a:ea typeface="Arial"/>
                <a:cs typeface="Arial"/>
                <a:sym typeface="Arial"/>
              </a:rPr>
              <a:t>   </a:t>
            </a:r>
            <a:endParaRPr sz="1200" dirty="0"/>
          </a:p>
        </p:txBody>
      </p:sp>
    </p:spTree>
    <p:extLst>
      <p:ext uri="{BB962C8B-B14F-4D97-AF65-F5344CB8AC3E}">
        <p14:creationId xmlns:p14="http://schemas.microsoft.com/office/powerpoint/2010/main" val="3669596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2DD-6371-E6FF-5F21-A24114D1784D}"/>
              </a:ext>
            </a:extLst>
          </p:cNvPr>
          <p:cNvSpPr>
            <a:spLocks noGrp="1"/>
          </p:cNvSpPr>
          <p:nvPr>
            <p:ph type="title"/>
          </p:nvPr>
        </p:nvSpPr>
        <p:spPr/>
        <p:txBody>
          <a:bodyPr/>
          <a:lstStyle/>
          <a:p>
            <a:r>
              <a:rPr lang="en-US" dirty="0"/>
              <a:t>Disability and Poverty Demographics </a:t>
            </a:r>
          </a:p>
        </p:txBody>
      </p:sp>
      <p:sp>
        <p:nvSpPr>
          <p:cNvPr id="3" name="Text Placeholder 2">
            <a:extLst>
              <a:ext uri="{FF2B5EF4-FFF2-40B4-BE49-F238E27FC236}">
                <a16:creationId xmlns:a16="http://schemas.microsoft.com/office/drawing/2014/main" id="{33992C97-0636-8F59-23DA-9AEAECF15D69}"/>
              </a:ext>
            </a:extLst>
          </p:cNvPr>
          <p:cNvSpPr>
            <a:spLocks noGrp="1"/>
          </p:cNvSpPr>
          <p:nvPr>
            <p:ph type="body" idx="1"/>
          </p:nvPr>
        </p:nvSpPr>
        <p:spPr/>
        <p:txBody>
          <a:bodyPr/>
          <a:lstStyle/>
          <a:p>
            <a:r>
              <a:rPr lang="en-US" dirty="0"/>
              <a:t>People with Disabilities</a:t>
            </a:r>
          </a:p>
        </p:txBody>
      </p:sp>
      <p:sp>
        <p:nvSpPr>
          <p:cNvPr id="4" name="Content Placeholder 3">
            <a:extLst>
              <a:ext uri="{FF2B5EF4-FFF2-40B4-BE49-F238E27FC236}">
                <a16:creationId xmlns:a16="http://schemas.microsoft.com/office/drawing/2014/main" id="{4807202F-48FE-3948-92F5-95BBCE0DBB76}"/>
              </a:ext>
            </a:extLst>
          </p:cNvPr>
          <p:cNvSpPr>
            <a:spLocks noGrp="1"/>
          </p:cNvSpPr>
          <p:nvPr>
            <p:ph sz="half" idx="2"/>
          </p:nvPr>
        </p:nvSpPr>
        <p:spPr/>
        <p:txBody>
          <a:bodyPr>
            <a:normAutofit/>
          </a:bodyPr>
          <a:lstStyle/>
          <a:p>
            <a:pPr marL="457200" lvl="0" indent="-335280" algn="l" rtl="0">
              <a:spcBef>
                <a:spcPts val="1000"/>
              </a:spcBef>
              <a:spcAft>
                <a:spcPts val="0"/>
              </a:spcAft>
              <a:buSzPts val="1680"/>
              <a:buChar char="→"/>
            </a:pPr>
            <a:r>
              <a:rPr lang="en-US" dirty="0"/>
              <a:t>Employment Rate – 24.7%*</a:t>
            </a:r>
          </a:p>
          <a:p>
            <a:pPr marL="457200" lvl="0" indent="-335280" algn="l" rtl="0">
              <a:spcBef>
                <a:spcPts val="0"/>
              </a:spcBef>
              <a:spcAft>
                <a:spcPts val="0"/>
              </a:spcAft>
              <a:buSzPts val="1680"/>
              <a:buChar char="→"/>
            </a:pPr>
            <a:r>
              <a:rPr lang="en-US" dirty="0"/>
              <a:t>Hold a Bachelors or Higher - 18.2%*</a:t>
            </a:r>
          </a:p>
          <a:p>
            <a:pPr marL="457200" lvl="0" indent="-335280" algn="l" rtl="0">
              <a:spcBef>
                <a:spcPts val="0"/>
              </a:spcBef>
              <a:spcAft>
                <a:spcPts val="0"/>
              </a:spcAft>
              <a:buSzPts val="1680"/>
              <a:buChar char="→"/>
            </a:pPr>
            <a:r>
              <a:rPr lang="en-US" dirty="0"/>
              <a:t>Living in Poverty 19.5%*</a:t>
            </a:r>
          </a:p>
          <a:p>
            <a:pPr marL="457200" lvl="0" indent="-335280" algn="l" rtl="0">
              <a:spcBef>
                <a:spcPts val="0"/>
              </a:spcBef>
              <a:spcAft>
                <a:spcPts val="0"/>
              </a:spcAft>
              <a:buSzPts val="1680"/>
              <a:buChar char="→"/>
            </a:pPr>
            <a:r>
              <a:rPr lang="en-US" dirty="0"/>
              <a:t>Extreme difficulty paying bills - 23%**</a:t>
            </a:r>
          </a:p>
          <a:p>
            <a:pPr marL="457200" lvl="0" indent="-335280" algn="l" rtl="0">
              <a:spcBef>
                <a:spcPts val="0"/>
              </a:spcBef>
              <a:spcAft>
                <a:spcPts val="0"/>
              </a:spcAft>
              <a:buSzPts val="1680"/>
              <a:buChar char="→"/>
            </a:pPr>
            <a:r>
              <a:rPr lang="en-US" dirty="0"/>
              <a:t>Unbanked - 12%**</a:t>
            </a:r>
          </a:p>
          <a:p>
            <a:pPr marL="457200" lvl="0" indent="-335280" algn="l" rtl="0">
              <a:spcBef>
                <a:spcPts val="0"/>
              </a:spcBef>
              <a:spcAft>
                <a:spcPts val="0"/>
              </a:spcAft>
              <a:buSzPts val="1680"/>
              <a:buChar char="→"/>
            </a:pPr>
            <a:r>
              <a:rPr lang="en-US" dirty="0"/>
              <a:t>Likely to use costly non-banking options - 42%**</a:t>
            </a:r>
          </a:p>
          <a:p>
            <a:pPr marL="0" lvl="0" indent="0" algn="l" rtl="0">
              <a:spcBef>
                <a:spcPts val="0"/>
              </a:spcBef>
              <a:spcAft>
                <a:spcPts val="0"/>
              </a:spcAft>
              <a:buNone/>
            </a:pPr>
            <a:endParaRPr lang="en-US" dirty="0"/>
          </a:p>
        </p:txBody>
      </p:sp>
      <p:sp>
        <p:nvSpPr>
          <p:cNvPr id="5" name="Text Placeholder 4">
            <a:extLst>
              <a:ext uri="{FF2B5EF4-FFF2-40B4-BE49-F238E27FC236}">
                <a16:creationId xmlns:a16="http://schemas.microsoft.com/office/drawing/2014/main" id="{11F37F32-8465-E0AC-E4E5-FFF9B431A6DD}"/>
              </a:ext>
            </a:extLst>
          </p:cNvPr>
          <p:cNvSpPr>
            <a:spLocks noGrp="1"/>
          </p:cNvSpPr>
          <p:nvPr>
            <p:ph type="body" sz="quarter" idx="3"/>
          </p:nvPr>
        </p:nvSpPr>
        <p:spPr/>
        <p:txBody>
          <a:bodyPr/>
          <a:lstStyle/>
          <a:p>
            <a:r>
              <a:rPr lang="en-US" dirty="0"/>
              <a:t>People without Disabilities</a:t>
            </a:r>
          </a:p>
        </p:txBody>
      </p:sp>
      <p:sp>
        <p:nvSpPr>
          <p:cNvPr id="6" name="Content Placeholder 5">
            <a:extLst>
              <a:ext uri="{FF2B5EF4-FFF2-40B4-BE49-F238E27FC236}">
                <a16:creationId xmlns:a16="http://schemas.microsoft.com/office/drawing/2014/main" id="{7D37A1BE-008C-B2AA-C280-0606931B68FC}"/>
              </a:ext>
            </a:extLst>
          </p:cNvPr>
          <p:cNvSpPr>
            <a:spLocks noGrp="1"/>
          </p:cNvSpPr>
          <p:nvPr>
            <p:ph sz="quarter" idx="4"/>
          </p:nvPr>
        </p:nvSpPr>
        <p:spPr/>
        <p:txBody>
          <a:bodyPr>
            <a:normAutofit/>
          </a:bodyPr>
          <a:lstStyle/>
          <a:p>
            <a:pPr marL="457200" lvl="0" indent="-335280" algn="l" rtl="0">
              <a:spcBef>
                <a:spcPts val="1000"/>
              </a:spcBef>
              <a:spcAft>
                <a:spcPts val="0"/>
              </a:spcAft>
              <a:buSzPts val="1680"/>
              <a:buChar char="→"/>
            </a:pPr>
            <a:r>
              <a:rPr lang="en-US" dirty="0"/>
              <a:t>Employment Rate – 72.7%*</a:t>
            </a:r>
          </a:p>
          <a:p>
            <a:pPr marL="457200" lvl="0" indent="-335280" algn="l" rtl="0">
              <a:spcBef>
                <a:spcPts val="0"/>
              </a:spcBef>
              <a:spcAft>
                <a:spcPts val="0"/>
              </a:spcAft>
              <a:buSzPts val="1680"/>
              <a:buChar char="→"/>
            </a:pPr>
            <a:r>
              <a:rPr lang="en-US" dirty="0"/>
              <a:t>Hold a Bachelors or Higher - 36.5%*</a:t>
            </a:r>
          </a:p>
          <a:p>
            <a:pPr marL="457200" lvl="0" indent="-335280" algn="l" rtl="0">
              <a:spcBef>
                <a:spcPts val="0"/>
              </a:spcBef>
              <a:spcAft>
                <a:spcPts val="0"/>
              </a:spcAft>
              <a:buSzPts val="1680"/>
              <a:buChar char="→"/>
            </a:pPr>
            <a:r>
              <a:rPr lang="en-US" dirty="0"/>
              <a:t>Living in Poverty – 9.7%*</a:t>
            </a:r>
          </a:p>
          <a:p>
            <a:pPr marL="457200" lvl="0" indent="-335280" algn="l" rtl="0">
              <a:spcBef>
                <a:spcPts val="0"/>
              </a:spcBef>
              <a:spcAft>
                <a:spcPts val="0"/>
              </a:spcAft>
              <a:buSzPts val="1680"/>
              <a:buChar char="→"/>
            </a:pPr>
            <a:r>
              <a:rPr lang="en-US" dirty="0"/>
              <a:t>Extreme difficulty paying bills - 9%**</a:t>
            </a:r>
          </a:p>
          <a:p>
            <a:pPr marL="457200" lvl="0" indent="-335280" algn="l" rtl="0">
              <a:spcBef>
                <a:spcPts val="0"/>
              </a:spcBef>
              <a:spcAft>
                <a:spcPts val="0"/>
              </a:spcAft>
              <a:buSzPts val="1680"/>
              <a:buChar char="→"/>
            </a:pPr>
            <a:r>
              <a:rPr lang="en-US" dirty="0"/>
              <a:t>Unbanked - 6%**</a:t>
            </a:r>
          </a:p>
          <a:p>
            <a:pPr marL="457200" lvl="0" indent="-335280" algn="l" rtl="0">
              <a:spcBef>
                <a:spcPts val="0"/>
              </a:spcBef>
              <a:spcAft>
                <a:spcPts val="0"/>
              </a:spcAft>
              <a:buSzPts val="1680"/>
              <a:buChar char="→"/>
            </a:pPr>
            <a:r>
              <a:rPr lang="en-US" dirty="0"/>
              <a:t>Likely to use costly non-banking options - 25%**</a:t>
            </a:r>
          </a:p>
          <a:p>
            <a:endParaRPr lang="en-US" dirty="0"/>
          </a:p>
        </p:txBody>
      </p:sp>
      <p:sp>
        <p:nvSpPr>
          <p:cNvPr id="7" name="TextBox 6">
            <a:extLst>
              <a:ext uri="{FF2B5EF4-FFF2-40B4-BE49-F238E27FC236}">
                <a16:creationId xmlns:a16="http://schemas.microsoft.com/office/drawing/2014/main" id="{0F968E0B-92E6-6691-11FB-454B36648A12}"/>
              </a:ext>
            </a:extLst>
          </p:cNvPr>
          <p:cNvSpPr txBox="1"/>
          <p:nvPr/>
        </p:nvSpPr>
        <p:spPr>
          <a:xfrm>
            <a:off x="1136374" y="6077376"/>
            <a:ext cx="9919251" cy="830997"/>
          </a:xfrm>
          <a:prstGeom prst="rect">
            <a:avLst/>
          </a:prstGeom>
          <a:noFill/>
        </p:spPr>
        <p:txBody>
          <a:bodyPr wrap="square" rtlCol="0">
            <a:spAutoFit/>
          </a:bodyPr>
          <a:lstStyle/>
          <a:p>
            <a:pPr marL="0" lvl="0" indent="0" algn="l" rtl="0">
              <a:spcBef>
                <a:spcPts val="0"/>
              </a:spcBef>
              <a:spcAft>
                <a:spcPts val="0"/>
              </a:spcAft>
              <a:buNone/>
            </a:pPr>
            <a:r>
              <a:rPr lang="en-US" sz="1000" dirty="0"/>
              <a:t>American Community Survey. (2019). Selected economic characteristics for the civilian noninstitutionalized population by disability status [Data set].  </a:t>
            </a:r>
            <a:r>
              <a:rPr lang="en-US" sz="1000" u="sng" dirty="0">
                <a:solidFill>
                  <a:schemeClr val="hlink"/>
                </a:solidFill>
                <a:hlinkClick r:id="rId2"/>
              </a:rPr>
              <a:t>https://data.census.gov/cedsci/table?q=disability&amp;tid=ACSST1Y2019.S1811&amp;hidePreview=false</a:t>
            </a:r>
            <a:endParaRPr lang="en-US" sz="1000" dirty="0"/>
          </a:p>
          <a:p>
            <a:pPr marL="0" lvl="0" indent="0" algn="l" rtl="0">
              <a:spcBef>
                <a:spcPts val="0"/>
              </a:spcBef>
              <a:spcAft>
                <a:spcPts val="0"/>
              </a:spcAft>
              <a:buNone/>
            </a:pPr>
            <a:r>
              <a:rPr lang="en-US" sz="1000" dirty="0"/>
              <a:t>**https://</a:t>
            </a:r>
            <a:r>
              <a:rPr lang="en-US" sz="1000" dirty="0" err="1"/>
              <a:t>www.nationaldisabilityinstitute.org</a:t>
            </a:r>
            <a:r>
              <a:rPr lang="en-US" sz="1000" dirty="0"/>
              <a:t>/wp-content/uploads/2018/12/</a:t>
            </a:r>
            <a:r>
              <a:rPr lang="en-US" sz="1000" dirty="0" err="1"/>
              <a:t>finra-infographic.pdf</a:t>
            </a:r>
            <a:endParaRPr lang="en-US" sz="1000" dirty="0"/>
          </a:p>
          <a:p>
            <a:endParaRPr lang="en-US" dirty="0"/>
          </a:p>
        </p:txBody>
      </p:sp>
    </p:spTree>
    <p:extLst>
      <p:ext uri="{BB962C8B-B14F-4D97-AF65-F5344CB8AC3E}">
        <p14:creationId xmlns:p14="http://schemas.microsoft.com/office/powerpoint/2010/main" val="338105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32" name="Rectangle 3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D53C53EA-64D0-C05E-D1CF-B26C47045E83}"/>
              </a:ext>
            </a:extLst>
          </p:cNvPr>
          <p:cNvSpPr>
            <a:spLocks noGrp="1"/>
          </p:cNvSpPr>
          <p:nvPr>
            <p:ph type="title"/>
          </p:nvPr>
        </p:nvSpPr>
        <p:spPr>
          <a:xfrm>
            <a:off x="992206" y="1608667"/>
            <a:ext cx="2823275" cy="4501127"/>
          </a:xfrm>
        </p:spPr>
        <p:txBody>
          <a:bodyPr vert="horz" lIns="91440" tIns="45720" rIns="91440" bIns="45720" rtlCol="0" anchor="t">
            <a:normAutofit/>
          </a:bodyPr>
          <a:lstStyle/>
          <a:p>
            <a:pPr algn="r"/>
            <a:r>
              <a:rPr lang="en-US" sz="3200" kern="1200">
                <a:solidFill>
                  <a:srgbClr val="FFFFFF"/>
                </a:solidFill>
                <a:latin typeface="+mj-lt"/>
                <a:ea typeface="+mj-ea"/>
                <a:cs typeface="+mj-cs"/>
              </a:rPr>
              <a:t>Extra Costs of Disability</a:t>
            </a:r>
          </a:p>
        </p:txBody>
      </p:sp>
      <p:sp>
        <p:nvSpPr>
          <p:cNvPr id="8" name="Content Placeholder 7">
            <a:extLst>
              <a:ext uri="{FF2B5EF4-FFF2-40B4-BE49-F238E27FC236}">
                <a16:creationId xmlns:a16="http://schemas.microsoft.com/office/drawing/2014/main" id="{DBE6CFD3-6A01-CBE5-7FC0-13670C82F963}"/>
              </a:ext>
            </a:extLst>
          </p:cNvPr>
          <p:cNvSpPr>
            <a:spLocks noGrp="1"/>
          </p:cNvSpPr>
          <p:nvPr>
            <p:ph idx="1"/>
          </p:nvPr>
        </p:nvSpPr>
        <p:spPr>
          <a:xfrm>
            <a:off x="4547698" y="1608667"/>
            <a:ext cx="3421958" cy="4501127"/>
          </a:xfrm>
        </p:spPr>
        <p:txBody>
          <a:bodyPr vert="horz" lIns="91440" tIns="45720" rIns="91440" bIns="45720" rtlCol="0">
            <a:normAutofit/>
          </a:bodyPr>
          <a:lstStyle/>
          <a:p>
            <a:r>
              <a:rPr lang="en-US" sz="2000" dirty="0"/>
              <a:t>According to a report from the National Disability Institute (NDI), households containing an adult with a work-disability are estimated to require, on average, 28 percent more income (or an additional $17,690 a year for a household at the median income level) to obtain the same standard of living as a comparable household without a member with a disability** (Goodman, Morris, M., Morris, Z., McGarity, 2020)</a:t>
            </a:r>
          </a:p>
          <a:p>
            <a:endParaRPr lang="en-US" sz="2000" dirty="0"/>
          </a:p>
        </p:txBody>
      </p:sp>
      <p:sp>
        <p:nvSpPr>
          <p:cNvPr id="9" name="Google Shape;194;ge554c8fb43_0_1008">
            <a:extLst>
              <a:ext uri="{FF2B5EF4-FFF2-40B4-BE49-F238E27FC236}">
                <a16:creationId xmlns:a16="http://schemas.microsoft.com/office/drawing/2014/main" id="{F5776BC1-8A16-6B61-BAD8-85917A8018E0}"/>
              </a:ext>
            </a:extLst>
          </p:cNvPr>
          <p:cNvSpPr txBox="1"/>
          <p:nvPr/>
        </p:nvSpPr>
        <p:spPr>
          <a:xfrm>
            <a:off x="8289696" y="1608667"/>
            <a:ext cx="3421957" cy="4501127"/>
          </a:xfrm>
          <a:prstGeom prst="rect">
            <a:avLst/>
          </a:prstGeom>
        </p:spPr>
        <p:txBody>
          <a:bodyPr spcFirstLastPara="1" vert="horz" lIns="91440" tIns="45720" rIns="91440" bIns="45720" rtlCol="0" anchorCtr="0">
            <a:normAutofit/>
          </a:bodyPr>
          <a:lstStyle/>
          <a:p>
            <a:pPr lvl="0">
              <a:lnSpc>
                <a:spcPct val="90000"/>
              </a:lnSpc>
              <a:spcBef>
                <a:spcPts val="0"/>
              </a:spcBef>
              <a:spcAft>
                <a:spcPts val="600"/>
              </a:spcAft>
            </a:pPr>
            <a:r>
              <a:rPr lang="en-US" sz="2000" dirty="0"/>
              <a:t>**</a:t>
            </a:r>
            <a:r>
              <a:rPr lang="en-US" sz="2000" u="sng" dirty="0">
                <a:hlinkClick r:id="rId2"/>
              </a:rPr>
              <a:t>https://www.nationaldisabilityinstitute.org/wp-content/uploads/2020/10/extra-costs-living-with-disability-brief.pdf</a:t>
            </a:r>
            <a:r>
              <a:rPr lang="en-US" sz="2000" dirty="0"/>
              <a:t> </a:t>
            </a:r>
          </a:p>
        </p:txBody>
      </p:sp>
    </p:spTree>
    <p:extLst>
      <p:ext uri="{BB962C8B-B14F-4D97-AF65-F5344CB8AC3E}">
        <p14:creationId xmlns:p14="http://schemas.microsoft.com/office/powerpoint/2010/main" val="177561475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3564</Words>
  <Application>Microsoft Macintosh PowerPoint</Application>
  <PresentationFormat>Widescreen</PresentationFormat>
  <Paragraphs>236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The Intersection of Disability and Poverty: Implications and considerations for working with students/youth and families who are living at or below the poverty line</vt:lpstr>
      <vt:lpstr>Workshop Objectives</vt:lpstr>
      <vt:lpstr>Understanding the Connection between Disability and Poverty</vt:lpstr>
      <vt:lpstr>Poverty in Theory   </vt:lpstr>
      <vt:lpstr>Poverty Type</vt:lpstr>
      <vt:lpstr>Federal Poverty Guidelines</vt:lpstr>
      <vt:lpstr>Supplemental Security Income (SSI)</vt:lpstr>
      <vt:lpstr>Disability and Poverty Demographics </vt:lpstr>
      <vt:lpstr>Extra Costs of Disability</vt:lpstr>
      <vt:lpstr>What we know from research…</vt:lpstr>
      <vt:lpstr>Poverty and the Science of Scarcity – Research and Findings from Behavioral Economics (1)</vt:lpstr>
      <vt:lpstr>Poverty and the Science of Scarcity – Research and Findings from Behavioral Economics (2)</vt:lpstr>
      <vt:lpstr>Poverty and the Science of Scarcity Research and Findings from Behavioral Economics (3) </vt:lpstr>
      <vt:lpstr>Impact of Poverty</vt:lpstr>
      <vt:lpstr>Think about some of the students/youth and their families you’ve worked with, how how have you seen a lack of income/resources impact participation and quality of life? </vt:lpstr>
      <vt:lpstr>What Can We Do? Change the Narrative </vt:lpstr>
      <vt:lpstr>Basics of Supplemental Security Income (SSI) </vt:lpstr>
      <vt:lpstr>Supplemental Security Income (SSI) and Medicaid</vt:lpstr>
      <vt:lpstr>Key SSI Work Incentives</vt:lpstr>
      <vt:lpstr>What is Financial Capability and Why Promote it?</vt:lpstr>
      <vt:lpstr>Who Provides Financial Capability Support?</vt:lpstr>
      <vt:lpstr>Leverage WIOA to Integrate Financial Empowerment Strategies and Work Incentives Benefits Counseling to Support Financial Capability (1)</vt:lpstr>
      <vt:lpstr>Leverage WIOA to Integrate Financial Empowerment Strategies and Work Incentives Counseling to Support Financial Capability (2)</vt:lpstr>
      <vt:lpstr>Financial Empowerment Resources to Support Financial Capability</vt:lpstr>
      <vt:lpstr>Slow Down and Adjust</vt:lpstr>
      <vt:lpstr>Questions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Ralston, D.J.</dc:creator>
  <cp:lastModifiedBy>Ralston, D.J.</cp:lastModifiedBy>
  <cp:revision>8</cp:revision>
  <dcterms:created xsi:type="dcterms:W3CDTF">2022-10-06T15:15:37Z</dcterms:created>
  <dcterms:modified xsi:type="dcterms:W3CDTF">2022-10-07T20:56:37Z</dcterms:modified>
</cp:coreProperties>
</file>