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258" r:id="rId4"/>
    <p:sldId id="259" r:id="rId5"/>
    <p:sldId id="268" r:id="rId6"/>
    <p:sldId id="260" r:id="rId7"/>
    <p:sldId id="261" r:id="rId8"/>
    <p:sldId id="262" r:id="rId9"/>
    <p:sldId id="272" r:id="rId10"/>
    <p:sldId id="271" r:id="rId11"/>
    <p:sldId id="263" r:id="rId12"/>
    <p:sldId id="264" r:id="rId13"/>
    <p:sldId id="269" r:id="rId14"/>
    <p:sldId id="266" r:id="rId15"/>
    <p:sldId id="274"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9462EF3-3C4F-43EE-ACEE-D4B806740EA3}" type="datetimeFigureOut">
              <a:rPr lang="en-US" smtClean="0"/>
              <a:pPr/>
              <a:t>9/29/2021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65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76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0441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3659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520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0798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6755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02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23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877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45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55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2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6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50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11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329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86BE5-D2A3-4BF0-8B30-D7403E61B3DC}" type="datetimeFigureOut">
              <a:rPr lang="en-US" smtClean="0"/>
              <a:t>9/29/2021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3606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B175-E975-43E7-9BB6-29B5C733ADCB}"/>
              </a:ext>
            </a:extLst>
          </p:cNvPr>
          <p:cNvSpPr>
            <a:spLocks noGrp="1"/>
          </p:cNvSpPr>
          <p:nvPr>
            <p:ph type="ctrTitle"/>
          </p:nvPr>
        </p:nvSpPr>
        <p:spPr/>
        <p:txBody>
          <a:bodyPr/>
          <a:lstStyle/>
          <a:p>
            <a:r>
              <a:rPr lang="en-US" dirty="0"/>
              <a:t>Job Development 101</a:t>
            </a:r>
          </a:p>
        </p:txBody>
      </p:sp>
      <p:sp>
        <p:nvSpPr>
          <p:cNvPr id="3" name="Subtitle 2">
            <a:extLst>
              <a:ext uri="{FF2B5EF4-FFF2-40B4-BE49-F238E27FC236}">
                <a16:creationId xmlns:a16="http://schemas.microsoft.com/office/drawing/2014/main" id="{A4994BF2-3CDE-48B0-99F4-B331EC5F0B3A}"/>
              </a:ext>
            </a:extLst>
          </p:cNvPr>
          <p:cNvSpPr>
            <a:spLocks noGrp="1"/>
          </p:cNvSpPr>
          <p:nvPr>
            <p:ph type="subTitle" idx="1"/>
          </p:nvPr>
        </p:nvSpPr>
        <p:spPr/>
        <p:txBody>
          <a:bodyPr>
            <a:normAutofit fontScale="77500" lnSpcReduction="20000"/>
          </a:bodyPr>
          <a:lstStyle/>
          <a:p>
            <a:r>
              <a:rPr lang="en-US" b="1" dirty="0"/>
              <a:t>Presented by:</a:t>
            </a:r>
          </a:p>
          <a:p>
            <a:r>
              <a:rPr lang="en-US" dirty="0"/>
              <a:t>Emma Page, Senior Youth Employment Specialist</a:t>
            </a:r>
          </a:p>
          <a:p>
            <a:r>
              <a:rPr lang="en-US" dirty="0"/>
              <a:t>Jen Olson, Work Based Learning Coordinator</a:t>
            </a:r>
          </a:p>
          <a:p>
            <a:r>
              <a:rPr lang="en-US" dirty="0"/>
              <a:t>Katie Coe, Business Account Manager </a:t>
            </a:r>
          </a:p>
        </p:txBody>
      </p:sp>
    </p:spTree>
    <p:extLst>
      <p:ext uri="{BB962C8B-B14F-4D97-AF65-F5344CB8AC3E}">
        <p14:creationId xmlns:p14="http://schemas.microsoft.com/office/powerpoint/2010/main" val="347417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8;p28">
            <a:extLst>
              <a:ext uri="{FF2B5EF4-FFF2-40B4-BE49-F238E27FC236}">
                <a16:creationId xmlns:a16="http://schemas.microsoft.com/office/drawing/2014/main" id="{17AFB4AF-0E75-41F6-9A9A-AF79AEE868EC}"/>
              </a:ext>
            </a:extLst>
          </p:cNvPr>
          <p:cNvSpPr txBox="1">
            <a:spLocks/>
          </p:cNvSpPr>
          <p:nvPr/>
        </p:nvSpPr>
        <p:spPr>
          <a:xfrm>
            <a:off x="889050" y="982125"/>
            <a:ext cx="10413900" cy="1303800"/>
          </a:xfrm>
          <a:prstGeom prst="rect">
            <a:avLst/>
          </a:prstGeom>
        </p:spPr>
        <p:txBody>
          <a:bodyPr spcFirstLastPara="1" wrap="square" lIns="91425" tIns="45700" rIns="91425" bIns="45700" anchor="ctr" anchorCtr="0">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a:t>Who Are The Workforce Development </a:t>
            </a:r>
          </a:p>
          <a:p>
            <a:pPr>
              <a:spcBef>
                <a:spcPts val="0"/>
              </a:spcBef>
            </a:pPr>
            <a:r>
              <a:rPr lang="en-US"/>
              <a:t>Partners for Schools?</a:t>
            </a:r>
            <a:endParaRPr lang="en-US" dirty="0"/>
          </a:p>
        </p:txBody>
      </p:sp>
      <p:sp>
        <p:nvSpPr>
          <p:cNvPr id="6" name="Google Shape;239;p28">
            <a:extLst>
              <a:ext uri="{FF2B5EF4-FFF2-40B4-BE49-F238E27FC236}">
                <a16:creationId xmlns:a16="http://schemas.microsoft.com/office/drawing/2014/main" id="{4223146E-A001-4D71-B804-598752DF20DC}"/>
              </a:ext>
            </a:extLst>
          </p:cNvPr>
          <p:cNvSpPr txBox="1">
            <a:spLocks/>
          </p:cNvSpPr>
          <p:nvPr/>
        </p:nvSpPr>
        <p:spPr>
          <a:xfrm>
            <a:off x="1295400" y="2556925"/>
            <a:ext cx="6124800" cy="3318900"/>
          </a:xfrm>
          <a:prstGeom prst="rect">
            <a:avLst/>
          </a:prstGeom>
        </p:spPr>
        <p:txBody>
          <a:bodyPr spcFirstLastPara="1" wrap="square" lIns="91425" tIns="45700" rIns="91425" bIns="45700" anchor="t" anchorCtr="0">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338439">
              <a:spcBef>
                <a:spcPts val="360"/>
              </a:spcBef>
              <a:spcAft>
                <a:spcPts val="0"/>
              </a:spcAft>
              <a:buSzPct val="85000"/>
            </a:pPr>
            <a:r>
              <a:rPr lang="en-US" sz="2200"/>
              <a:t>VocRehab Vermont (VR)</a:t>
            </a:r>
          </a:p>
          <a:p>
            <a:pPr marL="914400" lvl="1" indent="-357822">
              <a:spcBef>
                <a:spcPts val="0"/>
              </a:spcBef>
              <a:spcAft>
                <a:spcPts val="0"/>
              </a:spcAft>
              <a:buSzPct val="100000"/>
            </a:pPr>
            <a:r>
              <a:rPr lang="en-US" sz="2200"/>
              <a:t>Transition Counselors (TC)</a:t>
            </a:r>
          </a:p>
          <a:p>
            <a:pPr marL="914400" lvl="1" indent="-357822">
              <a:spcBef>
                <a:spcPts val="0"/>
              </a:spcBef>
              <a:spcAft>
                <a:spcPts val="0"/>
              </a:spcAft>
              <a:buSzPct val="100000"/>
            </a:pPr>
            <a:r>
              <a:rPr lang="en-US" sz="2200"/>
              <a:t>Youth Employment Specialists (YES)</a:t>
            </a:r>
          </a:p>
          <a:p>
            <a:pPr marL="457200" indent="-357822">
              <a:spcBef>
                <a:spcPts val="0"/>
              </a:spcBef>
              <a:spcAft>
                <a:spcPts val="0"/>
              </a:spcAft>
              <a:buSzPct val="100000"/>
            </a:pPr>
            <a:r>
              <a:rPr lang="en-US" sz="2200"/>
              <a:t>Vermont Department of Labor (VDOL)</a:t>
            </a:r>
          </a:p>
          <a:p>
            <a:pPr marL="914400" lvl="1" indent="-357822">
              <a:spcBef>
                <a:spcPts val="0"/>
              </a:spcBef>
              <a:spcAft>
                <a:spcPts val="0"/>
              </a:spcAft>
              <a:buSzPct val="100000"/>
            </a:pPr>
            <a:r>
              <a:rPr lang="en-US" sz="2200"/>
              <a:t>WIOA Youth Program Workers</a:t>
            </a:r>
          </a:p>
          <a:p>
            <a:pPr marL="914400" lvl="1" indent="-357822">
              <a:spcBef>
                <a:spcPts val="0"/>
              </a:spcBef>
              <a:spcAft>
                <a:spcPts val="0"/>
              </a:spcAft>
              <a:buSzPct val="100000"/>
            </a:pPr>
            <a:r>
              <a:rPr lang="en-US" sz="2200"/>
              <a:t>Summer Employment Programming</a:t>
            </a:r>
          </a:p>
          <a:p>
            <a:pPr marL="457200" indent="-338439">
              <a:spcBef>
                <a:spcPts val="0"/>
              </a:spcBef>
              <a:spcAft>
                <a:spcPts val="0"/>
              </a:spcAft>
              <a:buSzPct val="85000"/>
            </a:pPr>
            <a:r>
              <a:rPr lang="en-US" sz="2200"/>
              <a:t>Jump On Board For Success (JOBS)</a:t>
            </a:r>
          </a:p>
          <a:p>
            <a:pPr marL="457200" indent="-357822">
              <a:spcBef>
                <a:spcPts val="0"/>
              </a:spcBef>
              <a:spcAft>
                <a:spcPts val="0"/>
              </a:spcAft>
              <a:buSzPct val="100000"/>
            </a:pPr>
            <a:r>
              <a:rPr lang="en-US" sz="2200"/>
              <a:t>Youth Development Program (YDP)</a:t>
            </a:r>
          </a:p>
          <a:p>
            <a:pPr marL="457200" indent="-357822">
              <a:spcBef>
                <a:spcPts val="0"/>
              </a:spcBef>
              <a:spcAft>
                <a:spcPts val="0"/>
              </a:spcAft>
              <a:buSzPct val="100000"/>
            </a:pPr>
            <a:r>
              <a:rPr lang="en-US" sz="2200"/>
              <a:t>Vermont Youth Conservation Corps (VYCC)</a:t>
            </a:r>
          </a:p>
          <a:p>
            <a:pPr marL="457200" indent="0">
              <a:spcBef>
                <a:spcPts val="600"/>
              </a:spcBef>
              <a:spcAft>
                <a:spcPts val="0"/>
              </a:spcAft>
              <a:buFont typeface="Arial"/>
              <a:buNone/>
            </a:pPr>
            <a:endParaRPr lang="en-US" sz="2200"/>
          </a:p>
          <a:p>
            <a:pPr marL="457200" indent="-357822">
              <a:spcBef>
                <a:spcPts val="600"/>
              </a:spcBef>
              <a:spcAft>
                <a:spcPts val="0"/>
              </a:spcAft>
              <a:buSzPct val="100000"/>
            </a:pPr>
            <a:r>
              <a:rPr lang="en-US" sz="2200" b="1"/>
              <a:t>OTHERS?</a:t>
            </a:r>
          </a:p>
          <a:p>
            <a:pPr marL="457200" indent="0">
              <a:spcBef>
                <a:spcPts val="600"/>
              </a:spcBef>
              <a:buFont typeface="Arial"/>
              <a:buNone/>
            </a:pPr>
            <a:endParaRPr lang="en-US" sz="2200" dirty="0"/>
          </a:p>
        </p:txBody>
      </p:sp>
      <p:sp>
        <p:nvSpPr>
          <p:cNvPr id="7" name="Google Shape;240;p28">
            <a:extLst>
              <a:ext uri="{FF2B5EF4-FFF2-40B4-BE49-F238E27FC236}">
                <a16:creationId xmlns:a16="http://schemas.microsoft.com/office/drawing/2014/main" id="{7D632575-0A34-4431-B922-A14BFDD9C19C}"/>
              </a:ext>
            </a:extLst>
          </p:cNvPr>
          <p:cNvSpPr/>
          <p:nvPr/>
        </p:nvSpPr>
        <p:spPr>
          <a:xfrm>
            <a:off x="7139075" y="2209725"/>
            <a:ext cx="3836400" cy="3785100"/>
          </a:xfrm>
          <a:prstGeom prst="star6">
            <a:avLst>
              <a:gd name="adj" fmla="val 28868"/>
              <a:gd name="hf" fmla="val 11547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Coordinated partner involvement can be highly beneficial to a student’s success and build a bridge for transition.</a:t>
            </a:r>
            <a:endParaRPr sz="1900" dirty="0"/>
          </a:p>
        </p:txBody>
      </p:sp>
    </p:spTree>
    <p:extLst>
      <p:ext uri="{BB962C8B-B14F-4D97-AF65-F5344CB8AC3E}">
        <p14:creationId xmlns:p14="http://schemas.microsoft.com/office/powerpoint/2010/main" val="119714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7A7007-7D83-4AE3-975A-47541754D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A1F49B3-5C1C-4EAB-BC69-FD6307F61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754D748-4082-4FA7-90CA-3EE928CE2E72}"/>
              </a:ext>
            </a:extLst>
          </p:cNvPr>
          <p:cNvSpPr>
            <a:spLocks noGrp="1"/>
          </p:cNvSpPr>
          <p:nvPr>
            <p:ph type="title"/>
          </p:nvPr>
        </p:nvSpPr>
        <p:spPr>
          <a:xfrm>
            <a:off x="6094412" y="982132"/>
            <a:ext cx="4802185" cy="1303867"/>
          </a:xfrm>
        </p:spPr>
        <p:txBody>
          <a:bodyPr>
            <a:normAutofit/>
          </a:bodyPr>
          <a:lstStyle/>
          <a:p>
            <a:pPr>
              <a:lnSpc>
                <a:spcPct val="90000"/>
              </a:lnSpc>
            </a:pPr>
            <a:r>
              <a:rPr lang="en-US" sz="4100"/>
              <a:t>Frequent Check-ins:</a:t>
            </a:r>
            <a:br>
              <a:rPr lang="en-US" sz="4100"/>
            </a:br>
            <a:r>
              <a:rPr lang="en-US" sz="4100"/>
              <a:t>Employer and Student</a:t>
            </a:r>
          </a:p>
        </p:txBody>
      </p:sp>
      <p:sp>
        <p:nvSpPr>
          <p:cNvPr id="75" name="Rectangle 74">
            <a:extLst>
              <a:ext uri="{FF2B5EF4-FFF2-40B4-BE49-F238E27FC236}">
                <a16:creationId xmlns:a16="http://schemas.microsoft.com/office/drawing/2014/main" id="{CC7E87CD-7B26-403F-96C6-AA099E65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eeting People Post-Pandemic - Hits 96 | WDOD-FM">
            <a:extLst>
              <a:ext uri="{FF2B5EF4-FFF2-40B4-BE49-F238E27FC236}">
                <a16:creationId xmlns:a16="http://schemas.microsoft.com/office/drawing/2014/main" id="{4D6FD199-DC4A-4059-AB75-57BEE4F7E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42" r="-1" b="-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CF57504-A682-4C65-BF06-DBFF9C735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1B3F733-97B9-46F0-9818-A0E62A54FA26}"/>
              </a:ext>
            </a:extLst>
          </p:cNvPr>
          <p:cNvSpPr>
            <a:spLocks noGrp="1"/>
          </p:cNvSpPr>
          <p:nvPr>
            <p:ph idx="1"/>
          </p:nvPr>
        </p:nvSpPr>
        <p:spPr>
          <a:xfrm>
            <a:off x="6094412" y="2556932"/>
            <a:ext cx="4802184" cy="3318936"/>
          </a:xfrm>
        </p:spPr>
        <p:txBody>
          <a:bodyPr>
            <a:normAutofit/>
          </a:bodyPr>
          <a:lstStyle/>
          <a:p>
            <a:pPr>
              <a:lnSpc>
                <a:spcPct val="90000"/>
              </a:lnSpc>
            </a:pPr>
            <a:r>
              <a:rPr lang="en-US" sz="2200" b="0" i="0" u="none" strike="noStrike" baseline="0"/>
              <a:t>Consistent follow ups with employers and students will help mitigate issues as they arise</a:t>
            </a:r>
          </a:p>
          <a:p>
            <a:pPr>
              <a:lnSpc>
                <a:spcPct val="90000"/>
              </a:lnSpc>
            </a:pPr>
            <a:r>
              <a:rPr lang="en-US" sz="2200" b="0" i="0" u="none" strike="noStrike" baseline="0"/>
              <a:t>Offer Interventions if there are problems:</a:t>
            </a:r>
          </a:p>
          <a:p>
            <a:pPr>
              <a:lnSpc>
                <a:spcPct val="90000"/>
              </a:lnSpc>
            </a:pPr>
            <a:r>
              <a:rPr lang="en-US" sz="2200" b="0" i="0" u="none" strike="noStrike" baseline="0"/>
              <a:t>Does the student need a job coach to do their job?</a:t>
            </a:r>
          </a:p>
          <a:p>
            <a:pPr>
              <a:lnSpc>
                <a:spcPct val="90000"/>
              </a:lnSpc>
            </a:pPr>
            <a:r>
              <a:rPr lang="en-US" sz="2200" b="0" i="0" u="none" strike="noStrike" baseline="0"/>
              <a:t>Can we find a reasonable accommodation?</a:t>
            </a:r>
            <a:endParaRPr lang="en-US" sz="2200"/>
          </a:p>
        </p:txBody>
      </p:sp>
    </p:spTree>
    <p:extLst>
      <p:ext uri="{BB962C8B-B14F-4D97-AF65-F5344CB8AC3E}">
        <p14:creationId xmlns:p14="http://schemas.microsoft.com/office/powerpoint/2010/main" val="124784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7A7007-7D83-4AE3-975A-47541754D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A1F49B3-5C1C-4EAB-BC69-FD6307F61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B557239-DFBC-45D3-9501-9EB0CA53ECDC}"/>
              </a:ext>
            </a:extLst>
          </p:cNvPr>
          <p:cNvSpPr>
            <a:spLocks noGrp="1"/>
          </p:cNvSpPr>
          <p:nvPr>
            <p:ph type="title"/>
          </p:nvPr>
        </p:nvSpPr>
        <p:spPr>
          <a:xfrm>
            <a:off x="6094412" y="982132"/>
            <a:ext cx="4802185" cy="1303867"/>
          </a:xfrm>
        </p:spPr>
        <p:txBody>
          <a:bodyPr>
            <a:normAutofit/>
          </a:bodyPr>
          <a:lstStyle/>
          <a:p>
            <a:pPr>
              <a:lnSpc>
                <a:spcPct val="90000"/>
              </a:lnSpc>
            </a:pPr>
            <a:r>
              <a:rPr lang="en-US" sz="3700"/>
              <a:t>Competitive Integrated Employment</a:t>
            </a:r>
          </a:p>
        </p:txBody>
      </p:sp>
      <p:sp>
        <p:nvSpPr>
          <p:cNvPr id="75" name="Rectangle 74">
            <a:extLst>
              <a:ext uri="{FF2B5EF4-FFF2-40B4-BE49-F238E27FC236}">
                <a16:creationId xmlns:a16="http://schemas.microsoft.com/office/drawing/2014/main" id="{CC7E87CD-7B26-403F-96C6-AA099E65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andwritten Text Caption Showing You Are Hired. Business Concept Writing  For Hiring Employee Worker Written On Sticky Note With Copy Space Old Wood  Wooden Background With Sunglasses Stock Photo, Picture And Royalty">
            <a:extLst>
              <a:ext uri="{FF2B5EF4-FFF2-40B4-BE49-F238E27FC236}">
                <a16:creationId xmlns:a16="http://schemas.microsoft.com/office/drawing/2014/main" id="{2C2C24BB-0E2E-4212-A71C-A9B3D24A33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924" r="15829" b="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CF57504-A682-4C65-BF06-DBFF9C735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F7D5F8E-B0D1-47B1-8C9F-11D1D801A43A}"/>
              </a:ext>
            </a:extLst>
          </p:cNvPr>
          <p:cNvSpPr>
            <a:spLocks noGrp="1"/>
          </p:cNvSpPr>
          <p:nvPr>
            <p:ph idx="1"/>
          </p:nvPr>
        </p:nvSpPr>
        <p:spPr>
          <a:xfrm>
            <a:off x="6094412" y="2556932"/>
            <a:ext cx="4802184" cy="3318936"/>
          </a:xfrm>
        </p:spPr>
        <p:txBody>
          <a:bodyPr>
            <a:normAutofit/>
          </a:bodyPr>
          <a:lstStyle/>
          <a:p>
            <a:r>
              <a:rPr lang="en-US" b="0" i="0" u="none" strike="noStrike" baseline="0"/>
              <a:t>If Work Based Learning is Successful..</a:t>
            </a:r>
          </a:p>
          <a:p>
            <a:pPr lvl="1"/>
            <a:r>
              <a:rPr lang="en-US" b="0" i="0" u="none" strike="noStrike" baseline="0"/>
              <a:t>Is the employer interested in hiring the student on?</a:t>
            </a:r>
          </a:p>
          <a:p>
            <a:pPr lvl="1"/>
            <a:r>
              <a:rPr lang="en-US" b="0" i="0" u="none" strike="noStrike" baseline="0"/>
              <a:t>Do they need more training?</a:t>
            </a:r>
          </a:p>
          <a:p>
            <a:pPr lvl="1"/>
            <a:r>
              <a:rPr lang="en-US" b="0" i="0" u="none" strike="noStrike" baseline="0"/>
              <a:t>What can the student do to further prepare for a job in this field?</a:t>
            </a:r>
            <a:endParaRPr lang="en-US" dirty="0"/>
          </a:p>
        </p:txBody>
      </p:sp>
    </p:spTree>
    <p:extLst>
      <p:ext uri="{BB962C8B-B14F-4D97-AF65-F5344CB8AC3E}">
        <p14:creationId xmlns:p14="http://schemas.microsoft.com/office/powerpoint/2010/main" val="17533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653B-5340-4DA7-AE2C-4164D5BC64C9}"/>
              </a:ext>
            </a:extLst>
          </p:cNvPr>
          <p:cNvSpPr>
            <a:spLocks noGrp="1"/>
          </p:cNvSpPr>
          <p:nvPr>
            <p:ph type="title"/>
          </p:nvPr>
        </p:nvSpPr>
        <p:spPr>
          <a:xfrm>
            <a:off x="1295402" y="982132"/>
            <a:ext cx="9601196" cy="1303867"/>
          </a:xfrm>
        </p:spPr>
        <p:txBody>
          <a:bodyPr>
            <a:normAutofit/>
          </a:bodyPr>
          <a:lstStyle/>
          <a:p>
            <a:r>
              <a:rPr lang="en-US" dirty="0"/>
              <a:t>Tips for Job Development</a:t>
            </a:r>
          </a:p>
        </p:txBody>
      </p:sp>
      <p:pic>
        <p:nvPicPr>
          <p:cNvPr id="9218" name="Picture 2" descr="Tips and Tricks - Home | Facebook">
            <a:extLst>
              <a:ext uri="{FF2B5EF4-FFF2-40B4-BE49-F238E27FC236}">
                <a16:creationId xmlns:a16="http://schemas.microsoft.com/office/drawing/2014/main" id="{33765DC5-6053-48C3-9D2E-AB026A6C1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8" r="-3" b="-3"/>
          <a:stretch/>
        </p:blipFill>
        <p:spPr bwMode="auto">
          <a:xfrm>
            <a:off x="1434269"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E8CE58-C912-4672-B2AA-52D438986BB4}"/>
              </a:ext>
            </a:extLst>
          </p:cNvPr>
          <p:cNvSpPr>
            <a:spLocks noGrp="1"/>
          </p:cNvSpPr>
          <p:nvPr>
            <p:ph idx="1"/>
          </p:nvPr>
        </p:nvSpPr>
        <p:spPr>
          <a:xfrm>
            <a:off x="4639732" y="2556932"/>
            <a:ext cx="6256863" cy="3318936"/>
          </a:xfrm>
        </p:spPr>
        <p:txBody>
          <a:bodyPr>
            <a:normAutofit/>
          </a:bodyPr>
          <a:lstStyle/>
          <a:p>
            <a:pPr>
              <a:lnSpc>
                <a:spcPct val="90000"/>
              </a:lnSpc>
              <a:buFont typeface="Wingdings" panose="05000000000000000000" pitchFamily="2" charset="2"/>
              <a:buChar char="§"/>
            </a:pPr>
            <a:r>
              <a:rPr lang="en-US" sz="1500" b="1">
                <a:latin typeface="+mj-lt"/>
              </a:rPr>
              <a:t>Build relationships with the local business community BEFORE making asks. </a:t>
            </a:r>
          </a:p>
          <a:p>
            <a:pPr lvl="1">
              <a:lnSpc>
                <a:spcPct val="90000"/>
              </a:lnSpc>
              <a:buFont typeface="Wingdings" panose="05000000000000000000" pitchFamily="2" charset="2"/>
              <a:buChar char="§"/>
            </a:pPr>
            <a:r>
              <a:rPr lang="en-US" sz="1500" b="1">
                <a:latin typeface="+mj-lt"/>
              </a:rPr>
              <a:t>Attend Chamber of Commerce meetings and Creative Workforce Solutions meetings.</a:t>
            </a:r>
          </a:p>
          <a:p>
            <a:pPr lvl="1">
              <a:lnSpc>
                <a:spcPct val="90000"/>
              </a:lnSpc>
              <a:buFont typeface="Wingdings" panose="05000000000000000000" pitchFamily="2" charset="2"/>
              <a:buChar char="§"/>
            </a:pPr>
            <a:r>
              <a:rPr lang="en-US" sz="1500" b="1">
                <a:latin typeface="+mj-lt"/>
              </a:rPr>
              <a:t>Get to know company culture, history, and clientele.</a:t>
            </a:r>
          </a:p>
          <a:p>
            <a:pPr lvl="1">
              <a:lnSpc>
                <a:spcPct val="90000"/>
              </a:lnSpc>
              <a:buFont typeface="Wingdings" panose="05000000000000000000" pitchFamily="2" charset="2"/>
              <a:buChar char="§"/>
            </a:pPr>
            <a:r>
              <a:rPr lang="en-US" sz="1500" b="1">
                <a:latin typeface="+mj-lt"/>
              </a:rPr>
              <a:t> Help businesses identify needs or areas of improvement.</a:t>
            </a:r>
          </a:p>
          <a:p>
            <a:pPr marL="228600" marR="0" lvl="0" indent="-22860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effectLst/>
                <a:uLnTx/>
                <a:uFillTx/>
                <a:latin typeface="+mj-lt"/>
                <a:ea typeface="+mn-ea"/>
                <a:cs typeface="+mn-cs"/>
              </a:rPr>
              <a:t>Communicate roles, boundaries and expectations for each person during WBL experiences.</a:t>
            </a:r>
          </a:p>
          <a:p>
            <a:pPr marL="228600" marR="0" lvl="0" indent="-22860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1500" b="1">
                <a:latin typeface="+mj-lt"/>
              </a:rPr>
              <a:t>Share student strengths rather than barriers.</a:t>
            </a:r>
          </a:p>
          <a:p>
            <a:pPr marL="228600" marR="0" lvl="0" indent="-22860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1500" b="1" i="0" u="none" strike="noStrike" kern="1200" cap="none" spc="0" normalizeH="0" baseline="0" noProof="0">
              <a:ln>
                <a:noFill/>
              </a:ln>
              <a:effectLst/>
              <a:uLnTx/>
              <a:uFillTx/>
              <a:latin typeface="+mj-lt"/>
              <a:ea typeface="+mn-ea"/>
              <a:cs typeface="+mn-cs"/>
            </a:endParaRPr>
          </a:p>
          <a:p>
            <a:pPr>
              <a:lnSpc>
                <a:spcPct val="90000"/>
              </a:lnSpc>
            </a:pPr>
            <a:endParaRPr lang="en-US" sz="1500" b="1">
              <a:latin typeface="+mj-lt"/>
            </a:endParaRPr>
          </a:p>
          <a:p>
            <a:pPr>
              <a:lnSpc>
                <a:spcPct val="90000"/>
              </a:lnSpc>
            </a:pPr>
            <a:endParaRPr lang="en-US" sz="1500" b="1">
              <a:latin typeface="+mj-lt"/>
            </a:endParaRPr>
          </a:p>
        </p:txBody>
      </p:sp>
    </p:spTree>
    <p:extLst>
      <p:ext uri="{BB962C8B-B14F-4D97-AF65-F5344CB8AC3E}">
        <p14:creationId xmlns:p14="http://schemas.microsoft.com/office/powerpoint/2010/main" val="419700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612F-2BF8-4E49-B9AD-934A937A6107}"/>
              </a:ext>
            </a:extLst>
          </p:cNvPr>
          <p:cNvSpPr>
            <a:spLocks noGrp="1"/>
          </p:cNvSpPr>
          <p:nvPr>
            <p:ph type="title"/>
          </p:nvPr>
        </p:nvSpPr>
        <p:spPr/>
        <p:txBody>
          <a:bodyPr/>
          <a:lstStyle/>
          <a:p>
            <a:r>
              <a:rPr lang="en-US" dirty="0"/>
              <a:t>Success Story</a:t>
            </a:r>
          </a:p>
        </p:txBody>
      </p:sp>
      <p:sp>
        <p:nvSpPr>
          <p:cNvPr id="3" name="Content Placeholder 2">
            <a:extLst>
              <a:ext uri="{FF2B5EF4-FFF2-40B4-BE49-F238E27FC236}">
                <a16:creationId xmlns:a16="http://schemas.microsoft.com/office/drawing/2014/main" id="{6D6B5EAB-246E-4E68-8BD5-3AB6DBB606EF}"/>
              </a:ext>
            </a:extLst>
          </p:cNvPr>
          <p:cNvSpPr>
            <a:spLocks noGrp="1"/>
          </p:cNvSpPr>
          <p:nvPr>
            <p:ph idx="1"/>
          </p:nvPr>
        </p:nvSpPr>
        <p:spPr/>
        <p:txBody>
          <a:bodyPr>
            <a:normAutofit fontScale="70000" lnSpcReduction="20000"/>
          </a:bodyPr>
          <a:lstStyle/>
          <a:p>
            <a:r>
              <a:rPr lang="en-US" dirty="0">
                <a:latin typeface="+mj-lt"/>
              </a:rPr>
              <a:t>Student interest: Animal Care (Not in a veterinary clinic)</a:t>
            </a:r>
          </a:p>
          <a:p>
            <a:r>
              <a:rPr lang="en-US" dirty="0">
                <a:latin typeface="+mj-lt"/>
              </a:rPr>
              <a:t>Found a local dog groomer(owner is sole employee)</a:t>
            </a:r>
          </a:p>
          <a:p>
            <a:r>
              <a:rPr lang="en-US" dirty="0">
                <a:latin typeface="+mj-lt"/>
              </a:rPr>
              <a:t>BAM introduced employer to YES </a:t>
            </a:r>
          </a:p>
          <a:p>
            <a:pPr lvl="1"/>
            <a:r>
              <a:rPr lang="en-US" dirty="0">
                <a:latin typeface="+mj-lt"/>
              </a:rPr>
              <a:t>Met with employer to identify needs, share resources, present student</a:t>
            </a:r>
          </a:p>
          <a:p>
            <a:pPr lvl="1"/>
            <a:r>
              <a:rPr lang="en-US" dirty="0">
                <a:latin typeface="+mj-lt"/>
              </a:rPr>
              <a:t>Developed work experience through our summer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mj-lt"/>
              </a:rPr>
              <a:t>YES and student met with employer for interview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mj-lt"/>
              </a:rPr>
              <a:t>Student started work experience and YES checked in with both Student and employer.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mj-lt"/>
              </a:rPr>
              <a:t>Throughout work experience, employer realized how much easier it was to have an extra set of hands to help clean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mj-lt"/>
              </a:rPr>
              <a:t>Employer is currently working with her accountant to bring student on as her official first employee!!!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mj-lt"/>
              <a:ea typeface="+mn-ea"/>
              <a:cs typeface="+mn-cs"/>
            </a:endParaRPr>
          </a:p>
          <a:p>
            <a:pPr marL="457200" lvl="1" indent="0">
              <a:buNone/>
            </a:pPr>
            <a:endParaRPr lang="en-US" dirty="0">
              <a:latin typeface="+mj-lt"/>
            </a:endParaRPr>
          </a:p>
          <a:p>
            <a:pPr lvl="1"/>
            <a:endParaRPr lang="en-US" dirty="0">
              <a:latin typeface="+mj-lt"/>
            </a:endParaRPr>
          </a:p>
          <a:p>
            <a:pPr lvl="1"/>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11266" name="Picture 2" descr="Keys to Success: 6 Traits the Most Successful People Have in Common | Time">
            <a:extLst>
              <a:ext uri="{FF2B5EF4-FFF2-40B4-BE49-F238E27FC236}">
                <a16:creationId xmlns:a16="http://schemas.microsoft.com/office/drawing/2014/main" id="{60C84B94-824D-4CCA-B4E1-8603A0FF7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82132"/>
            <a:ext cx="51625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5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1;p33">
            <a:extLst>
              <a:ext uri="{FF2B5EF4-FFF2-40B4-BE49-F238E27FC236}">
                <a16:creationId xmlns:a16="http://schemas.microsoft.com/office/drawing/2014/main" id="{533B8787-2B56-4410-9E73-774D731DED8A}"/>
              </a:ext>
            </a:extLst>
          </p:cNvPr>
          <p:cNvSpPr txBox="1">
            <a:spLocks/>
          </p:cNvSpPr>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rgbClr val="262626"/>
              </a:buClr>
              <a:buSzPts val="4400"/>
              <a:buFont typeface="Garamond"/>
              <a:buNone/>
            </a:pPr>
            <a:r>
              <a:rPr lang="en-US"/>
              <a:t>Success Story</a:t>
            </a:r>
          </a:p>
        </p:txBody>
      </p:sp>
      <p:sp>
        <p:nvSpPr>
          <p:cNvPr id="3" name="Google Shape;282;p33">
            <a:extLst>
              <a:ext uri="{FF2B5EF4-FFF2-40B4-BE49-F238E27FC236}">
                <a16:creationId xmlns:a16="http://schemas.microsoft.com/office/drawing/2014/main" id="{525D7329-CE4B-4C27-8AE2-61BC3704D0AD}"/>
              </a:ext>
            </a:extLst>
          </p:cNvPr>
          <p:cNvSpPr txBox="1">
            <a:spLocks/>
          </p:cNvSpPr>
          <p:nvPr/>
        </p:nvSpPr>
        <p:spPr>
          <a:xfrm>
            <a:off x="1438275" y="2541300"/>
            <a:ext cx="9601200" cy="3427500"/>
          </a:xfrm>
          <a:prstGeom prst="rect">
            <a:avLst/>
          </a:prstGeom>
          <a:noFill/>
          <a:ln>
            <a:noFill/>
          </a:ln>
        </p:spPr>
        <p:txBody>
          <a:bodyPr spcFirstLastPara="1" wrap="square" lIns="91425" tIns="45700" rIns="91425" bIns="45700" anchor="t" anchorCtr="0">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indent="-245618">
              <a:spcBef>
                <a:spcPts val="0"/>
              </a:spcBef>
              <a:spcAft>
                <a:spcPts val="0"/>
              </a:spcAft>
              <a:buSzPts val="1300"/>
            </a:pPr>
            <a:r>
              <a:rPr lang="en-US" sz="1300" dirty="0"/>
              <a:t>17 year old s</a:t>
            </a:r>
            <a:r>
              <a:rPr lang="en-US" sz="1300" dirty="0">
                <a:latin typeface="Garamond"/>
                <a:ea typeface="Garamond"/>
                <a:cs typeface="Garamond"/>
                <a:sym typeface="Garamond"/>
              </a:rPr>
              <a:t>tudent</a:t>
            </a:r>
            <a:r>
              <a:rPr lang="en-US" sz="1300" dirty="0"/>
              <a:t>, on IEP, significant truancy issues and far behind on credits. In the spring of 2021, student participated in an employment program in partnership with several workforce development agencies. The student expressed an interest in auto mechanics. </a:t>
            </a:r>
          </a:p>
          <a:p>
            <a:pPr marL="0" indent="0">
              <a:spcBef>
                <a:spcPts val="0"/>
              </a:spcBef>
              <a:spcAft>
                <a:spcPts val="0"/>
              </a:spcAft>
              <a:buFont typeface="Arial"/>
              <a:buNone/>
            </a:pPr>
            <a:endParaRPr lang="en-US" sz="1300" dirty="0"/>
          </a:p>
          <a:p>
            <a:pPr indent="-245618">
              <a:spcBef>
                <a:spcPts val="0"/>
              </a:spcBef>
              <a:spcAft>
                <a:spcPts val="0"/>
              </a:spcAft>
              <a:buSzPts val="1300"/>
            </a:pPr>
            <a:r>
              <a:rPr lang="en-US" sz="1300" dirty="0"/>
              <a:t>Student engaged with VDOL, Voc Rehab &amp; JOBS program</a:t>
            </a:r>
          </a:p>
          <a:p>
            <a:pPr indent="-245618">
              <a:spcBef>
                <a:spcPts val="936"/>
              </a:spcBef>
              <a:spcAft>
                <a:spcPts val="0"/>
              </a:spcAft>
              <a:buSzPts val="1300"/>
            </a:pPr>
            <a:r>
              <a:rPr lang="en-US" sz="1300" dirty="0"/>
              <a:t>High School WBL Coordinator and partners found a summer placement with a local mechanic</a:t>
            </a:r>
          </a:p>
          <a:p>
            <a:pPr lvl="1" indent="-236855">
              <a:spcBef>
                <a:spcPts val="936"/>
              </a:spcBef>
              <a:spcAft>
                <a:spcPts val="0"/>
              </a:spcAft>
              <a:buSzPts val="1300"/>
            </a:pPr>
            <a:r>
              <a:rPr lang="en-US" sz="1300" dirty="0"/>
              <a:t>Voc Rehab BAM: Connected  youth and employer and monitored placement over the summer</a:t>
            </a:r>
          </a:p>
          <a:p>
            <a:pPr lvl="1" indent="-236855">
              <a:spcBef>
                <a:spcPts val="936"/>
              </a:spcBef>
              <a:spcAft>
                <a:spcPts val="0"/>
              </a:spcAft>
              <a:buSzPts val="1300"/>
            </a:pPr>
            <a:r>
              <a:rPr lang="en-US" sz="1300" dirty="0"/>
              <a:t>VDOL: Wage &amp; Workman's Compensation through Summer Youth Program</a:t>
            </a:r>
          </a:p>
          <a:p>
            <a:pPr lvl="1" indent="-236855">
              <a:spcBef>
                <a:spcPts val="936"/>
              </a:spcBef>
              <a:spcAft>
                <a:spcPts val="0"/>
              </a:spcAft>
              <a:buSzPts val="1300"/>
            </a:pPr>
            <a:r>
              <a:rPr lang="en-US" sz="1300" dirty="0"/>
              <a:t>JOBS: Provided student with a bike to get to and from job</a:t>
            </a:r>
          </a:p>
          <a:p>
            <a:pPr indent="-245618">
              <a:spcBef>
                <a:spcPts val="936"/>
              </a:spcBef>
              <a:spcAft>
                <a:spcPts val="0"/>
              </a:spcAft>
              <a:buSzPts val="1300"/>
            </a:pPr>
            <a:r>
              <a:rPr lang="en-US" sz="1300" dirty="0"/>
              <a:t>The student and employer had a very positive experience. The experience wrapped up in late August and the BAM contacted me to talk about next steps. The school developed a placement for the fall semester, with continued support from the workforce partners:</a:t>
            </a:r>
          </a:p>
          <a:p>
            <a:pPr lvl="1" indent="-236855">
              <a:spcBef>
                <a:spcPts val="936"/>
              </a:spcBef>
              <a:spcAft>
                <a:spcPts val="0"/>
              </a:spcAft>
              <a:buSzPts val="1300"/>
            </a:pPr>
            <a:r>
              <a:rPr lang="en-US" sz="1300" dirty="0"/>
              <a:t>Voc Rehab: assisting with the purchase of tools</a:t>
            </a:r>
          </a:p>
          <a:p>
            <a:pPr lvl="1" indent="-236855">
              <a:spcBef>
                <a:spcPts val="936"/>
              </a:spcBef>
              <a:spcAft>
                <a:spcPts val="0"/>
              </a:spcAft>
              <a:buSzPts val="1300"/>
            </a:pPr>
            <a:r>
              <a:rPr lang="en-US" sz="1300" dirty="0"/>
              <a:t>JOBS: weekly check-ins with the student at Hazen</a:t>
            </a:r>
          </a:p>
          <a:p>
            <a:pPr lvl="1" indent="-236855">
              <a:spcBef>
                <a:spcPts val="936"/>
              </a:spcBef>
              <a:spcAft>
                <a:spcPts val="0"/>
              </a:spcAft>
              <a:buSzPts val="1300"/>
            </a:pPr>
            <a:r>
              <a:rPr lang="en-US" sz="1300" dirty="0"/>
              <a:t>VDOL: Continuing with wage &amp; </a:t>
            </a:r>
            <a:r>
              <a:rPr lang="en-US" sz="1300" dirty="0" err="1"/>
              <a:t>workmans</a:t>
            </a:r>
            <a:r>
              <a:rPr lang="en-US" sz="1300" dirty="0"/>
              <a:t> comp support</a:t>
            </a:r>
          </a:p>
          <a:p>
            <a:pPr marL="457200" lvl="1" indent="0">
              <a:spcBef>
                <a:spcPts val="280"/>
              </a:spcBef>
              <a:spcAft>
                <a:spcPts val="0"/>
              </a:spcAft>
              <a:buSzPts val="2300"/>
              <a:buFont typeface="Arial"/>
              <a:buNone/>
            </a:pPr>
            <a:endParaRPr lang="en-US" sz="1300" dirty="0">
              <a:latin typeface="Garamond"/>
              <a:ea typeface="Garamond"/>
              <a:cs typeface="Garamond"/>
              <a:sym typeface="Garamond"/>
            </a:endParaRPr>
          </a:p>
          <a:p>
            <a:pPr lvl="1" indent="-183515">
              <a:spcBef>
                <a:spcPts val="880"/>
              </a:spcBef>
              <a:spcAft>
                <a:spcPts val="0"/>
              </a:spcAft>
              <a:buSzPts val="2300"/>
              <a:buFont typeface="Arial"/>
              <a:buNone/>
            </a:pPr>
            <a:endParaRPr lang="en-US" sz="1300" dirty="0">
              <a:latin typeface="Garamond"/>
              <a:ea typeface="Garamond"/>
              <a:cs typeface="Garamond"/>
              <a:sym typeface="Garamond"/>
            </a:endParaRPr>
          </a:p>
          <a:p>
            <a:pPr lvl="1" indent="-183515">
              <a:spcBef>
                <a:spcPts val="880"/>
              </a:spcBef>
              <a:spcAft>
                <a:spcPts val="0"/>
              </a:spcAft>
              <a:buSzPts val="2300"/>
              <a:buFont typeface="Arial"/>
              <a:buNone/>
            </a:pPr>
            <a:endParaRPr lang="en-US" sz="1300" dirty="0">
              <a:latin typeface="Garamond"/>
              <a:ea typeface="Garamond"/>
              <a:cs typeface="Garamond"/>
              <a:sym typeface="Garamond"/>
            </a:endParaRPr>
          </a:p>
          <a:p>
            <a:pPr indent="-163068">
              <a:spcBef>
                <a:spcPts val="936"/>
              </a:spcBef>
              <a:spcAft>
                <a:spcPts val="0"/>
              </a:spcAft>
              <a:buSzPts val="2760"/>
              <a:buFont typeface="Arial"/>
              <a:buNone/>
            </a:pPr>
            <a:endParaRPr lang="en-US" sz="1300" dirty="0">
              <a:latin typeface="Garamond"/>
              <a:ea typeface="Garamond"/>
              <a:cs typeface="Garamond"/>
              <a:sym typeface="Garamond"/>
            </a:endParaRPr>
          </a:p>
          <a:p>
            <a:pPr indent="-163068">
              <a:spcBef>
                <a:spcPts val="936"/>
              </a:spcBef>
              <a:spcAft>
                <a:spcPts val="0"/>
              </a:spcAft>
              <a:buSzPts val="2760"/>
              <a:buFont typeface="Arial"/>
              <a:buNone/>
            </a:pPr>
            <a:endParaRPr lang="en-US" sz="1300" dirty="0">
              <a:latin typeface="Garamond"/>
              <a:ea typeface="Garamond"/>
              <a:cs typeface="Garamond"/>
              <a:sym typeface="Garamond"/>
            </a:endParaRPr>
          </a:p>
          <a:p>
            <a:pPr indent="-163068">
              <a:spcBef>
                <a:spcPts val="936"/>
              </a:spcBef>
              <a:spcAft>
                <a:spcPts val="0"/>
              </a:spcAft>
              <a:buSzPts val="2760"/>
              <a:buFont typeface="Arial"/>
              <a:buNone/>
            </a:pPr>
            <a:endParaRPr lang="en-US" sz="1300" dirty="0">
              <a:latin typeface="Garamond"/>
              <a:ea typeface="Garamond"/>
              <a:cs typeface="Garamond"/>
              <a:sym typeface="Garamond"/>
            </a:endParaRPr>
          </a:p>
        </p:txBody>
      </p:sp>
      <p:pic>
        <p:nvPicPr>
          <p:cNvPr id="4" name="Google Shape;283;p33" descr="Keys to Success: 6 Traits the Most Successful People Have in Common | Time">
            <a:extLst>
              <a:ext uri="{FF2B5EF4-FFF2-40B4-BE49-F238E27FC236}">
                <a16:creationId xmlns:a16="http://schemas.microsoft.com/office/drawing/2014/main" id="{2CF6F60B-5D6A-425D-B5C5-771E01B81388}"/>
              </a:ext>
            </a:extLst>
          </p:cNvPr>
          <p:cNvPicPr preferRelativeResize="0"/>
          <p:nvPr/>
        </p:nvPicPr>
        <p:blipFill rotWithShape="1">
          <a:blip r:embed="rId2">
            <a:alphaModFix/>
          </a:blip>
          <a:srcRect/>
          <a:stretch/>
        </p:blipFill>
        <p:spPr>
          <a:xfrm>
            <a:off x="3657600" y="982132"/>
            <a:ext cx="5162550" cy="1371601"/>
          </a:xfrm>
          <a:prstGeom prst="rect">
            <a:avLst/>
          </a:prstGeom>
          <a:noFill/>
          <a:ln>
            <a:noFill/>
          </a:ln>
        </p:spPr>
      </p:pic>
    </p:spTree>
    <p:extLst>
      <p:ext uri="{BB962C8B-B14F-4D97-AF65-F5344CB8AC3E}">
        <p14:creationId xmlns:p14="http://schemas.microsoft.com/office/powerpoint/2010/main" val="120853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7984-F176-4714-81E6-1481882ADF1E}"/>
              </a:ext>
            </a:extLst>
          </p:cNvPr>
          <p:cNvSpPr>
            <a:spLocks noGrp="1"/>
          </p:cNvSpPr>
          <p:nvPr>
            <p:ph type="title"/>
          </p:nvPr>
        </p:nvSpPr>
        <p:spPr/>
        <p:txBody>
          <a:bodyPr/>
          <a:lstStyle/>
          <a:p>
            <a:r>
              <a:rPr lang="en-US" dirty="0"/>
              <a:t>QUESTIONS?</a:t>
            </a:r>
          </a:p>
        </p:txBody>
      </p:sp>
      <p:pic>
        <p:nvPicPr>
          <p:cNvPr id="10242" name="Picture 2" descr="Celebrating the power of these two words: Thank you - The San Diego  Union-Tribune">
            <a:extLst>
              <a:ext uri="{FF2B5EF4-FFF2-40B4-BE49-F238E27FC236}">
                <a16:creationId xmlns:a16="http://schemas.microsoft.com/office/drawing/2014/main" id="{7D4953C5-7B98-4966-8248-109C6507E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694" y="2944255"/>
            <a:ext cx="4138612" cy="275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0B02-02E1-4AC7-BB52-CD24F9EF96E6}"/>
              </a:ext>
            </a:extLst>
          </p:cNvPr>
          <p:cNvSpPr>
            <a:spLocks noGrp="1"/>
          </p:cNvSpPr>
          <p:nvPr>
            <p:ph type="title"/>
          </p:nvPr>
        </p:nvSpPr>
        <p:spPr/>
        <p:txBody>
          <a:bodyPr/>
          <a:lstStyle/>
          <a:p>
            <a:r>
              <a:rPr lang="en-US" dirty="0"/>
              <a:t>What to expect from this session:</a:t>
            </a:r>
          </a:p>
        </p:txBody>
      </p:sp>
      <p:sp>
        <p:nvSpPr>
          <p:cNvPr id="3" name="Content Placeholder 2">
            <a:extLst>
              <a:ext uri="{FF2B5EF4-FFF2-40B4-BE49-F238E27FC236}">
                <a16:creationId xmlns:a16="http://schemas.microsoft.com/office/drawing/2014/main" id="{135A19F1-D28F-45CF-A8A6-66F6BBE6EAF0}"/>
              </a:ext>
            </a:extLst>
          </p:cNvPr>
          <p:cNvSpPr>
            <a:spLocks noGrp="1"/>
          </p:cNvSpPr>
          <p:nvPr>
            <p:ph idx="1"/>
          </p:nvPr>
        </p:nvSpPr>
        <p:spPr/>
        <p:txBody>
          <a:bodyPr/>
          <a:lstStyle/>
          <a:p>
            <a:r>
              <a:rPr lang="en-US" dirty="0"/>
              <a:t>Introduction of presenters</a:t>
            </a:r>
          </a:p>
          <a:p>
            <a:r>
              <a:rPr lang="en-US" dirty="0"/>
              <a:t>Via chat feature: </a:t>
            </a:r>
          </a:p>
          <a:p>
            <a:pPr lvl="1"/>
            <a:r>
              <a:rPr lang="en-US" dirty="0"/>
              <a:t>What is the hardest part of Job Development? No wrong answers, this is in your opinion! </a:t>
            </a:r>
          </a:p>
          <a:p>
            <a:r>
              <a:rPr lang="en-US" dirty="0"/>
              <a:t>Walk through of Job Development timeline </a:t>
            </a:r>
          </a:p>
          <a:p>
            <a:r>
              <a:rPr lang="en-US" dirty="0"/>
              <a:t>Success Story</a:t>
            </a:r>
          </a:p>
          <a:p>
            <a:r>
              <a:rPr lang="en-US" dirty="0"/>
              <a:t>Questions and Answers </a:t>
            </a:r>
          </a:p>
        </p:txBody>
      </p:sp>
    </p:spTree>
    <p:extLst>
      <p:ext uri="{BB962C8B-B14F-4D97-AF65-F5344CB8AC3E}">
        <p14:creationId xmlns:p14="http://schemas.microsoft.com/office/powerpoint/2010/main" val="322356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E5DF-B5B4-4700-B444-B9EB76FD076B}"/>
              </a:ext>
            </a:extLst>
          </p:cNvPr>
          <p:cNvSpPr>
            <a:spLocks noGrp="1"/>
          </p:cNvSpPr>
          <p:nvPr>
            <p:ph type="title"/>
          </p:nvPr>
        </p:nvSpPr>
        <p:spPr>
          <a:xfrm>
            <a:off x="1295402" y="982132"/>
            <a:ext cx="9601196" cy="1303867"/>
          </a:xfrm>
        </p:spPr>
        <p:txBody>
          <a:bodyPr>
            <a:normAutofit/>
          </a:bodyPr>
          <a:lstStyle/>
          <a:p>
            <a:r>
              <a:rPr lang="en-US" dirty="0"/>
              <a:t>Meet With the Student</a:t>
            </a:r>
          </a:p>
        </p:txBody>
      </p:sp>
      <p:sp>
        <p:nvSpPr>
          <p:cNvPr id="3" name="Content Placeholder 2">
            <a:extLst>
              <a:ext uri="{FF2B5EF4-FFF2-40B4-BE49-F238E27FC236}">
                <a16:creationId xmlns:a16="http://schemas.microsoft.com/office/drawing/2014/main" id="{1196B2C3-7A2D-47E2-8F4B-09AE7144A66B}"/>
              </a:ext>
            </a:extLst>
          </p:cNvPr>
          <p:cNvSpPr>
            <a:spLocks noGrp="1"/>
          </p:cNvSpPr>
          <p:nvPr>
            <p:ph idx="1"/>
          </p:nvPr>
        </p:nvSpPr>
        <p:spPr>
          <a:xfrm>
            <a:off x="1295402" y="2556932"/>
            <a:ext cx="6256866" cy="3318936"/>
          </a:xfrm>
        </p:spPr>
        <p:txBody>
          <a:bodyPr>
            <a:normAutofit/>
          </a:bodyPr>
          <a:lstStyle/>
          <a:p>
            <a:r>
              <a:rPr lang="en-US" b="0" i="0" u="none" strike="noStrike" baseline="0" dirty="0"/>
              <a:t>LEARN ABOUT THE STUDENT'S UNIQUE INTERESTS, BARRIERS, AND STRENGTHS</a:t>
            </a:r>
          </a:p>
          <a:p>
            <a:pPr lvl="1"/>
            <a:r>
              <a:rPr lang="en-US" b="0" i="0" u="none" strike="noStrike" baseline="0" dirty="0"/>
              <a:t>Utilize career assessments to identify interests and define goals</a:t>
            </a:r>
          </a:p>
          <a:p>
            <a:pPr lvl="1"/>
            <a:r>
              <a:rPr lang="en-US" b="0" i="0" u="none" strike="noStrike" baseline="0" dirty="0"/>
              <a:t>Attend IEP and team meetings to get a full picture of barriers</a:t>
            </a:r>
          </a:p>
          <a:p>
            <a:pPr lvl="1"/>
            <a:r>
              <a:rPr lang="en-US" b="0" i="0" u="none" strike="noStrike" baseline="0" dirty="0"/>
              <a:t>Learn about family dynamics and transportation situation</a:t>
            </a:r>
          </a:p>
        </p:txBody>
      </p:sp>
      <p:pic>
        <p:nvPicPr>
          <p:cNvPr id="1028" name="Picture 4" descr="Clipart Teacher Meeting - Clipart Of Student Meeting - Png Download  (#392557) - PinClipart">
            <a:extLst>
              <a:ext uri="{FF2B5EF4-FFF2-40B4-BE49-F238E27FC236}">
                <a16:creationId xmlns:a16="http://schemas.microsoft.com/office/drawing/2014/main" id="{3CBE0F5B-CEAD-4D2B-84EC-DFF04AE492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 r="-5" b="-5"/>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5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3C74-D72A-4CC3-8B8D-ADDBE743AB75}"/>
              </a:ext>
            </a:extLst>
          </p:cNvPr>
          <p:cNvSpPr>
            <a:spLocks noGrp="1"/>
          </p:cNvSpPr>
          <p:nvPr>
            <p:ph type="title"/>
          </p:nvPr>
        </p:nvSpPr>
        <p:spPr>
          <a:xfrm>
            <a:off x="1295402" y="982132"/>
            <a:ext cx="9601196" cy="1303867"/>
          </a:xfrm>
        </p:spPr>
        <p:txBody>
          <a:bodyPr>
            <a:normAutofit/>
          </a:bodyPr>
          <a:lstStyle/>
          <a:p>
            <a:r>
              <a:rPr lang="en-US" dirty="0"/>
              <a:t>Build Relationships with Employers</a:t>
            </a:r>
          </a:p>
        </p:txBody>
      </p:sp>
      <p:sp>
        <p:nvSpPr>
          <p:cNvPr id="3" name="Content Placeholder 2">
            <a:extLst>
              <a:ext uri="{FF2B5EF4-FFF2-40B4-BE49-F238E27FC236}">
                <a16:creationId xmlns:a16="http://schemas.microsoft.com/office/drawing/2014/main" id="{CF690BD9-C5F6-4DB6-B997-31D665A9D2AB}"/>
              </a:ext>
            </a:extLst>
          </p:cNvPr>
          <p:cNvSpPr>
            <a:spLocks noGrp="1"/>
          </p:cNvSpPr>
          <p:nvPr>
            <p:ph idx="1"/>
          </p:nvPr>
        </p:nvSpPr>
        <p:spPr>
          <a:xfrm>
            <a:off x="1295402" y="2556932"/>
            <a:ext cx="6256866" cy="3318936"/>
          </a:xfrm>
        </p:spPr>
        <p:txBody>
          <a:bodyPr>
            <a:normAutofit/>
          </a:bodyPr>
          <a:lstStyle/>
          <a:p>
            <a:pPr>
              <a:lnSpc>
                <a:spcPct val="90000"/>
              </a:lnSpc>
            </a:pPr>
            <a:r>
              <a:rPr lang="en-US" b="0" i="0" u="none" strike="noStrike" baseline="0"/>
              <a:t>HOW CAN WE BE OF SERVICE TO THEM?</a:t>
            </a:r>
          </a:p>
          <a:p>
            <a:pPr lvl="1">
              <a:lnSpc>
                <a:spcPct val="90000"/>
              </a:lnSpc>
            </a:pPr>
            <a:r>
              <a:rPr lang="en-US" b="0" i="0" u="none" strike="noStrike" baseline="0"/>
              <a:t>Make genuine connections with local Businesses'</a:t>
            </a:r>
          </a:p>
          <a:p>
            <a:pPr lvl="1">
              <a:lnSpc>
                <a:spcPct val="90000"/>
              </a:lnSpc>
            </a:pPr>
            <a:r>
              <a:rPr lang="en-US" b="0" i="0" u="none" strike="noStrike" baseline="0"/>
              <a:t>Ask: What do they need? What is working? What are they looking for?</a:t>
            </a:r>
          </a:p>
          <a:p>
            <a:pPr lvl="1">
              <a:lnSpc>
                <a:spcPct val="90000"/>
              </a:lnSpc>
            </a:pPr>
            <a:r>
              <a:rPr lang="en-US" b="0" i="0" u="none" strike="noStrike" baseline="0"/>
              <a:t>Share information about dual customer model and services.</a:t>
            </a:r>
          </a:p>
          <a:p>
            <a:pPr lvl="1">
              <a:lnSpc>
                <a:spcPct val="90000"/>
              </a:lnSpc>
            </a:pPr>
            <a:r>
              <a:rPr lang="en-US" b="0" i="0" u="none" strike="noStrike" baseline="0"/>
              <a:t>BAM can make introductions, but we should all be familiar with the local community. </a:t>
            </a:r>
            <a:endParaRPr lang="en-US"/>
          </a:p>
        </p:txBody>
      </p:sp>
      <p:pic>
        <p:nvPicPr>
          <p:cNvPr id="3074" name="Picture 2" descr="Building 4 Key Relationships Every Content Marketing Strategy Needs">
            <a:extLst>
              <a:ext uri="{FF2B5EF4-FFF2-40B4-BE49-F238E27FC236}">
                <a16:creationId xmlns:a16="http://schemas.microsoft.com/office/drawing/2014/main" id="{986DED65-3D59-47F0-9C3B-4FE5D5FE7E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26" y="3280541"/>
            <a:ext cx="2739728" cy="1693917"/>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8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E506-D87A-4379-85E1-BC13FDF5E10A}"/>
              </a:ext>
            </a:extLst>
          </p:cNvPr>
          <p:cNvSpPr>
            <a:spLocks noGrp="1"/>
          </p:cNvSpPr>
          <p:nvPr>
            <p:ph type="title"/>
          </p:nvPr>
        </p:nvSpPr>
        <p:spPr>
          <a:xfrm>
            <a:off x="1295402" y="982132"/>
            <a:ext cx="9601196" cy="1303867"/>
          </a:xfrm>
        </p:spPr>
        <p:txBody>
          <a:bodyPr>
            <a:normAutofit/>
          </a:bodyPr>
          <a:lstStyle/>
          <a:p>
            <a:r>
              <a:rPr lang="en-US"/>
              <a:t>Dual Customer</a:t>
            </a:r>
            <a:endParaRPr lang="en-US" dirty="0"/>
          </a:p>
        </p:txBody>
      </p:sp>
      <p:pic>
        <p:nvPicPr>
          <p:cNvPr id="8194" name="Picture 2" descr="monthly mash | Adam Toporek Keynote Speaker of Customers That Stick® - Part  2">
            <a:extLst>
              <a:ext uri="{FF2B5EF4-FFF2-40B4-BE49-F238E27FC236}">
                <a16:creationId xmlns:a16="http://schemas.microsoft.com/office/drawing/2014/main" id="{480DDCB5-7860-4021-8750-0597CEFB54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4269" y="3101424"/>
            <a:ext cx="2739728" cy="2052151"/>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513B1D-E4E2-4EDE-8387-23A1247999B2}"/>
              </a:ext>
            </a:extLst>
          </p:cNvPr>
          <p:cNvSpPr>
            <a:spLocks noGrp="1"/>
          </p:cNvSpPr>
          <p:nvPr>
            <p:ph idx="1"/>
          </p:nvPr>
        </p:nvSpPr>
        <p:spPr>
          <a:xfrm>
            <a:off x="4639732" y="2556932"/>
            <a:ext cx="6256863" cy="3318936"/>
          </a:xfrm>
        </p:spPr>
        <p:txBody>
          <a:bodyPr>
            <a:normAutofit lnSpcReduction="10000"/>
          </a:bodyPr>
          <a:lstStyle/>
          <a:p>
            <a:pPr>
              <a:lnSpc>
                <a:spcPct val="90000"/>
              </a:lnSpc>
            </a:pPr>
            <a:r>
              <a:rPr lang="en-US" sz="1600" dirty="0"/>
              <a:t>As employment staff, we serve both our consumers (students) AND the local business community. </a:t>
            </a:r>
          </a:p>
          <a:p>
            <a:pPr marL="0" indent="0">
              <a:lnSpc>
                <a:spcPct val="90000"/>
              </a:lnSpc>
              <a:buNone/>
            </a:pPr>
            <a:endParaRPr lang="en-US" sz="1600" dirty="0"/>
          </a:p>
          <a:p>
            <a:pPr>
              <a:lnSpc>
                <a:spcPct val="90000"/>
              </a:lnSpc>
            </a:pPr>
            <a:r>
              <a:rPr lang="en-US" sz="1600" dirty="0"/>
              <a:t>This is a mutually beneficial relationship: Businesses get presented with qualified candidates, while students get a chance to develop their professional skills. </a:t>
            </a:r>
          </a:p>
          <a:p>
            <a:pPr marL="0" indent="0">
              <a:lnSpc>
                <a:spcPct val="90000"/>
              </a:lnSpc>
              <a:buNone/>
            </a:pPr>
            <a:endParaRPr lang="en-US" sz="1600" dirty="0"/>
          </a:p>
          <a:p>
            <a:pPr>
              <a:lnSpc>
                <a:spcPct val="90000"/>
              </a:lnSpc>
            </a:pPr>
            <a:r>
              <a:rPr lang="en-US" sz="1600" dirty="0"/>
              <a:t>Progressive Employment: a low stakes way for employers and students to see if a certain job is the right fit. </a:t>
            </a:r>
          </a:p>
          <a:p>
            <a:pPr>
              <a:lnSpc>
                <a:spcPct val="90000"/>
              </a:lnSpc>
            </a:pPr>
            <a:endParaRPr lang="en-US" sz="1600" dirty="0"/>
          </a:p>
          <a:p>
            <a:pPr>
              <a:lnSpc>
                <a:spcPct val="90000"/>
              </a:lnSpc>
            </a:pPr>
            <a:r>
              <a:rPr lang="en-US" sz="1600" dirty="0"/>
              <a:t>Even if employers aren’t interested in working with us right now, we can still provide them resources! “Everybody is ready for something!”</a:t>
            </a:r>
          </a:p>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414110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013FE5A-B8E1-40A2-B48A-3D21A491586D}"/>
              </a:ext>
            </a:extLst>
          </p:cNvPr>
          <p:cNvSpPr>
            <a:spLocks noGrp="1"/>
          </p:cNvSpPr>
          <p:nvPr>
            <p:ph type="title"/>
          </p:nvPr>
        </p:nvSpPr>
        <p:spPr>
          <a:xfrm>
            <a:off x="7535825" y="982132"/>
            <a:ext cx="3360772" cy="1303867"/>
          </a:xfrm>
        </p:spPr>
        <p:txBody>
          <a:bodyPr>
            <a:normAutofit/>
          </a:bodyPr>
          <a:lstStyle/>
          <a:p>
            <a:pPr>
              <a:lnSpc>
                <a:spcPct val="90000"/>
              </a:lnSpc>
            </a:pPr>
            <a:r>
              <a:rPr lang="en-US" sz="4100"/>
              <a:t>Career Exploration</a:t>
            </a:r>
          </a:p>
        </p:txBody>
      </p:sp>
      <p:sp>
        <p:nvSpPr>
          <p:cNvPr id="75" name="Rectangle 74">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areer Exploration | South Summit High School">
            <a:extLst>
              <a:ext uri="{FF2B5EF4-FFF2-40B4-BE49-F238E27FC236}">
                <a16:creationId xmlns:a16="http://schemas.microsoft.com/office/drawing/2014/main" id="{9A74B7D7-465A-46BF-A15B-013200691B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44" r="4515" b="2"/>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618EF8E-C607-4549-9B99-87BF7BB1CB75}"/>
              </a:ext>
            </a:extLst>
          </p:cNvPr>
          <p:cNvSpPr>
            <a:spLocks noGrp="1"/>
          </p:cNvSpPr>
          <p:nvPr>
            <p:ph idx="1"/>
          </p:nvPr>
        </p:nvSpPr>
        <p:spPr>
          <a:xfrm>
            <a:off x="7535824" y="2556932"/>
            <a:ext cx="3360771" cy="3318936"/>
          </a:xfrm>
        </p:spPr>
        <p:txBody>
          <a:bodyPr>
            <a:normAutofit/>
          </a:bodyPr>
          <a:lstStyle/>
          <a:p>
            <a:pPr>
              <a:lnSpc>
                <a:spcPct val="90000"/>
              </a:lnSpc>
            </a:pPr>
            <a:r>
              <a:rPr lang="en-US" sz="1500" b="0" i="0" u="none" strike="noStrike" baseline="0"/>
              <a:t>PRE-EMPLOYMENT TRANSITION SERVICES</a:t>
            </a:r>
          </a:p>
          <a:p>
            <a:pPr lvl="1">
              <a:lnSpc>
                <a:spcPct val="90000"/>
              </a:lnSpc>
            </a:pPr>
            <a:r>
              <a:rPr lang="en-US" sz="1500" b="0" i="0" u="none" strike="noStrike" baseline="0"/>
              <a:t>Use Job Exploration and Work Readiness activities to collect more information:</a:t>
            </a:r>
          </a:p>
          <a:p>
            <a:pPr lvl="2">
              <a:lnSpc>
                <a:spcPct val="90000"/>
              </a:lnSpc>
            </a:pPr>
            <a:r>
              <a:rPr lang="en-US" sz="1500" b="0" i="0" u="none" strike="noStrike" baseline="0"/>
              <a:t>Build a resume and practice professionalism</a:t>
            </a:r>
            <a:endParaRPr lang="en-US" sz="1500"/>
          </a:p>
          <a:p>
            <a:pPr lvl="2">
              <a:lnSpc>
                <a:spcPct val="90000"/>
              </a:lnSpc>
            </a:pPr>
            <a:r>
              <a:rPr lang="en-US" sz="1500" b="0" i="0" u="none" strike="noStrike" baseline="0"/>
              <a:t>Information Interview with local employer</a:t>
            </a:r>
          </a:p>
          <a:p>
            <a:pPr lvl="2">
              <a:lnSpc>
                <a:spcPct val="90000"/>
              </a:lnSpc>
            </a:pPr>
            <a:r>
              <a:rPr lang="en-US" sz="1500" b="0" i="0" u="none" strike="noStrike" baseline="0"/>
              <a:t>Career Industry trends discussion with BAM</a:t>
            </a:r>
            <a:endParaRPr lang="en-US" sz="1500"/>
          </a:p>
        </p:txBody>
      </p:sp>
    </p:spTree>
    <p:extLst>
      <p:ext uri="{BB962C8B-B14F-4D97-AF65-F5344CB8AC3E}">
        <p14:creationId xmlns:p14="http://schemas.microsoft.com/office/powerpoint/2010/main" val="24075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066935C-4981-4495-B9C1-3476212075FF}"/>
              </a:ext>
            </a:extLst>
          </p:cNvPr>
          <p:cNvSpPr>
            <a:spLocks noGrp="1"/>
          </p:cNvSpPr>
          <p:nvPr>
            <p:ph type="title"/>
          </p:nvPr>
        </p:nvSpPr>
        <p:spPr>
          <a:xfrm>
            <a:off x="7535825" y="982132"/>
            <a:ext cx="3360772" cy="1303867"/>
          </a:xfrm>
        </p:spPr>
        <p:txBody>
          <a:bodyPr>
            <a:normAutofit/>
          </a:bodyPr>
          <a:lstStyle/>
          <a:p>
            <a:pPr>
              <a:lnSpc>
                <a:spcPct val="90000"/>
              </a:lnSpc>
            </a:pPr>
            <a:r>
              <a:rPr lang="en-US" sz="3100"/>
              <a:t>Introduce Students to Employers</a:t>
            </a:r>
          </a:p>
        </p:txBody>
      </p:sp>
      <p:sp>
        <p:nvSpPr>
          <p:cNvPr id="75" name="Rectangle 74">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3 steps to strengthen your relationships at work (Building Relationships) |  Caveman in a Suit">
            <a:extLst>
              <a:ext uri="{FF2B5EF4-FFF2-40B4-BE49-F238E27FC236}">
                <a16:creationId xmlns:a16="http://schemas.microsoft.com/office/drawing/2014/main" id="{7EB3249C-9907-4302-9C0A-619FE8E52E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46" r="9329"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B7B1CE9-DD39-4713-B9E6-B6497A05FB34}"/>
              </a:ext>
            </a:extLst>
          </p:cNvPr>
          <p:cNvSpPr>
            <a:spLocks noGrp="1"/>
          </p:cNvSpPr>
          <p:nvPr>
            <p:ph idx="1"/>
          </p:nvPr>
        </p:nvSpPr>
        <p:spPr>
          <a:xfrm>
            <a:off x="7535824" y="2556932"/>
            <a:ext cx="3360771" cy="3318936"/>
          </a:xfrm>
        </p:spPr>
        <p:txBody>
          <a:bodyPr>
            <a:normAutofit fontScale="85000" lnSpcReduction="20000"/>
          </a:bodyPr>
          <a:lstStyle/>
          <a:p>
            <a:r>
              <a:rPr lang="en-US" b="0" i="0" u="none" strike="noStrike" baseline="0" dirty="0"/>
              <a:t>Highlight students STRENGTHS and ABILITIES(not barriers!)</a:t>
            </a:r>
          </a:p>
          <a:p>
            <a:r>
              <a:rPr lang="en-US" b="0" i="0" u="none" strike="noStrike" baseline="0" dirty="0"/>
              <a:t>Share VR/VABIR services and possible interventions.</a:t>
            </a:r>
          </a:p>
          <a:p>
            <a:r>
              <a:rPr lang="en-US" dirty="0"/>
              <a:t>Person Centered Job Development</a:t>
            </a:r>
          </a:p>
          <a:p>
            <a:pPr lvl="1"/>
            <a:r>
              <a:rPr lang="en-US" dirty="0"/>
              <a:t>No cookie cutter placements </a:t>
            </a:r>
          </a:p>
          <a:p>
            <a:r>
              <a:rPr lang="en-US" dirty="0"/>
              <a:t>Reminder: Dual Customer (let’s bridge the two)</a:t>
            </a:r>
          </a:p>
          <a:p>
            <a:pPr lvl="1"/>
            <a:endParaRPr lang="en-US" dirty="0"/>
          </a:p>
        </p:txBody>
      </p:sp>
    </p:spTree>
    <p:extLst>
      <p:ext uri="{BB962C8B-B14F-4D97-AF65-F5344CB8AC3E}">
        <p14:creationId xmlns:p14="http://schemas.microsoft.com/office/powerpoint/2010/main" val="213742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70F6-2752-45AD-91E1-3DBACEAB6937}"/>
              </a:ext>
            </a:extLst>
          </p:cNvPr>
          <p:cNvSpPr>
            <a:spLocks noGrp="1"/>
          </p:cNvSpPr>
          <p:nvPr>
            <p:ph type="title"/>
          </p:nvPr>
        </p:nvSpPr>
        <p:spPr>
          <a:xfrm>
            <a:off x="1295402" y="982132"/>
            <a:ext cx="9601196" cy="1303867"/>
          </a:xfrm>
        </p:spPr>
        <p:txBody>
          <a:bodyPr>
            <a:normAutofit/>
          </a:bodyPr>
          <a:lstStyle/>
          <a:p>
            <a:r>
              <a:rPr lang="en-US" dirty="0"/>
              <a:t>Experiment and Exposure</a:t>
            </a:r>
          </a:p>
        </p:txBody>
      </p:sp>
      <p:pic>
        <p:nvPicPr>
          <p:cNvPr id="5122" name="Picture 2" descr="Red Grunge Stamp With Frame, Thumbs Up And Text TRY IT OUT! Royalty Free  Cliparts, Vectors, And Stock Illustration. Image 43254428.">
            <a:extLst>
              <a:ext uri="{FF2B5EF4-FFF2-40B4-BE49-F238E27FC236}">
                <a16:creationId xmlns:a16="http://schemas.microsoft.com/office/drawing/2014/main" id="{0124BB0E-A6A3-4FBC-86DE-F737180C18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4269" y="3404886"/>
            <a:ext cx="2739728" cy="1445228"/>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95454E-9055-4D76-86C1-612E63EDD164}"/>
              </a:ext>
            </a:extLst>
          </p:cNvPr>
          <p:cNvSpPr>
            <a:spLocks noGrp="1"/>
          </p:cNvSpPr>
          <p:nvPr>
            <p:ph idx="1"/>
          </p:nvPr>
        </p:nvSpPr>
        <p:spPr>
          <a:xfrm>
            <a:off x="4639732" y="2556932"/>
            <a:ext cx="6256863" cy="3318936"/>
          </a:xfrm>
        </p:spPr>
        <p:txBody>
          <a:bodyPr>
            <a:normAutofit/>
          </a:bodyPr>
          <a:lstStyle/>
          <a:p>
            <a:r>
              <a:rPr lang="en-US" b="0" i="0" u="none" strike="noStrike" baseline="0"/>
              <a:t>Work Based Learning</a:t>
            </a:r>
          </a:p>
          <a:p>
            <a:pPr lvl="1"/>
            <a:r>
              <a:rPr lang="en-US" b="0" i="0" u="none" strike="noStrike" baseline="0"/>
              <a:t>Match student with employers based on Employer needs AND student interest (It's a win/win!)</a:t>
            </a:r>
          </a:p>
          <a:p>
            <a:pPr lvl="1"/>
            <a:r>
              <a:rPr lang="en-US" b="0" i="0" u="none" strike="noStrike" baseline="0"/>
              <a:t>Low stakes way for employer and student to "try each other out"</a:t>
            </a:r>
          </a:p>
          <a:p>
            <a:pPr lvl="1"/>
            <a:r>
              <a:rPr lang="en-US" b="0" i="0" u="none" strike="noStrike" baseline="0"/>
              <a:t>Company tour</a:t>
            </a:r>
          </a:p>
          <a:p>
            <a:pPr lvl="1"/>
            <a:r>
              <a:rPr lang="en-US" b="0" i="0" u="none" strike="noStrike" baseline="0"/>
              <a:t>Job Shadow/ Job try-out</a:t>
            </a:r>
          </a:p>
          <a:p>
            <a:pPr lvl="1"/>
            <a:r>
              <a:rPr lang="en-US" b="0" i="0" u="none" strike="noStrike" baseline="0"/>
              <a:t>Work Experience</a:t>
            </a:r>
            <a:endParaRPr lang="en-US" dirty="0"/>
          </a:p>
        </p:txBody>
      </p:sp>
    </p:spTree>
    <p:extLst>
      <p:ext uri="{BB962C8B-B14F-4D97-AF65-F5344CB8AC3E}">
        <p14:creationId xmlns:p14="http://schemas.microsoft.com/office/powerpoint/2010/main" val="417756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5;p27">
            <a:extLst>
              <a:ext uri="{FF2B5EF4-FFF2-40B4-BE49-F238E27FC236}">
                <a16:creationId xmlns:a16="http://schemas.microsoft.com/office/drawing/2014/main" id="{123C1D8B-9D66-4F66-88BD-00024F0D19A7}"/>
              </a:ext>
            </a:extLst>
          </p:cNvPr>
          <p:cNvSpPr txBox="1">
            <a:spLocks/>
          </p:cNvSpPr>
          <p:nvPr/>
        </p:nvSpPr>
        <p:spPr>
          <a:xfrm>
            <a:off x="5075525" y="3106003"/>
            <a:ext cx="6241800" cy="775800"/>
          </a:xfrm>
          <a:prstGeom prst="rect">
            <a:avLst/>
          </a:prstGeom>
        </p:spPr>
        <p:txBody>
          <a:bodyPr spcFirstLastPara="1" wrap="square" lIns="91425" tIns="45700" rIns="91425" bIns="45700" anchor="b" anchorCtr="0">
            <a:normAutofit fontScale="7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a:t>Tiers for School WBL Programming:</a:t>
            </a:r>
          </a:p>
          <a:p>
            <a:pPr>
              <a:spcBef>
                <a:spcPts val="0"/>
              </a:spcBef>
            </a:pPr>
            <a:endParaRPr lang="en-US"/>
          </a:p>
        </p:txBody>
      </p:sp>
      <p:sp>
        <p:nvSpPr>
          <p:cNvPr id="5" name="Google Shape;216;p27">
            <a:extLst>
              <a:ext uri="{FF2B5EF4-FFF2-40B4-BE49-F238E27FC236}">
                <a16:creationId xmlns:a16="http://schemas.microsoft.com/office/drawing/2014/main" id="{A425602E-939D-47FA-BB8D-5C55DA07D0E6}"/>
              </a:ext>
            </a:extLst>
          </p:cNvPr>
          <p:cNvSpPr txBox="1">
            <a:spLocks/>
          </p:cNvSpPr>
          <p:nvPr/>
        </p:nvSpPr>
        <p:spPr>
          <a:xfrm>
            <a:off x="5319050" y="3658900"/>
            <a:ext cx="6241800" cy="2201100"/>
          </a:xfrm>
          <a:prstGeom prst="rect">
            <a:avLst/>
          </a:prstGeom>
        </p:spPr>
        <p:txBody>
          <a:bodyPr spcFirstLastPara="1" wrap="square" lIns="91425" tIns="45700" rIns="91425" bIns="45700" anchor="t" anchorCtr="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330200">
              <a:spcBef>
                <a:spcPts val="360"/>
              </a:spcBef>
              <a:spcAft>
                <a:spcPts val="0"/>
              </a:spcAft>
              <a:buSzPts val="1600"/>
              <a:buFont typeface="Arial"/>
              <a:buChar char="●"/>
            </a:pPr>
            <a:r>
              <a:rPr lang="en-US" sz="1600" b="1"/>
              <a:t>ALL STUDENTS HAVE ACCESS TO PROGRAMMING</a:t>
            </a:r>
          </a:p>
          <a:p>
            <a:pPr marL="457200" indent="0">
              <a:spcBef>
                <a:spcPts val="600"/>
              </a:spcBef>
              <a:spcAft>
                <a:spcPts val="0"/>
              </a:spcAft>
              <a:buFont typeface="Arial"/>
              <a:buNone/>
            </a:pPr>
            <a:endParaRPr lang="en-US" sz="1600" b="1"/>
          </a:p>
          <a:p>
            <a:pPr marL="457200" indent="-330200">
              <a:spcBef>
                <a:spcPts val="600"/>
              </a:spcBef>
              <a:spcAft>
                <a:spcPts val="0"/>
              </a:spcAft>
              <a:buSzPts val="1600"/>
              <a:buFont typeface="Arial"/>
              <a:buChar char="●"/>
            </a:pPr>
            <a:r>
              <a:rPr lang="en-US" sz="1600" b="1"/>
              <a:t>EMBED WBL/CAREER DEVELOPMENT CURRICULUM</a:t>
            </a:r>
          </a:p>
          <a:p>
            <a:pPr marL="457200" indent="0">
              <a:spcBef>
                <a:spcPts val="600"/>
              </a:spcBef>
              <a:spcAft>
                <a:spcPts val="0"/>
              </a:spcAft>
              <a:buFont typeface="Arial"/>
              <a:buNone/>
            </a:pPr>
            <a:endParaRPr lang="en-US" sz="1600" b="1"/>
          </a:p>
          <a:p>
            <a:pPr marL="457200" indent="-330200">
              <a:spcBef>
                <a:spcPts val="600"/>
              </a:spcBef>
              <a:spcAft>
                <a:spcPts val="0"/>
              </a:spcAft>
              <a:buSzPts val="1600"/>
              <a:buFont typeface="Arial"/>
              <a:buChar char="●"/>
            </a:pPr>
            <a:r>
              <a:rPr lang="en-US" sz="1600" b="1"/>
              <a:t>IDENTIFY AT-RISK STUDENTS EARLY &amp; CONNECT THEM WITH WORKFORCE DEVELOPMENT PARTNERS</a:t>
            </a:r>
          </a:p>
          <a:p>
            <a:pPr marL="0" indent="0">
              <a:spcBef>
                <a:spcPts val="600"/>
              </a:spcBef>
              <a:buFont typeface="Arial"/>
              <a:buNone/>
            </a:pPr>
            <a:endParaRPr lang="en-US"/>
          </a:p>
        </p:txBody>
      </p:sp>
      <p:sp>
        <p:nvSpPr>
          <p:cNvPr id="6" name="Google Shape;217;p27">
            <a:extLst>
              <a:ext uri="{FF2B5EF4-FFF2-40B4-BE49-F238E27FC236}">
                <a16:creationId xmlns:a16="http://schemas.microsoft.com/office/drawing/2014/main" id="{93935C09-CFF3-48E5-93FB-5D02875A73FA}"/>
              </a:ext>
            </a:extLst>
          </p:cNvPr>
          <p:cNvSpPr/>
          <p:nvPr/>
        </p:nvSpPr>
        <p:spPr>
          <a:xfrm>
            <a:off x="712614" y="734282"/>
            <a:ext cx="4759200" cy="5392200"/>
          </a:xfrm>
          <a:prstGeom prst="triangle">
            <a:avLst>
              <a:gd name="adj" fmla="val 50000"/>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218;p27">
            <a:extLst>
              <a:ext uri="{FF2B5EF4-FFF2-40B4-BE49-F238E27FC236}">
                <a16:creationId xmlns:a16="http://schemas.microsoft.com/office/drawing/2014/main" id="{0CDB10E0-DE62-42E7-9C53-78DDF1DAA697}"/>
              </a:ext>
            </a:extLst>
          </p:cNvPr>
          <p:cNvCxnSpPr/>
          <p:nvPr/>
        </p:nvCxnSpPr>
        <p:spPr>
          <a:xfrm rot="10800000" flipH="1">
            <a:off x="1513740" y="4347259"/>
            <a:ext cx="3186300" cy="22200"/>
          </a:xfrm>
          <a:prstGeom prst="straightConnector1">
            <a:avLst/>
          </a:prstGeom>
          <a:noFill/>
          <a:ln w="9525" cap="flat" cmpd="sng">
            <a:solidFill>
              <a:srgbClr val="000000"/>
            </a:solidFill>
            <a:prstDash val="solid"/>
            <a:round/>
            <a:headEnd type="none" w="med" len="med"/>
            <a:tailEnd type="none" w="med" len="med"/>
          </a:ln>
        </p:spPr>
      </p:cxnSp>
      <p:cxnSp>
        <p:nvCxnSpPr>
          <p:cNvPr id="8" name="Google Shape;219;p27">
            <a:extLst>
              <a:ext uri="{FF2B5EF4-FFF2-40B4-BE49-F238E27FC236}">
                <a16:creationId xmlns:a16="http://schemas.microsoft.com/office/drawing/2014/main" id="{83EE0E1D-5A65-4565-8BCB-DC459C286221}"/>
              </a:ext>
            </a:extLst>
          </p:cNvPr>
          <p:cNvCxnSpPr/>
          <p:nvPr/>
        </p:nvCxnSpPr>
        <p:spPr>
          <a:xfrm>
            <a:off x="2031020" y="3159511"/>
            <a:ext cx="2139000" cy="0"/>
          </a:xfrm>
          <a:prstGeom prst="straightConnector1">
            <a:avLst/>
          </a:prstGeom>
          <a:noFill/>
          <a:ln w="9525" cap="flat" cmpd="sng">
            <a:solidFill>
              <a:srgbClr val="000000"/>
            </a:solidFill>
            <a:prstDash val="solid"/>
            <a:round/>
            <a:headEnd type="none" w="med" len="med"/>
            <a:tailEnd type="none" w="med" len="med"/>
          </a:ln>
        </p:spPr>
      </p:cxnSp>
      <p:sp>
        <p:nvSpPr>
          <p:cNvPr id="9" name="Google Shape;220;p27">
            <a:extLst>
              <a:ext uri="{FF2B5EF4-FFF2-40B4-BE49-F238E27FC236}">
                <a16:creationId xmlns:a16="http://schemas.microsoft.com/office/drawing/2014/main" id="{661636A0-F475-41CB-A0AA-FB87E0A2FD21}"/>
              </a:ext>
            </a:extLst>
          </p:cNvPr>
          <p:cNvSpPr txBox="1"/>
          <p:nvPr/>
        </p:nvSpPr>
        <p:spPr>
          <a:xfrm>
            <a:off x="1337087" y="4377304"/>
            <a:ext cx="35268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Bree Serif"/>
                <a:ea typeface="Bree Serif"/>
                <a:cs typeface="Bree Serif"/>
                <a:sym typeface="Bree Serif"/>
              </a:rPr>
              <a:t>Friday ‘Career Cafe’ Speaker Series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Embedded in Classes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Classroom Speakers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Job &amp; Career Fairs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Informational Interviews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Weekly newsletter with opportunities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(ALL STUDENTS)</a:t>
            </a:r>
            <a:endParaRPr sz="1200">
              <a:latin typeface="Bree Serif"/>
              <a:ea typeface="Bree Serif"/>
              <a:cs typeface="Bree Serif"/>
              <a:sym typeface="Bree Serif"/>
            </a:endParaRPr>
          </a:p>
        </p:txBody>
      </p:sp>
      <p:sp>
        <p:nvSpPr>
          <p:cNvPr id="10" name="Google Shape;221;p27">
            <a:extLst>
              <a:ext uri="{FF2B5EF4-FFF2-40B4-BE49-F238E27FC236}">
                <a16:creationId xmlns:a16="http://schemas.microsoft.com/office/drawing/2014/main" id="{C0998BB2-00A4-49FE-839F-6F9EAE26DA3A}"/>
              </a:ext>
            </a:extLst>
          </p:cNvPr>
          <p:cNvSpPr txBox="1"/>
          <p:nvPr/>
        </p:nvSpPr>
        <p:spPr>
          <a:xfrm>
            <a:off x="1876431" y="3113000"/>
            <a:ext cx="2417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dirty="0">
              <a:latin typeface="Bree Serif"/>
              <a:ea typeface="Bree Serif"/>
              <a:cs typeface="Bree Serif"/>
              <a:sym typeface="Bree Serif"/>
            </a:endParaRPr>
          </a:p>
          <a:p>
            <a:pPr marL="0" lvl="0" indent="0" algn="ctr" rtl="0">
              <a:spcBef>
                <a:spcPts val="0"/>
              </a:spcBef>
              <a:spcAft>
                <a:spcPts val="0"/>
              </a:spcAft>
              <a:buNone/>
            </a:pPr>
            <a:r>
              <a:rPr lang="en-US" sz="1200" dirty="0">
                <a:latin typeface="Bree Serif"/>
                <a:ea typeface="Bree Serif"/>
                <a:cs typeface="Bree Serif"/>
                <a:sym typeface="Bree Serif"/>
              </a:rPr>
              <a:t>Worksite Tours</a:t>
            </a:r>
            <a:endParaRPr sz="1200" dirty="0">
              <a:latin typeface="Bree Serif"/>
              <a:ea typeface="Bree Serif"/>
              <a:cs typeface="Bree Serif"/>
              <a:sym typeface="Bree Serif"/>
            </a:endParaRPr>
          </a:p>
          <a:p>
            <a:pPr marL="0" lvl="0" indent="0" algn="ctr" rtl="0">
              <a:spcBef>
                <a:spcPts val="0"/>
              </a:spcBef>
              <a:spcAft>
                <a:spcPts val="0"/>
              </a:spcAft>
              <a:buNone/>
            </a:pPr>
            <a:r>
              <a:rPr lang="en-US" sz="1200" dirty="0">
                <a:latin typeface="Bree Serif"/>
                <a:ea typeface="Bree Serif"/>
                <a:cs typeface="Bree Serif"/>
                <a:sym typeface="Bree Serif"/>
              </a:rPr>
              <a:t>Field Trips</a:t>
            </a:r>
            <a:endParaRPr sz="1200" dirty="0">
              <a:latin typeface="Bree Serif"/>
              <a:ea typeface="Bree Serif"/>
              <a:cs typeface="Bree Serif"/>
              <a:sym typeface="Bree Serif"/>
            </a:endParaRPr>
          </a:p>
          <a:p>
            <a:pPr marL="0" lvl="0" indent="0" algn="ctr" rtl="0">
              <a:spcBef>
                <a:spcPts val="0"/>
              </a:spcBef>
              <a:spcAft>
                <a:spcPts val="0"/>
              </a:spcAft>
              <a:buNone/>
            </a:pPr>
            <a:r>
              <a:rPr lang="en-US" sz="1200" dirty="0">
                <a:latin typeface="Bree Serif"/>
                <a:ea typeface="Bree Serif"/>
                <a:cs typeface="Bree Serif"/>
                <a:sym typeface="Bree Serif"/>
              </a:rPr>
              <a:t>Jobs Shadows</a:t>
            </a:r>
            <a:endParaRPr sz="1200" dirty="0">
              <a:latin typeface="Bree Serif"/>
              <a:ea typeface="Bree Serif"/>
              <a:cs typeface="Bree Serif"/>
              <a:sym typeface="Bree Serif"/>
            </a:endParaRPr>
          </a:p>
          <a:p>
            <a:pPr marL="0" lvl="0" indent="0" algn="ctr" rtl="0">
              <a:spcBef>
                <a:spcPts val="0"/>
              </a:spcBef>
              <a:spcAft>
                <a:spcPts val="0"/>
              </a:spcAft>
              <a:buNone/>
            </a:pPr>
            <a:r>
              <a:rPr lang="en-US" sz="1200" dirty="0">
                <a:latin typeface="Bree Serif"/>
                <a:ea typeface="Bree Serif"/>
                <a:cs typeface="Bree Serif"/>
                <a:sym typeface="Bree Serif"/>
              </a:rPr>
              <a:t>Embed Curriculum</a:t>
            </a:r>
            <a:endParaRPr sz="1200" dirty="0">
              <a:latin typeface="Bree Serif"/>
              <a:ea typeface="Bree Serif"/>
              <a:cs typeface="Bree Serif"/>
              <a:sym typeface="Bree Serif"/>
            </a:endParaRPr>
          </a:p>
          <a:p>
            <a:pPr marL="0" lvl="0" indent="0" algn="ctr" rtl="0">
              <a:spcBef>
                <a:spcPts val="0"/>
              </a:spcBef>
              <a:spcAft>
                <a:spcPts val="0"/>
              </a:spcAft>
              <a:buNone/>
            </a:pPr>
            <a:r>
              <a:rPr lang="en-US" sz="1200" dirty="0">
                <a:latin typeface="Bree Serif"/>
                <a:ea typeface="Bree Serif"/>
                <a:cs typeface="Bree Serif"/>
                <a:sym typeface="Bree Serif"/>
              </a:rPr>
              <a:t>(SOME STUDENTS)</a:t>
            </a:r>
            <a:endParaRPr sz="1200" dirty="0">
              <a:latin typeface="Bree Serif"/>
              <a:ea typeface="Bree Serif"/>
              <a:cs typeface="Bree Serif"/>
              <a:sym typeface="Bree Serif"/>
            </a:endParaRPr>
          </a:p>
          <a:p>
            <a:pPr marL="457200" lvl="0" indent="0" algn="l" rtl="0">
              <a:spcBef>
                <a:spcPts val="0"/>
              </a:spcBef>
              <a:spcAft>
                <a:spcPts val="0"/>
              </a:spcAft>
              <a:buNone/>
            </a:pPr>
            <a:endParaRPr sz="1200" dirty="0">
              <a:latin typeface="Bree Serif"/>
              <a:ea typeface="Bree Serif"/>
              <a:cs typeface="Bree Serif"/>
              <a:sym typeface="Bree Serif"/>
            </a:endParaRPr>
          </a:p>
        </p:txBody>
      </p:sp>
      <p:sp>
        <p:nvSpPr>
          <p:cNvPr id="11" name="Google Shape;222;p27">
            <a:extLst>
              <a:ext uri="{FF2B5EF4-FFF2-40B4-BE49-F238E27FC236}">
                <a16:creationId xmlns:a16="http://schemas.microsoft.com/office/drawing/2014/main" id="{3E32F43F-DA6F-4D67-8F58-DCFC0E560C73}"/>
              </a:ext>
            </a:extLst>
          </p:cNvPr>
          <p:cNvSpPr txBox="1"/>
          <p:nvPr/>
        </p:nvSpPr>
        <p:spPr>
          <a:xfrm>
            <a:off x="2436638" y="1178869"/>
            <a:ext cx="140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Bree Serif"/>
              <a:ea typeface="Bree Serif"/>
              <a:cs typeface="Bree Serif"/>
              <a:sym typeface="Bree Serif"/>
            </a:endParaRPr>
          </a:p>
        </p:txBody>
      </p:sp>
      <p:sp>
        <p:nvSpPr>
          <p:cNvPr id="12" name="Google Shape;223;p27">
            <a:extLst>
              <a:ext uri="{FF2B5EF4-FFF2-40B4-BE49-F238E27FC236}">
                <a16:creationId xmlns:a16="http://schemas.microsoft.com/office/drawing/2014/main" id="{221CF26E-CFED-4303-B6F5-6DD93B5DB5AF}"/>
              </a:ext>
            </a:extLst>
          </p:cNvPr>
          <p:cNvSpPr txBox="1"/>
          <p:nvPr/>
        </p:nvSpPr>
        <p:spPr>
          <a:xfrm rot="-3965901">
            <a:off x="1355633" y="1733713"/>
            <a:ext cx="2237591" cy="3846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Bree Serif"/>
                <a:ea typeface="Bree Serif"/>
                <a:cs typeface="Bree Serif"/>
                <a:sym typeface="Bree Serif"/>
              </a:rPr>
              <a:t>WORKPLACE LEARNING</a:t>
            </a:r>
            <a:endParaRPr sz="1300">
              <a:latin typeface="Bree Serif"/>
              <a:ea typeface="Bree Serif"/>
              <a:cs typeface="Bree Serif"/>
              <a:sym typeface="Bree Serif"/>
            </a:endParaRPr>
          </a:p>
        </p:txBody>
      </p:sp>
      <p:sp>
        <p:nvSpPr>
          <p:cNvPr id="13" name="Google Shape;224;p27">
            <a:extLst>
              <a:ext uri="{FF2B5EF4-FFF2-40B4-BE49-F238E27FC236}">
                <a16:creationId xmlns:a16="http://schemas.microsoft.com/office/drawing/2014/main" id="{46A30481-ABEA-4D0E-8C76-F7921675896B}"/>
              </a:ext>
            </a:extLst>
          </p:cNvPr>
          <p:cNvSpPr txBox="1"/>
          <p:nvPr/>
        </p:nvSpPr>
        <p:spPr>
          <a:xfrm rot="-3966283">
            <a:off x="937473" y="3329041"/>
            <a:ext cx="1661950" cy="3846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Bree Serif"/>
                <a:ea typeface="Bree Serif"/>
                <a:cs typeface="Bree Serif"/>
                <a:sym typeface="Bree Serif"/>
              </a:rPr>
              <a:t>EXPLORATION</a:t>
            </a:r>
            <a:endParaRPr sz="1300">
              <a:latin typeface="Bree Serif"/>
              <a:ea typeface="Bree Serif"/>
              <a:cs typeface="Bree Serif"/>
              <a:sym typeface="Bree Serif"/>
            </a:endParaRPr>
          </a:p>
        </p:txBody>
      </p:sp>
      <p:sp>
        <p:nvSpPr>
          <p:cNvPr id="14" name="Google Shape;225;p27">
            <a:extLst>
              <a:ext uri="{FF2B5EF4-FFF2-40B4-BE49-F238E27FC236}">
                <a16:creationId xmlns:a16="http://schemas.microsoft.com/office/drawing/2014/main" id="{D3E8D33F-18BE-455F-AB1B-F9DA73EBE878}"/>
              </a:ext>
            </a:extLst>
          </p:cNvPr>
          <p:cNvSpPr txBox="1"/>
          <p:nvPr/>
        </p:nvSpPr>
        <p:spPr>
          <a:xfrm rot="-3965713">
            <a:off x="306024" y="4723436"/>
            <a:ext cx="1693903" cy="3846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Bree Serif"/>
                <a:ea typeface="Bree Serif"/>
                <a:cs typeface="Bree Serif"/>
                <a:sym typeface="Bree Serif"/>
              </a:rPr>
              <a:t>AWARENESS</a:t>
            </a:r>
            <a:endParaRPr sz="1300">
              <a:latin typeface="Bree Serif"/>
              <a:ea typeface="Bree Serif"/>
              <a:cs typeface="Bree Serif"/>
              <a:sym typeface="Bree Serif"/>
            </a:endParaRPr>
          </a:p>
        </p:txBody>
      </p:sp>
      <p:sp>
        <p:nvSpPr>
          <p:cNvPr id="15" name="Google Shape;226;p27">
            <a:extLst>
              <a:ext uri="{FF2B5EF4-FFF2-40B4-BE49-F238E27FC236}">
                <a16:creationId xmlns:a16="http://schemas.microsoft.com/office/drawing/2014/main" id="{BE6C781F-B2F8-478D-B1EC-E2000FF36680}"/>
              </a:ext>
            </a:extLst>
          </p:cNvPr>
          <p:cNvSpPr txBox="1"/>
          <p:nvPr/>
        </p:nvSpPr>
        <p:spPr>
          <a:xfrm>
            <a:off x="2031020" y="2219944"/>
            <a:ext cx="213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Bree Serif"/>
                <a:ea typeface="Bree Serif"/>
                <a:cs typeface="Bree Serif"/>
                <a:sym typeface="Bree Serif"/>
              </a:rPr>
              <a:t>Apprenticeships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Internships</a:t>
            </a:r>
            <a:endParaRPr sz="1200">
              <a:latin typeface="Bree Serif"/>
              <a:ea typeface="Bree Serif"/>
              <a:cs typeface="Bree Serif"/>
              <a:sym typeface="Bree Serif"/>
            </a:endParaRPr>
          </a:p>
          <a:p>
            <a:pPr marL="0" lvl="0" indent="0" algn="ctr" rtl="0">
              <a:spcBef>
                <a:spcPts val="0"/>
              </a:spcBef>
              <a:spcAft>
                <a:spcPts val="0"/>
              </a:spcAft>
              <a:buNone/>
            </a:pPr>
            <a:r>
              <a:rPr lang="en-US" sz="1200">
                <a:latin typeface="Bree Serif"/>
                <a:ea typeface="Bree Serif"/>
                <a:cs typeface="Bree Serif"/>
                <a:sym typeface="Bree Serif"/>
              </a:rPr>
              <a:t>On-The-Job Training</a:t>
            </a:r>
            <a:endParaRPr sz="1200">
              <a:latin typeface="Bree Serif"/>
              <a:ea typeface="Bree Serif"/>
              <a:cs typeface="Bree Serif"/>
              <a:sym typeface="Bree Serif"/>
            </a:endParaRPr>
          </a:p>
          <a:p>
            <a:pPr marL="0" lvl="0" indent="0" algn="l" rtl="0">
              <a:spcBef>
                <a:spcPts val="0"/>
              </a:spcBef>
              <a:spcAft>
                <a:spcPts val="0"/>
              </a:spcAft>
              <a:buNone/>
            </a:pPr>
            <a:r>
              <a:rPr lang="en-US" sz="1200">
                <a:latin typeface="Bree Serif"/>
                <a:ea typeface="Bree Serif"/>
                <a:cs typeface="Bree Serif"/>
                <a:sym typeface="Bree Serif"/>
              </a:rPr>
              <a:t>          (SELECT GROUP)</a:t>
            </a:r>
            <a:endParaRPr sz="1200">
              <a:latin typeface="Bree Serif"/>
              <a:ea typeface="Bree Serif"/>
              <a:cs typeface="Bree Serif"/>
              <a:sym typeface="Bree Serif"/>
            </a:endParaRPr>
          </a:p>
        </p:txBody>
      </p:sp>
      <p:sp>
        <p:nvSpPr>
          <p:cNvPr id="16" name="Google Shape;227;p27">
            <a:extLst>
              <a:ext uri="{FF2B5EF4-FFF2-40B4-BE49-F238E27FC236}">
                <a16:creationId xmlns:a16="http://schemas.microsoft.com/office/drawing/2014/main" id="{33B9E68C-9112-4643-9BF5-6E57EE7F23AA}"/>
              </a:ext>
            </a:extLst>
          </p:cNvPr>
          <p:cNvSpPr txBox="1"/>
          <p:nvPr/>
        </p:nvSpPr>
        <p:spPr>
          <a:xfrm rot="3990237">
            <a:off x="4486714" y="5364015"/>
            <a:ext cx="1638884" cy="369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Bree Serif"/>
                <a:ea typeface="Bree Serif"/>
                <a:cs typeface="Bree Serif"/>
                <a:sym typeface="Bree Serif"/>
              </a:rPr>
              <a:t>UNIVERSAL</a:t>
            </a:r>
            <a:endParaRPr sz="1200">
              <a:latin typeface="Bree Serif"/>
              <a:ea typeface="Bree Serif"/>
              <a:cs typeface="Bree Serif"/>
              <a:sym typeface="Bree Serif"/>
            </a:endParaRPr>
          </a:p>
        </p:txBody>
      </p:sp>
      <p:sp>
        <p:nvSpPr>
          <p:cNvPr id="17" name="Google Shape;228;p27">
            <a:extLst>
              <a:ext uri="{FF2B5EF4-FFF2-40B4-BE49-F238E27FC236}">
                <a16:creationId xmlns:a16="http://schemas.microsoft.com/office/drawing/2014/main" id="{09C3A78A-EA7E-4DC5-83D0-B8D6BEFE7C48}"/>
              </a:ext>
            </a:extLst>
          </p:cNvPr>
          <p:cNvSpPr txBox="1"/>
          <p:nvPr/>
        </p:nvSpPr>
        <p:spPr>
          <a:xfrm rot="4024074">
            <a:off x="3887028" y="3731233"/>
            <a:ext cx="1363566" cy="369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Bree Serif"/>
                <a:ea typeface="Bree Serif"/>
                <a:cs typeface="Bree Serif"/>
                <a:sym typeface="Bree Serif"/>
              </a:rPr>
              <a:t>TARGETED</a:t>
            </a:r>
            <a:endParaRPr sz="1200">
              <a:latin typeface="Bree Serif"/>
              <a:ea typeface="Bree Serif"/>
              <a:cs typeface="Bree Serif"/>
              <a:sym typeface="Bree Serif"/>
            </a:endParaRPr>
          </a:p>
        </p:txBody>
      </p:sp>
      <p:sp>
        <p:nvSpPr>
          <p:cNvPr id="18" name="Google Shape;229;p27">
            <a:extLst>
              <a:ext uri="{FF2B5EF4-FFF2-40B4-BE49-F238E27FC236}">
                <a16:creationId xmlns:a16="http://schemas.microsoft.com/office/drawing/2014/main" id="{60876F53-ACBD-4B4D-B983-2BF06018CF25}"/>
              </a:ext>
            </a:extLst>
          </p:cNvPr>
          <p:cNvSpPr txBox="1"/>
          <p:nvPr/>
        </p:nvSpPr>
        <p:spPr>
          <a:xfrm rot="4016828">
            <a:off x="3207899" y="2082669"/>
            <a:ext cx="1285560" cy="3692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Bree Serif"/>
                <a:ea typeface="Bree Serif"/>
                <a:cs typeface="Bree Serif"/>
                <a:sym typeface="Bree Serif"/>
              </a:rPr>
              <a:t>INTENSIVE</a:t>
            </a:r>
            <a:endParaRPr sz="1200">
              <a:latin typeface="Bree Serif"/>
              <a:ea typeface="Bree Serif"/>
              <a:cs typeface="Bree Serif"/>
              <a:sym typeface="Bree Serif"/>
            </a:endParaRPr>
          </a:p>
        </p:txBody>
      </p:sp>
      <p:sp>
        <p:nvSpPr>
          <p:cNvPr id="19" name="Google Shape;230;p27">
            <a:extLst>
              <a:ext uri="{FF2B5EF4-FFF2-40B4-BE49-F238E27FC236}">
                <a16:creationId xmlns:a16="http://schemas.microsoft.com/office/drawing/2014/main" id="{6297C9A2-653E-425D-8B68-578A4F9B3AD9}"/>
              </a:ext>
            </a:extLst>
          </p:cNvPr>
          <p:cNvSpPr/>
          <p:nvPr/>
        </p:nvSpPr>
        <p:spPr>
          <a:xfrm>
            <a:off x="3842950" y="196750"/>
            <a:ext cx="3858300" cy="2084100"/>
          </a:xfrm>
          <a:prstGeom prst="wedgeEllipseCallout">
            <a:avLst>
              <a:gd name="adj1" fmla="val -59719"/>
              <a:gd name="adj2" fmla="val 23052"/>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Bree Serif"/>
                <a:ea typeface="Bree Serif"/>
                <a:cs typeface="Bree Serif"/>
                <a:sym typeface="Bree Serif"/>
              </a:rPr>
              <a:t>Students in this category will benefit greatly from a wrap-around approach with other workforce development programs...</a:t>
            </a:r>
            <a:endParaRPr sz="1700">
              <a:latin typeface="Bree Serif"/>
              <a:ea typeface="Bree Serif"/>
              <a:cs typeface="Bree Serif"/>
              <a:sym typeface="Bree Serif"/>
            </a:endParaRPr>
          </a:p>
        </p:txBody>
      </p:sp>
      <p:cxnSp>
        <p:nvCxnSpPr>
          <p:cNvPr id="20" name="Google Shape;231;p27">
            <a:extLst>
              <a:ext uri="{FF2B5EF4-FFF2-40B4-BE49-F238E27FC236}">
                <a16:creationId xmlns:a16="http://schemas.microsoft.com/office/drawing/2014/main" id="{2A490407-34D9-4DD0-9F8B-9410603F1160}"/>
              </a:ext>
            </a:extLst>
          </p:cNvPr>
          <p:cNvCxnSpPr/>
          <p:nvPr/>
        </p:nvCxnSpPr>
        <p:spPr>
          <a:xfrm rot="10800000" flipH="1">
            <a:off x="2436582" y="2271149"/>
            <a:ext cx="1340700" cy="9600"/>
          </a:xfrm>
          <a:prstGeom prst="straightConnector1">
            <a:avLst/>
          </a:prstGeom>
          <a:noFill/>
          <a:ln w="9525" cap="flat" cmpd="sng">
            <a:solidFill>
              <a:srgbClr val="000000"/>
            </a:solidFill>
            <a:prstDash val="solid"/>
            <a:round/>
            <a:headEnd type="none" w="med" len="med"/>
            <a:tailEnd type="none" w="med" len="med"/>
          </a:ln>
        </p:spPr>
      </p:cxnSp>
      <p:sp>
        <p:nvSpPr>
          <p:cNvPr id="21" name="Google Shape;232;p27">
            <a:extLst>
              <a:ext uri="{FF2B5EF4-FFF2-40B4-BE49-F238E27FC236}">
                <a16:creationId xmlns:a16="http://schemas.microsoft.com/office/drawing/2014/main" id="{364CB0F4-B4D5-409D-B5BE-AFE6EF323F39}"/>
              </a:ext>
            </a:extLst>
          </p:cNvPr>
          <p:cNvSpPr txBox="1"/>
          <p:nvPr/>
        </p:nvSpPr>
        <p:spPr>
          <a:xfrm>
            <a:off x="2322350" y="1681700"/>
            <a:ext cx="1406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Bree Serif"/>
                <a:ea typeface="Bree Serif"/>
                <a:cs typeface="Bree Serif"/>
                <a:sym typeface="Bree Serif"/>
              </a:rPr>
              <a:t>INTENSIVE NEEDS</a:t>
            </a:r>
            <a:endParaRPr sz="1200">
              <a:latin typeface="Bree Serif"/>
              <a:ea typeface="Bree Serif"/>
              <a:cs typeface="Bree Serif"/>
              <a:sym typeface="Bree Serif"/>
            </a:endParaRPr>
          </a:p>
        </p:txBody>
      </p:sp>
    </p:spTree>
    <p:extLst>
      <p:ext uri="{BB962C8B-B14F-4D97-AF65-F5344CB8AC3E}">
        <p14:creationId xmlns:p14="http://schemas.microsoft.com/office/powerpoint/2010/main" val="19180053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13D28908F78C43B42277FD64AB418D" ma:contentTypeVersion="4" ma:contentTypeDescription="Create a new document." ma:contentTypeScope="" ma:versionID="2ae803c295942fc58d612c6ea9514108">
  <xsd:schema xmlns:xsd="http://www.w3.org/2001/XMLSchema" xmlns:xs="http://www.w3.org/2001/XMLSchema" xmlns:p="http://schemas.microsoft.com/office/2006/metadata/properties" xmlns:ns2="2aa7c1d1-30d9-4956-9691-24c2d6af4220" xmlns:ns3="30422037-95c6-4d2f-b5f5-65c40791ec69" targetNamespace="http://schemas.microsoft.com/office/2006/metadata/properties" ma:root="true" ma:fieldsID="ca6a01c997db9c413069e596a50e3a96" ns2:_="" ns3:_="">
    <xsd:import namespace="2aa7c1d1-30d9-4956-9691-24c2d6af4220"/>
    <xsd:import namespace="30422037-95c6-4d2f-b5f5-65c40791ec6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a7c1d1-30d9-4956-9691-24c2d6af422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0422037-95c6-4d2f-b5f5-65c40791ec6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aa7c1d1-30d9-4956-9691-24c2d6af4220">DAILVRSUP-1742871802-43</_dlc_DocId>
    <_dlc_DocIdUrl xmlns="2aa7c1d1-30d9-4956-9691-24c2d6af4220">
      <Url>https://vermontgov.sharepoint.com/teams/AHS-DAILVRSupportStaffTeam/_layouts/15/DocIdRedir.aspx?ID=DAILVRSUP-1742871802-43</Url>
      <Description>DAILVRSUP-1742871802-43</Description>
    </_dlc_DocIdUrl>
  </documentManagement>
</p:properties>
</file>

<file path=customXml/itemProps1.xml><?xml version="1.0" encoding="utf-8"?>
<ds:datastoreItem xmlns:ds="http://schemas.openxmlformats.org/officeDocument/2006/customXml" ds:itemID="{BD07F3E1-F3CD-4C24-BC67-8BE4E6745BB3}"/>
</file>

<file path=customXml/itemProps2.xml><?xml version="1.0" encoding="utf-8"?>
<ds:datastoreItem xmlns:ds="http://schemas.openxmlformats.org/officeDocument/2006/customXml" ds:itemID="{5DF36E87-1EB4-44A3-90F8-EB148C2FCB90}"/>
</file>

<file path=customXml/itemProps3.xml><?xml version="1.0" encoding="utf-8"?>
<ds:datastoreItem xmlns:ds="http://schemas.openxmlformats.org/officeDocument/2006/customXml" ds:itemID="{F09B215F-6288-4EFA-B274-42C74EDA558A}"/>
</file>

<file path=customXml/itemProps4.xml><?xml version="1.0" encoding="utf-8"?>
<ds:datastoreItem xmlns:ds="http://schemas.openxmlformats.org/officeDocument/2006/customXml" ds:itemID="{0D7A0A2C-F214-4E39-96CB-069CE564656D}"/>
</file>

<file path=docProps/app.xml><?xml version="1.0" encoding="utf-8"?>
<Properties xmlns="http://schemas.openxmlformats.org/officeDocument/2006/extended-properties" xmlns:vt="http://schemas.openxmlformats.org/officeDocument/2006/docPropsVTypes">
  <Template>Organic</Template>
  <TotalTime>219</TotalTime>
  <Words>1021</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Bree Serif</vt:lpstr>
      <vt:lpstr>Garamond</vt:lpstr>
      <vt:lpstr>Wingdings</vt:lpstr>
      <vt:lpstr>Organic</vt:lpstr>
      <vt:lpstr>Job Development 101</vt:lpstr>
      <vt:lpstr>What to expect from this session:</vt:lpstr>
      <vt:lpstr>Meet With the Student</vt:lpstr>
      <vt:lpstr>Build Relationships with Employers</vt:lpstr>
      <vt:lpstr>Dual Customer</vt:lpstr>
      <vt:lpstr>Career Exploration</vt:lpstr>
      <vt:lpstr>Introduce Students to Employers</vt:lpstr>
      <vt:lpstr>Experiment and Exposure</vt:lpstr>
      <vt:lpstr>PowerPoint Presentation</vt:lpstr>
      <vt:lpstr>PowerPoint Presentation</vt:lpstr>
      <vt:lpstr>Frequent Check-ins: Employer and Student</vt:lpstr>
      <vt:lpstr>Competitive Integrated Employment</vt:lpstr>
      <vt:lpstr>Tips for Job Development</vt:lpstr>
      <vt:lpstr>Success Story</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Development 101</dc:title>
  <dc:creator>Coe, Katie</dc:creator>
  <cp:lastModifiedBy>Coe, Katie</cp:lastModifiedBy>
  <cp:revision>4</cp:revision>
  <dcterms:created xsi:type="dcterms:W3CDTF">2021-09-16T12:25:28Z</dcterms:created>
  <dcterms:modified xsi:type="dcterms:W3CDTF">2021-09-29T14:03:47Z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0x010100E613D28908F78C43B42277FD64AB418D</vt:lpwstr>
  </property>
  <property fmtid="{D5CDD505-2E9C-101B-9397-08002B2CF9AE}" pid="3" name="_dlc_DocIdItemGuid">
    <vt:lpwstr>a4960445-60d0-4199-951f-2351a7db9b42</vt:lpwstr>
  </property>
</Properties>
</file>