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4"/>
    <p:sldMasterId id="2147483672" r:id="rId5"/>
  </p:sldMasterIdLst>
  <p:notesMasterIdLst>
    <p:notesMasterId r:id="rId21"/>
  </p:notesMasterIdLst>
  <p:sldIdLst>
    <p:sldId id="265" r:id="rId6"/>
    <p:sldId id="297" r:id="rId7"/>
    <p:sldId id="257" r:id="rId8"/>
    <p:sldId id="300" r:id="rId9"/>
    <p:sldId id="308" r:id="rId10"/>
    <p:sldId id="309" r:id="rId11"/>
    <p:sldId id="311" r:id="rId12"/>
    <p:sldId id="317" r:id="rId13"/>
    <p:sldId id="283" r:id="rId14"/>
    <p:sldId id="284" r:id="rId15"/>
    <p:sldId id="310" r:id="rId16"/>
    <p:sldId id="313" r:id="rId17"/>
    <p:sldId id="301" r:id="rId18"/>
    <p:sldId id="315" r:id="rId19"/>
    <p:sldId id="28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07" autoAdjust="0"/>
    <p:restoredTop sz="94236" autoAdjust="0"/>
  </p:normalViewPr>
  <p:slideViewPr>
    <p:cSldViewPr snapToGrid="0">
      <p:cViewPr>
        <p:scale>
          <a:sx n="94" d="100"/>
          <a:sy n="94" d="100"/>
        </p:scale>
        <p:origin x="-73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ustomXml" Target="../customXml/item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2A57E-6B84-49E8-835E-5EAF88173B10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1D630-BF9D-4D31-9A9B-4B0FA6796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5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1D630-BF9D-4D31-9A9B-4B0FA67967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64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1D630-BF9D-4D31-9A9B-4B0FA67967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64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410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748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325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un rising over grassy hill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5371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9/27/2021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422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2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9/27/2021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9216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9/27/2021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4163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en-US"/>
              <a:t>9/27/2021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088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9/27/2021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673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9/27/2021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598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9/27/2021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589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9494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9/27/2021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513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9/27/2021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937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9/27/2021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312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9/27/2021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05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9/27/2021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406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6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52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44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904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951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360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420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130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Rectangle 3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14494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5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2"/>
          </p:nvPr>
        </p:nvSpPr>
        <p:spPr>
          <a:xfrm>
            <a:off x="8875776" y="6614494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210800" y="6614494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1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100000"/>
        <a:buFont typeface="Arial" pitchFamily="34" charset="0"/>
        <a:buChar char="▪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itchFamily="34" charset="0"/>
        <a:buChar char="▪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vesteap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910667"/>
            <a:ext cx="12192000" cy="230832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724400"/>
            <a:ext cx="9144002" cy="1143000"/>
          </a:xfrm>
        </p:spPr>
        <p:txBody>
          <a:bodyPr>
            <a:noAutofit/>
          </a:bodyPr>
          <a:lstStyle/>
          <a:p>
            <a:r>
              <a:rPr lang="en-US" sz="3600" dirty="0"/>
              <a:t>You Can’t Pour From an Empty Cup!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522413" y="5943599"/>
            <a:ext cx="9144002" cy="1275392"/>
          </a:xfrm>
        </p:spPr>
        <p:txBody>
          <a:bodyPr>
            <a:normAutofit/>
          </a:bodyPr>
          <a:lstStyle/>
          <a:p>
            <a:r>
              <a:rPr lang="en-US" sz="2400" i="1" dirty="0"/>
              <a:t>Ok, but…what does this mean in my real life?</a:t>
            </a:r>
            <a:br>
              <a:rPr lang="en-US" sz="2400" i="1" dirty="0"/>
            </a:br>
            <a:endParaRPr lang="en-US" sz="2400" i="1" dirty="0"/>
          </a:p>
          <a:p>
            <a:endParaRPr lang="en-US" i="1" dirty="0"/>
          </a:p>
          <a:p>
            <a:r>
              <a:rPr lang="en-US" sz="1700" dirty="0">
                <a:latin typeface="+mj-lt"/>
              </a:rPr>
              <a:t>Genevieve Habeck, Director of Education and Outreach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A8D4FAD-8596-4708-801D-C22C3892D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9578" y="5943600"/>
            <a:ext cx="1385455" cy="762000"/>
          </a:xfrm>
          <a:prstGeom prst="rect">
            <a:avLst/>
          </a:prstGeom>
        </p:spPr>
      </p:pic>
      <p:pic>
        <p:nvPicPr>
          <p:cNvPr id="1026" name="Picture 2" descr="https://www.donriggs.com/wp-content/uploads/2018/11/self-care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507" y="0"/>
            <a:ext cx="8730071" cy="491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 txBox="1">
            <a:spLocks/>
          </p:cNvSpPr>
          <p:nvPr/>
        </p:nvSpPr>
        <p:spPr>
          <a:xfrm>
            <a:off x="588963" y="365124"/>
            <a:ext cx="3642253" cy="1549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3200" dirty="0"/>
              <a:t>Start small. 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Write down the tiniest thing you can do today that will make you feel the tiniest bit better.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2400" dirty="0"/>
          </a:p>
          <a:p>
            <a:pPr>
              <a:spcAft>
                <a:spcPts val="1200"/>
              </a:spcAft>
            </a:pP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733425" y="4038600"/>
            <a:ext cx="366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Maybe even smaller. </a:t>
            </a:r>
          </a:p>
        </p:txBody>
      </p:sp>
      <p:sp>
        <p:nvSpPr>
          <p:cNvPr id="8" name="Rectangle 7"/>
          <p:cNvSpPr/>
          <p:nvPr/>
        </p:nvSpPr>
        <p:spPr>
          <a:xfrm>
            <a:off x="885825" y="5314950"/>
            <a:ext cx="366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Ok, that’s good. </a:t>
            </a:r>
          </a:p>
        </p:txBody>
      </p:sp>
      <p:sp>
        <p:nvSpPr>
          <p:cNvPr id="3" name="AutoShape 2" descr="https://cdn.shortpixel.ai/client/q_lossless,ret_img,w_300/https://trans-survivors.com/wp-content/uploads/2017/09/boring-self-care-underwear-300x3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186035" y="6207084"/>
            <a:ext cx="2238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@</a:t>
            </a:r>
            <a:r>
              <a:rPr lang="en-US" sz="1400" i="1" dirty="0" err="1"/>
              <a:t>makedaisychains</a:t>
            </a:r>
            <a:endParaRPr lang="en-US" sz="1400" i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5676582" y="274320"/>
            <a:ext cx="6149135" cy="6086651"/>
            <a:chOff x="5676582" y="274320"/>
            <a:chExt cx="6149135" cy="6086651"/>
          </a:xfrm>
        </p:grpSpPr>
        <p:pic>
          <p:nvPicPr>
            <p:cNvPr id="7173" name="Picture 5" descr="What Does Self-Care Mean? | POPSUGAR Smart Living U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8531" y="1517853"/>
              <a:ext cx="3247186" cy="3247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6582" y="274320"/>
              <a:ext cx="2964498" cy="296449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361" y="3369918"/>
              <a:ext cx="2774970" cy="29910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23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3" y="507999"/>
            <a:ext cx="3642253" cy="1549401"/>
          </a:xfrm>
        </p:spPr>
        <p:txBody>
          <a:bodyPr>
            <a:noAutofit/>
          </a:bodyPr>
          <a:lstStyle/>
          <a:p>
            <a:pPr lvl="0">
              <a:spcAft>
                <a:spcPts val="1200"/>
              </a:spcAft>
            </a:pPr>
            <a:r>
              <a:rPr lang="en-US" sz="2800" dirty="0"/>
              <a:t>Let’s build on that a little.</a:t>
            </a:r>
          </a:p>
          <a:p>
            <a:pPr lvl="0">
              <a:spcAft>
                <a:spcPts val="1200"/>
              </a:spcAft>
            </a:pPr>
            <a:endParaRPr lang="en-US" sz="1800" dirty="0"/>
          </a:p>
          <a:p>
            <a:pPr lvl="0">
              <a:spcAft>
                <a:spcPts val="1200"/>
              </a:spcAft>
            </a:pPr>
            <a:endParaRPr lang="en-US" sz="18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7970837" y="2249169"/>
            <a:ext cx="3963988" cy="1549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4000" dirty="0"/>
              <a:t>Remember: </a:t>
            </a:r>
            <a:r>
              <a:rPr lang="en-US" sz="4000" u="sng" dirty="0"/>
              <a:t>start with something very doable</a:t>
            </a:r>
            <a:r>
              <a:rPr lang="en-US" sz="4000" dirty="0"/>
              <a:t>, and it does not have to be a classic self-care move.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</a:t>
            </a:r>
          </a:p>
          <a:p>
            <a:pPr>
              <a:spcAft>
                <a:spcPts val="1200"/>
              </a:spcAft>
            </a:pPr>
            <a:endParaRPr lang="en-US" sz="1800" dirty="0"/>
          </a:p>
          <a:p>
            <a:pPr>
              <a:spcAft>
                <a:spcPts val="1200"/>
              </a:spcAft>
            </a:pPr>
            <a:endParaRPr lang="en-US" sz="1800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1794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 txBox="1">
            <a:spLocks/>
          </p:cNvSpPr>
          <p:nvPr/>
        </p:nvSpPr>
        <p:spPr>
          <a:xfrm>
            <a:off x="588963" y="365124"/>
            <a:ext cx="3642253" cy="1549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3200" dirty="0"/>
              <a:t>Look at the two things you wrote.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2400" dirty="0"/>
          </a:p>
          <a:p>
            <a:pPr>
              <a:spcAft>
                <a:spcPts val="1200"/>
              </a:spcAft>
            </a:pP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885824" y="2399227"/>
            <a:ext cx="366712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Do either of them make your heart sing?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Do either of them drop your shoulders from around your ears?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Ok, that’s the one!</a:t>
            </a:r>
          </a:p>
        </p:txBody>
      </p:sp>
      <p:sp>
        <p:nvSpPr>
          <p:cNvPr id="3" name="AutoShape 2" descr="https://cdn.shortpixel.ai/client/q_lossless,ret_img,w_300/https://trans-survivors.com/wp-content/uploads/2017/09/boring-self-care-underwear-300x3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419725" y="264021"/>
            <a:ext cx="6096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Need a few small examples?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a gratitude list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Listen to upbeat or relaxing music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sure all of your prescriptions are on auto-fill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Stand in the shower with the hot water pouring over your back; hang a Do Not Disturb sign on the door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Spend three minutes taking deep breaths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Turn your phone off for 30 minutes (!!!!! Ok, maybe 20)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Light a yummy smelling candle and just enjoy it 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 a book for 20 minutes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Unfollow someone on social media who is negative or makes you feel badly</a:t>
            </a:r>
          </a:p>
        </p:txBody>
      </p:sp>
    </p:spTree>
    <p:extLst>
      <p:ext uri="{BB962C8B-B14F-4D97-AF65-F5344CB8AC3E}">
        <p14:creationId xmlns:p14="http://schemas.microsoft.com/office/powerpoint/2010/main" val="26052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 txBox="1">
            <a:spLocks/>
          </p:cNvSpPr>
          <p:nvPr/>
        </p:nvSpPr>
        <p:spPr>
          <a:xfrm>
            <a:off x="588963" y="365124"/>
            <a:ext cx="3642253" cy="1549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dirty="0"/>
              <a:t>So, you have your one thing written down. </a:t>
            </a:r>
            <a:br>
              <a:rPr lang="en-US" sz="2400" dirty="0"/>
            </a:br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b="1" dirty="0"/>
              <a:t>Circle it.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923924" y="2830195"/>
            <a:ext cx="36671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Write this down too: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u="sng" dirty="0">
                <a:solidFill>
                  <a:schemeClr val="bg1"/>
                </a:solidFill>
              </a:rPr>
              <a:t>How often over the next week can you do this? 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Now you’ve got the first week of your new self-care plan! #</a:t>
            </a:r>
            <a:r>
              <a:rPr lang="en-US" sz="2400" dirty="0" err="1">
                <a:solidFill>
                  <a:schemeClr val="bg1"/>
                </a:solidFill>
              </a:rPr>
              <a:t>newweeknewme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2290" name="Picture 2" descr="How to Create a Self-Care Plan [in Just 7 Easy Steps] - SELF CAR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0"/>
            <a:ext cx="73152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A07DEA7D-77EC-425D-835C-F9DAD42323BD}"/>
              </a:ext>
            </a:extLst>
          </p:cNvPr>
          <p:cNvSpPr/>
          <p:nvPr/>
        </p:nvSpPr>
        <p:spPr>
          <a:xfrm>
            <a:off x="354330" y="1463040"/>
            <a:ext cx="1794510" cy="782955"/>
          </a:xfrm>
          <a:prstGeom prst="ellipse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0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3" y="507999"/>
            <a:ext cx="3642253" cy="1549401"/>
          </a:xfrm>
        </p:spPr>
        <p:txBody>
          <a:bodyPr>
            <a:noAutofit/>
          </a:bodyPr>
          <a:lstStyle/>
          <a:p>
            <a:pPr lvl="0">
              <a:spcAft>
                <a:spcPts val="1200"/>
              </a:spcAft>
            </a:pPr>
            <a:r>
              <a:rPr lang="en-US" sz="3200" b="1" dirty="0"/>
              <a:t>How can you keep these small changes going?</a:t>
            </a:r>
          </a:p>
          <a:p>
            <a:pPr lvl="0">
              <a:spcAft>
                <a:spcPts val="1200"/>
              </a:spcAft>
            </a:pPr>
            <a:endParaRPr lang="en-US" sz="1800" dirty="0"/>
          </a:p>
          <a:p>
            <a:pPr lvl="0">
              <a:spcAft>
                <a:spcPts val="1200"/>
              </a:spcAft>
            </a:pPr>
            <a:endParaRPr lang="en-US" sz="18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7970837" y="1814829"/>
            <a:ext cx="3963988" cy="1549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800" dirty="0"/>
              <a:t>- </a:t>
            </a:r>
            <a:r>
              <a:rPr lang="en-US" sz="2800" b="1" dirty="0"/>
              <a:t>Make a reminder in your calendar </a:t>
            </a:r>
            <a:r>
              <a:rPr lang="en-US" sz="2800" dirty="0"/>
              <a:t>(right now if you can): add a new small goal!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- </a:t>
            </a:r>
            <a:r>
              <a:rPr lang="en-US" sz="2800" dirty="0" smtClean="0"/>
              <a:t>Care buddy or </a:t>
            </a:r>
            <a:r>
              <a:rPr lang="en-US" sz="2800" dirty="0"/>
              <a:t>online support </a:t>
            </a:r>
            <a:r>
              <a:rPr lang="en-US" sz="2800" dirty="0" smtClean="0"/>
              <a:t>group: </a:t>
            </a:r>
            <a:br>
              <a:rPr lang="en-US" sz="2800" dirty="0" smtClean="0"/>
            </a:br>
            <a:r>
              <a:rPr lang="en-US" sz="2800" b="1" dirty="0" smtClean="0"/>
              <a:t>Keep </a:t>
            </a:r>
            <a:r>
              <a:rPr lang="en-US" sz="2800" b="1" dirty="0"/>
              <a:t>each other gently accountable.</a:t>
            </a:r>
          </a:p>
          <a:p>
            <a:pPr>
              <a:spcAft>
                <a:spcPts val="1200"/>
              </a:spcAft>
            </a:pPr>
            <a:endParaRPr lang="en-US" sz="1800" dirty="0"/>
          </a:p>
          <a:p>
            <a:pPr>
              <a:spcAft>
                <a:spcPts val="1200"/>
              </a:spcAft>
            </a:pPr>
            <a:endParaRPr lang="en-US" sz="18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1BFEF1B-623E-4370-A583-BB7A9C9778B5}"/>
              </a:ext>
            </a:extLst>
          </p:cNvPr>
          <p:cNvGrpSpPr/>
          <p:nvPr/>
        </p:nvGrpSpPr>
        <p:grpSpPr>
          <a:xfrm>
            <a:off x="546735" y="85725"/>
            <a:ext cx="6303644" cy="6430643"/>
            <a:chOff x="546735" y="85725"/>
            <a:chExt cx="6303644" cy="6430643"/>
          </a:xfrm>
        </p:grpSpPr>
        <p:pic>
          <p:nvPicPr>
            <p:cNvPr id="3082" name="Picture 10" descr="Free Vector | Calendar reminder with set icons">
              <a:extLst>
                <a:ext uri="{FF2B5EF4-FFF2-40B4-BE49-F238E27FC236}">
                  <a16:creationId xmlns:a16="http://schemas.microsoft.com/office/drawing/2014/main" xmlns="" id="{2124FCEF-2979-48B1-B987-4874A46EBC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735" y="85725"/>
              <a:ext cx="4880539" cy="3789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>
              <a:extLst>
                <a:ext uri="{FF2B5EF4-FFF2-40B4-BE49-F238E27FC236}">
                  <a16:creationId xmlns:a16="http://schemas.microsoft.com/office/drawing/2014/main" xmlns="" id="{9E4408ED-58CF-4F49-9030-DA40A72216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430" y="2217419"/>
              <a:ext cx="4298949" cy="4298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385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FB5D3E-32D6-4B68-9A16-6022D10C9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 COURSE……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FD0353-6EA2-49E9-AE90-EE935A84D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90726"/>
            <a:ext cx="11029615" cy="3868074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2800" b="1" dirty="0"/>
              <a:t>Call EAP! </a:t>
            </a:r>
            <a:r>
              <a:rPr lang="en-US" sz="2800" dirty="0"/>
              <a:t>We’re fully remote and offer consultations, </a:t>
            </a:r>
            <a:br>
              <a:rPr lang="en-US" sz="2800" dirty="0"/>
            </a:br>
            <a:r>
              <a:rPr lang="en-US" sz="2800" dirty="0"/>
              <a:t>HIPAA-compliant </a:t>
            </a:r>
            <a:r>
              <a:rPr lang="en-US" sz="2800" dirty="0" err="1"/>
              <a:t>telecounseling</a:t>
            </a:r>
            <a:r>
              <a:rPr lang="en-US" sz="2800" dirty="0"/>
              <a:t>, </a:t>
            </a:r>
            <a:br>
              <a:rPr lang="en-US" sz="2800" dirty="0"/>
            </a:br>
            <a:r>
              <a:rPr lang="en-US" sz="2800" dirty="0"/>
              <a:t>resources, and more.</a:t>
            </a:r>
          </a:p>
          <a:p>
            <a:pPr marL="0" lvl="0" indent="0" algn="ctr">
              <a:buNone/>
            </a:pPr>
            <a:endParaRPr lang="en-US" b="1" dirty="0"/>
          </a:p>
          <a:p>
            <a:pPr marL="0" lvl="0" indent="0" algn="ctr">
              <a:buNone/>
            </a:pPr>
            <a:r>
              <a:rPr lang="en-US" sz="3200" b="1" dirty="0"/>
              <a:t>866-660-9533</a:t>
            </a:r>
          </a:p>
          <a:p>
            <a:pPr marL="0" lvl="0" indent="0" algn="ctr">
              <a:buNone/>
            </a:pPr>
            <a:endParaRPr lang="en-US" b="1" dirty="0"/>
          </a:p>
          <a:p>
            <a:pPr marL="0" lvl="0" indent="0" algn="ctr">
              <a:buNone/>
            </a:pPr>
            <a:r>
              <a:rPr lang="en-US" sz="3200" b="1" dirty="0" smtClean="0">
                <a:solidFill>
                  <a:schemeClr val="tx1"/>
                </a:solidFill>
                <a:hlinkClick r:id="rId2"/>
              </a:rPr>
              <a:t>www.investeap.org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(pw: </a:t>
            </a:r>
            <a:r>
              <a:rPr lang="en-US" sz="32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vteap</a:t>
            </a:r>
            <a:r>
              <a:rPr lang="en-US" sz="32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US" sz="32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27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A8D4FAD-8596-4708-801D-C22C3892D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9578" y="5810250"/>
            <a:ext cx="1385455" cy="76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FD0353-6EA2-49E9-AE90-EE935A84DC2B}"/>
              </a:ext>
            </a:extLst>
          </p:cNvPr>
          <p:cNvSpPr txBox="1">
            <a:spLocks/>
          </p:cNvSpPr>
          <p:nvPr/>
        </p:nvSpPr>
        <p:spPr>
          <a:xfrm>
            <a:off x="721526" y="1001936"/>
            <a:ext cx="11029615" cy="3678303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i="1" dirty="0" smtClean="0">
                <a:solidFill>
                  <a:schemeClr val="accent1"/>
                </a:solidFill>
              </a:rPr>
              <a:t>Part One:</a:t>
            </a:r>
            <a:endParaRPr lang="en-US" sz="2400" i="1" dirty="0"/>
          </a:p>
          <a:p>
            <a:pPr marL="457200" indent="-457200">
              <a:buAutoNum type="arabicPeriod"/>
            </a:pPr>
            <a:r>
              <a:rPr lang="en-US" sz="3200" dirty="0"/>
              <a:t>Intro, grabbing a pen and paper, and polling the </a:t>
            </a:r>
            <a:r>
              <a:rPr lang="en-US" sz="3200" dirty="0" smtClean="0"/>
              <a:t>audience</a:t>
            </a:r>
            <a:endParaRPr lang="en-US" sz="3200" dirty="0"/>
          </a:p>
          <a:p>
            <a:pPr marL="457200" indent="-457200">
              <a:buFont typeface="Wingdings 2" panose="05020102010507070707" pitchFamily="18" charset="2"/>
              <a:buAutoNum type="arabicPeriod"/>
            </a:pPr>
            <a:r>
              <a:rPr lang="en-US" sz="3200" dirty="0"/>
              <a:t>Defining self-care </a:t>
            </a:r>
            <a:r>
              <a:rPr lang="en-US" sz="2400" i="1" dirty="0"/>
              <a:t>(including actual tips and tricks; none of the </a:t>
            </a:r>
            <a:r>
              <a:rPr lang="en-US" sz="2400" i="1" dirty="0" err="1"/>
              <a:t>usuals</a:t>
            </a:r>
            <a:r>
              <a:rPr lang="en-US" sz="2400" i="1" dirty="0"/>
              <a:t>!)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12472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FB5D3E-32D6-4B68-9A16-6022D10C9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talk about the barriers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350" y="2181225"/>
            <a:ext cx="11287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5400" dirty="0">
                <a:latin typeface="Corbel" panose="020B0503020204020204" pitchFamily="34" charset="0"/>
              </a:rPr>
              <a:t> Time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4349" y="4082005"/>
            <a:ext cx="112871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orbel" panose="020B0503020204020204" pitchFamily="34" charset="0"/>
              </a:rPr>
              <a:t>3. Guilt (argh!) </a:t>
            </a:r>
          </a:p>
          <a:p>
            <a:r>
              <a:rPr lang="en-US" sz="5400" dirty="0">
                <a:latin typeface="Corbel" panose="020B0503020204020204" pitchFamily="34" charset="0"/>
              </a:rPr>
              <a:t>4. </a:t>
            </a:r>
            <a:r>
              <a:rPr lang="en-US" sz="5400" dirty="0" smtClean="0">
                <a:latin typeface="Corbel" panose="020B0503020204020204" pitchFamily="34" charset="0"/>
              </a:rPr>
              <a:t>Mental energy</a:t>
            </a:r>
            <a:endParaRPr lang="en-US" sz="5400" dirty="0">
              <a:latin typeface="Corbel" panose="020B0503020204020204" pitchFamily="34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4350" y="3176951"/>
            <a:ext cx="11287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orbel" panose="020B0503020204020204" pitchFamily="34" charset="0"/>
              </a:rPr>
              <a:t>2. Money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082" y="2218260"/>
            <a:ext cx="5107238" cy="340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6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FB5D3E-32D6-4B68-9A16-6022D10C9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170" dirty="0"/>
              <a:t>BE GENTLE, YET REALISTIC</a:t>
            </a:r>
          </a:p>
        </p:txBody>
      </p:sp>
      <p:sp>
        <p:nvSpPr>
          <p:cNvPr id="5" name="Rectangle 4"/>
          <p:cNvSpPr/>
          <p:nvPr/>
        </p:nvSpPr>
        <p:spPr>
          <a:xfrm>
            <a:off x="1168401" y="2388460"/>
            <a:ext cx="96805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Think about how you’d talk to a client, or your sister, or your best friend.</a:t>
            </a:r>
          </a:p>
          <a:p>
            <a:endParaRPr lang="en-US" sz="3600" dirty="0"/>
          </a:p>
          <a:p>
            <a:r>
              <a:rPr lang="en-US" sz="3600" dirty="0"/>
              <a:t>If they told you how burnt out they are, what would you say?</a:t>
            </a:r>
          </a:p>
        </p:txBody>
      </p:sp>
    </p:spTree>
    <p:extLst>
      <p:ext uri="{BB962C8B-B14F-4D97-AF65-F5344CB8AC3E}">
        <p14:creationId xmlns:p14="http://schemas.microsoft.com/office/powerpoint/2010/main" val="299731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A8D4FAD-8596-4708-801D-C22C3892D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9578" y="5810250"/>
            <a:ext cx="1385455" cy="76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FD0353-6EA2-49E9-AE90-EE935A84DC2B}"/>
              </a:ext>
            </a:extLst>
          </p:cNvPr>
          <p:cNvSpPr txBox="1">
            <a:spLocks/>
          </p:cNvSpPr>
          <p:nvPr/>
        </p:nvSpPr>
        <p:spPr>
          <a:xfrm>
            <a:off x="1066966" y="1170846"/>
            <a:ext cx="11029615" cy="3678303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accent1"/>
                </a:solidFill>
              </a:rPr>
              <a:t>Defining self-care in a real way: </a:t>
            </a:r>
            <a:r>
              <a:rPr lang="en-US" sz="3200" i="1" dirty="0">
                <a:solidFill>
                  <a:schemeClr val="accent1"/>
                </a:solidFill>
              </a:rPr>
              <a:t>what it </a:t>
            </a:r>
            <a:r>
              <a:rPr lang="en-US" sz="3200" b="1" i="1" dirty="0">
                <a:solidFill>
                  <a:schemeClr val="accent1"/>
                </a:solidFill>
              </a:rPr>
              <a:t>is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3600" dirty="0"/>
              <a:t>Any activity that we do </a:t>
            </a:r>
            <a:r>
              <a:rPr lang="en-US" sz="3600" b="1" dirty="0"/>
              <a:t>deliberately</a:t>
            </a:r>
            <a:r>
              <a:rPr lang="en-US" sz="3600" dirty="0"/>
              <a:t> in order to take care of our </a:t>
            </a:r>
            <a:r>
              <a:rPr lang="en-US" sz="3600" b="1" dirty="0"/>
              <a:t>mental, emotional, and physical </a:t>
            </a:r>
            <a:r>
              <a:rPr lang="en-US" sz="3600" dirty="0"/>
              <a:t>health.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756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A8D4FAD-8596-4708-801D-C22C3892D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9578" y="5810250"/>
            <a:ext cx="1385455" cy="76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FD0353-6EA2-49E9-AE90-EE935A84DC2B}"/>
              </a:ext>
            </a:extLst>
          </p:cNvPr>
          <p:cNvSpPr txBox="1">
            <a:spLocks/>
          </p:cNvSpPr>
          <p:nvPr/>
        </p:nvSpPr>
        <p:spPr>
          <a:xfrm>
            <a:off x="1066966" y="1170846"/>
            <a:ext cx="11029615" cy="3678303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accent1"/>
                </a:solidFill>
              </a:rPr>
              <a:t>Defining self-care in a real way: </a:t>
            </a:r>
            <a:r>
              <a:rPr lang="en-US" sz="3200" i="1" dirty="0">
                <a:solidFill>
                  <a:schemeClr val="accent1"/>
                </a:solidFill>
              </a:rPr>
              <a:t>what it </a:t>
            </a:r>
            <a:r>
              <a:rPr lang="en-US" sz="3200" b="1" i="1" dirty="0">
                <a:solidFill>
                  <a:schemeClr val="accent1"/>
                </a:solidFill>
              </a:rPr>
              <a:t>isn’t</a:t>
            </a:r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3600" dirty="0"/>
              <a:t>It is </a:t>
            </a:r>
            <a:r>
              <a:rPr lang="en-US" sz="3600" b="1" dirty="0"/>
              <a:t>not</a:t>
            </a:r>
            <a:r>
              <a:rPr lang="en-US" sz="3600" dirty="0"/>
              <a:t> something that we force ourselves to do, or something we don’t enjoy doing.</a:t>
            </a:r>
            <a:br>
              <a:rPr lang="en-US" sz="3600" dirty="0"/>
            </a:br>
            <a:endParaRPr lang="en-US" sz="3600" dirty="0"/>
          </a:p>
          <a:p>
            <a:pPr marL="457200" indent="-457200">
              <a:buAutoNum type="arabicPeriod"/>
            </a:pPr>
            <a:r>
              <a:rPr lang="en-US" sz="3600" dirty="0"/>
              <a:t>It is </a:t>
            </a:r>
            <a:r>
              <a:rPr lang="en-US" sz="3600" b="1" dirty="0"/>
              <a:t>not </a:t>
            </a:r>
            <a:r>
              <a:rPr lang="en-US" sz="3600" dirty="0"/>
              <a:t>selfish. (Really.)</a:t>
            </a:r>
          </a:p>
        </p:txBody>
      </p:sp>
    </p:spTree>
    <p:extLst>
      <p:ext uri="{BB962C8B-B14F-4D97-AF65-F5344CB8AC3E}">
        <p14:creationId xmlns:p14="http://schemas.microsoft.com/office/powerpoint/2010/main" val="2389366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TOP TWO pieces of advice!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8700" y="3476625"/>
            <a:ext cx="97345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Write it down. Start with daily or weekly. </a:t>
            </a:r>
            <a:r>
              <a:rPr lang="en-US" sz="2800" i="1" dirty="0">
                <a:solidFill>
                  <a:schemeClr val="bg1"/>
                </a:solidFill>
              </a:rPr>
              <a:t>Hey look – we’re starting </a:t>
            </a:r>
            <a:r>
              <a:rPr lang="en-US" sz="2800" i="1" dirty="0" smtClean="0">
                <a:solidFill>
                  <a:schemeClr val="bg1"/>
                </a:solidFill>
              </a:rPr>
              <a:t>today!</a:t>
            </a:r>
            <a:endParaRPr lang="en-US" sz="2800" i="1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Be realistic. Let’s all keep our expectations low yet encouraging.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256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A8D4FAD-8596-4708-801D-C22C3892D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9578" y="5810250"/>
            <a:ext cx="1385455" cy="76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FD0353-6EA2-49E9-AE90-EE935A84DC2B}"/>
              </a:ext>
            </a:extLst>
          </p:cNvPr>
          <p:cNvSpPr txBox="1">
            <a:spLocks/>
          </p:cNvSpPr>
          <p:nvPr/>
        </p:nvSpPr>
        <p:spPr>
          <a:xfrm>
            <a:off x="721526" y="1001936"/>
            <a:ext cx="11029615" cy="3678303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i="1" dirty="0" smtClean="0">
                <a:solidFill>
                  <a:schemeClr val="accent1"/>
                </a:solidFill>
              </a:rPr>
              <a:t>Part Two:</a:t>
            </a:r>
            <a:endParaRPr lang="en-US" sz="3200" i="1" dirty="0">
              <a:solidFill>
                <a:schemeClr val="accent1"/>
              </a:solidFill>
            </a:endParaRPr>
          </a:p>
          <a:p>
            <a:pPr marL="457200" indent="-457200">
              <a:buAutoNum type="arabicPeriod"/>
            </a:pPr>
            <a:r>
              <a:rPr lang="en-US" sz="3200" dirty="0"/>
              <a:t>Creating our own mini wellness </a:t>
            </a:r>
            <a:r>
              <a:rPr lang="en-US" sz="3200" dirty="0" smtClean="0"/>
              <a:t>plan</a:t>
            </a:r>
            <a:endParaRPr lang="en-US" sz="3200" dirty="0"/>
          </a:p>
          <a:p>
            <a:pPr marL="457200" indent="-457200">
              <a:buAutoNum type="arabicPeriod"/>
            </a:pPr>
            <a:r>
              <a:rPr lang="en-US" sz="3200" dirty="0" smtClean="0"/>
              <a:t>Sharing and commitment</a:t>
            </a:r>
          </a:p>
          <a:p>
            <a:pPr marL="457200" indent="-457200"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4647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3" y="507999"/>
            <a:ext cx="3642253" cy="1549401"/>
          </a:xfrm>
        </p:spPr>
        <p:txBody>
          <a:bodyPr>
            <a:noAutofit/>
          </a:bodyPr>
          <a:lstStyle/>
          <a:p>
            <a:pPr lvl="0">
              <a:spcAft>
                <a:spcPts val="1200"/>
              </a:spcAft>
            </a:pPr>
            <a:r>
              <a:rPr lang="en-US" sz="2800" dirty="0"/>
              <a:t>Don’t feel like you have to start with the basics or building blocks.</a:t>
            </a:r>
          </a:p>
          <a:p>
            <a:pPr lvl="0">
              <a:spcAft>
                <a:spcPts val="1200"/>
              </a:spcAft>
            </a:pPr>
            <a:r>
              <a:rPr lang="en-US" sz="2400" dirty="0"/>
              <a:t>(controversial! </a:t>
            </a:r>
            <a:r>
              <a:rPr lang="en-US" sz="2400" dirty="0">
                <a:sym typeface="Wingdings" panose="05000000000000000000" pitchFamily="2" charset="2"/>
              </a:rPr>
              <a:t>)</a:t>
            </a:r>
            <a:endParaRPr lang="en-US" sz="2400" dirty="0"/>
          </a:p>
          <a:p>
            <a:pPr lvl="0">
              <a:spcAft>
                <a:spcPts val="1200"/>
              </a:spcAft>
            </a:pPr>
            <a:endParaRPr lang="en-US" sz="1800" dirty="0"/>
          </a:p>
          <a:p>
            <a:pPr lvl="0">
              <a:spcAft>
                <a:spcPts val="1200"/>
              </a:spcAft>
            </a:pPr>
            <a:endParaRPr lang="en-US" sz="18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7970837" y="3060699"/>
            <a:ext cx="3963988" cy="1549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dirty="0"/>
              <a:t>Sleep, water, exercise, sunshine. </a:t>
            </a:r>
            <a:r>
              <a:rPr lang="en-US" sz="2400" i="1" dirty="0"/>
              <a:t>We know, we know</a:t>
            </a:r>
            <a:r>
              <a:rPr lang="en-US" sz="2400" dirty="0"/>
              <a:t>. </a:t>
            </a:r>
            <a:br>
              <a:rPr lang="en-US" sz="2400" dirty="0"/>
            </a:br>
            <a:r>
              <a:rPr lang="en-US" sz="2400" dirty="0"/>
              <a:t> </a:t>
            </a:r>
          </a:p>
          <a:p>
            <a:pPr marL="342900" indent="-342900">
              <a:spcAft>
                <a:spcPts val="1200"/>
              </a:spcAft>
              <a:buAutoNum type="arabicParenR"/>
            </a:pPr>
            <a:r>
              <a:rPr lang="en-US" sz="1800" dirty="0"/>
              <a:t>Maybe you can’t tackle these right now. Maybe they’re as good as they’re going to get.</a:t>
            </a:r>
            <a:r>
              <a:rPr lang="en-US" sz="1800" b="1" dirty="0"/>
              <a:t> </a:t>
            </a:r>
          </a:p>
          <a:p>
            <a:pPr marL="342900" indent="-342900">
              <a:spcAft>
                <a:spcPts val="1200"/>
              </a:spcAft>
              <a:buAutoNum type="arabicParenR"/>
            </a:pPr>
            <a:r>
              <a:rPr lang="en-US" sz="2000" b="1" dirty="0"/>
              <a:t>It’s okay.</a:t>
            </a:r>
          </a:p>
          <a:p>
            <a:pPr>
              <a:spcAft>
                <a:spcPts val="1200"/>
              </a:spcAft>
            </a:pPr>
            <a:endParaRPr lang="en-US" sz="1800" dirty="0"/>
          </a:p>
          <a:p>
            <a:pPr>
              <a:spcAft>
                <a:spcPts val="1200"/>
              </a:spcAft>
            </a:pPr>
            <a:endParaRPr lang="en-US" sz="18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" r="25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2615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Banded Design Blue 16x9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0001084.potx" id="{22E7A37F-2161-4E4B-A340-BF7CA314E3E5}" vid="{F2416EA9-E215-4704-9EB2-B7658E7031A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13D28908F78C43B42277FD64AB418D" ma:contentTypeVersion="4" ma:contentTypeDescription="Create a new document." ma:contentTypeScope="" ma:versionID="2ae803c295942fc58d612c6ea9514108">
  <xsd:schema xmlns:xsd="http://www.w3.org/2001/XMLSchema" xmlns:xs="http://www.w3.org/2001/XMLSchema" xmlns:p="http://schemas.microsoft.com/office/2006/metadata/properties" xmlns:ns2="2aa7c1d1-30d9-4956-9691-24c2d6af4220" xmlns:ns3="30422037-95c6-4d2f-b5f5-65c40791ec69" targetNamespace="http://schemas.microsoft.com/office/2006/metadata/properties" ma:root="true" ma:fieldsID="ca6a01c997db9c413069e596a50e3a96" ns2:_="" ns3:_="">
    <xsd:import namespace="2aa7c1d1-30d9-4956-9691-24c2d6af4220"/>
    <xsd:import namespace="30422037-95c6-4d2f-b5f5-65c40791ec6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a7c1d1-30d9-4956-9691-24c2d6af422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422037-95c6-4d2f-b5f5-65c40791ec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aa7c1d1-30d9-4956-9691-24c2d6af4220">DAILVRSUP-1742871802-36</_dlc_DocId>
    <_dlc_DocIdUrl xmlns="2aa7c1d1-30d9-4956-9691-24c2d6af4220">
      <Url>https://vermontgov.sharepoint.com/teams/AHS-DAILVRSupportStaffTeam/_layouts/15/DocIdRedir.aspx?ID=DAILVRSUP-1742871802-36</Url>
      <Description>DAILVRSUP-1742871802-36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82C1840-E65C-4C6E-B32D-3DD96146C578}"/>
</file>

<file path=customXml/itemProps2.xml><?xml version="1.0" encoding="utf-8"?>
<ds:datastoreItem xmlns:ds="http://schemas.openxmlformats.org/officeDocument/2006/customXml" ds:itemID="{F0B302BB-A1CD-470D-8D5E-7D4E836BE6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32E423-FD0E-429B-9E5C-9FDFD684317D}">
  <ds:schemaRefs>
    <ds:schemaRef ds:uri="http://schemas.microsoft.com/office/2006/documentManagement/types"/>
    <ds:schemaRef ds:uri="193ba4ac-7ac3-4ece-bad5-be732f689c88"/>
    <ds:schemaRef ds:uri="http://purl.org/dc/dcmitype/"/>
    <ds:schemaRef ds:uri="http://purl.org/dc/elements/1.1/"/>
    <ds:schemaRef ds:uri="http://schemas.microsoft.com/office/2006/metadata/properties"/>
    <ds:schemaRef ds:uri="286d0b03-f581-45be-99f4-6780104ca950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B4709DE8-6150-45CC-A22E-3AAD38C9A092}"/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417</Words>
  <Application>Microsoft Office PowerPoint</Application>
  <PresentationFormat>Custom</PresentationFormat>
  <Paragraphs>82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Dividend</vt:lpstr>
      <vt:lpstr>Banded Design Blue 16x9</vt:lpstr>
      <vt:lpstr>You Can’t Pour From an Empty Cup!</vt:lpstr>
      <vt:lpstr>PowerPoint Presentation</vt:lpstr>
      <vt:lpstr>Let’s talk about the barriers</vt:lpstr>
      <vt:lpstr>BE GENTLE, YET REALISTIC</vt:lpstr>
      <vt:lpstr>PowerPoint Presentation</vt:lpstr>
      <vt:lpstr>PowerPoint Presentation</vt:lpstr>
      <vt:lpstr>TOP TWO pieces of advice!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 COURSE……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Habeck, Genevieve</dc:creator>
  <cp:lastModifiedBy>DPEddie</cp:lastModifiedBy>
  <cp:revision>97</cp:revision>
  <dcterms:created xsi:type="dcterms:W3CDTF">2018-08-14T17:56:00Z</dcterms:created>
  <dcterms:modified xsi:type="dcterms:W3CDTF">2021-09-27T16:16:20Z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0x010100E613D28908F78C43B42277FD64AB418D</vt:lpwstr>
  </property>
  <property fmtid="{D5CDD505-2E9C-101B-9397-08002B2CF9AE}" pid="3" name="_dlc_DocIdItemGuid">
    <vt:lpwstr>4805ea9f-63f0-4ab9-ac7a-d52d208a6262</vt:lpwstr>
  </property>
</Properties>
</file>