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6" r:id="rId6"/>
    <p:sldId id="268" r:id="rId7"/>
    <p:sldId id="267" r:id="rId8"/>
    <p:sldId id="261" r:id="rId9"/>
    <p:sldId id="271" r:id="rId10"/>
    <p:sldId id="272" r:id="rId11"/>
    <p:sldId id="260" r:id="rId12"/>
    <p:sldId id="269" r:id="rId13"/>
    <p:sldId id="262" r:id="rId14"/>
    <p:sldId id="264" r:id="rId15"/>
    <p:sldId id="263" r:id="rId16"/>
    <p:sldId id="265" r:id="rId17"/>
    <p:sldId id="270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556F721-8885-452F-A664-99F9B1DBFC18}" v="23" dt="2021-10-11T18:42:07.2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7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62640-20A6-4062-A5F9-40F864E178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439BF3-DFF5-4B8F-8524-7F8602E783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F930D9-AA38-4335-97A2-835F9C3DA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DB2DC-0D76-461C-82DA-57FE8D716BF3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A76B33-FD40-4EE2-80E5-EAE1E7424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59455D-EB0C-43A8-8C81-C8DF7E520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73DA2-8DBE-4167-BE96-B2000FE37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100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F9B528-6B6F-44AF-91C4-5DC2D99A22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B9AFB9-E336-4D8A-BFA8-7F59C6E9A2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4AA6FE-72D0-4012-B626-9D2E95614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DB2DC-0D76-461C-82DA-57FE8D716BF3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8D8DD7-3E65-46E5-B2B5-156E010BF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067668-650D-443F-B7C9-5F3B15E8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73DA2-8DBE-4167-BE96-B2000FE37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954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D47C1D-5C63-4D0B-91C6-F661550D21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7D0BE1-6318-430F-B2A3-CFC6D62617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7E41CF-10BE-4D62-B23E-9F03F9AB6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DB2DC-0D76-461C-82DA-57FE8D716BF3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F472CE-68BF-4560-B5A6-8998D44B9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0C9B4F-4FDD-4191-AD6D-5C1D3BC15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73DA2-8DBE-4167-BE96-B2000FE37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87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DC8063-2F7A-4B71-98CF-481F5C4BC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99862-5303-44D5-B1AB-A4FE7B017D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B7BF56-D4A4-4A8E-A4B3-5813B5DF8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DB2DC-0D76-461C-82DA-57FE8D716BF3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957680-8182-4036-B61F-EE4896267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8CA53D-875E-495E-A271-BA81E2609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73DA2-8DBE-4167-BE96-B2000FE37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92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8EA66-ADD0-4943-B186-F3BA5AD7E4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CE727D-3132-4C02-8AB3-DF8116A661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27F241-84E7-4200-8747-064009B76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DB2DC-0D76-461C-82DA-57FE8D716BF3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96421C-2B89-440F-84FC-1E3596730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F22977-C037-42DB-B647-1DB9335B6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73DA2-8DBE-4167-BE96-B2000FE37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391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2FFBA-FB13-4C89-A11F-880B08D83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3BE8F7-4243-4FC1-9B6A-2C392F62C8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5D9CD1-06C2-42E2-A076-87F21D4575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660043-7AD3-473C-8464-040DA866E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DB2DC-0D76-461C-82DA-57FE8D716BF3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775BDF-93F9-4A58-8646-20728A7B9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EEE0D9-1555-4FDC-ACFA-293329D3B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73DA2-8DBE-4167-BE96-B2000FE37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904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E6B812-61F0-4ACF-A9D7-81F443605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2FFE34-CAF5-4EB6-9F5A-41BC96E51A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ADC374-A532-43F1-9C80-EB962F9830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1C0E58-3695-4712-80E3-DCE65E8362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0F348B-B5BE-491A-9321-96B9D8DA21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2851CF-136D-471A-B7CB-04CD3782C4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DB2DC-0D76-461C-82DA-57FE8D716BF3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93FCC77-F2BA-41BB-8545-1F1701192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86C4AB6-14E9-4C39-8B8A-220CABBFC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73DA2-8DBE-4167-BE96-B2000FE37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145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160671-B167-4AD6-971A-D1FFF374A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3961C5-F0AA-4235-9818-187C5EF0E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DB2DC-0D76-461C-82DA-57FE8D716BF3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825E0A-65A0-4DDD-89E3-A254AA910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72C8C8-EEE1-406F-A574-E61376220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73DA2-8DBE-4167-BE96-B2000FE37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059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D97903B-BEDA-42F2-B5F8-636F64AF1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DB2DC-0D76-461C-82DA-57FE8D716BF3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3B2B69-447B-41F5-8459-66AF4DD47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BB6AE9-7D79-4438-A104-F4E0F3C12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73DA2-8DBE-4167-BE96-B2000FE37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745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F2C1B0-7728-443D-A4D5-6315CD7817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4B15B7-0F33-456C-AF75-D315EDE05C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7A2093-4B28-49D3-B767-860629931D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AE4F73-F123-4FE8-8420-BFB66A0AA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DB2DC-0D76-461C-82DA-57FE8D716BF3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E332A1-1483-46D0-AA5D-530CA96B1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20A7FD-88EE-4AF2-8EA1-EA7B3EFB2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73DA2-8DBE-4167-BE96-B2000FE37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035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B4211-04C1-4D37-A880-502B9951D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8851B3-B0B5-4B91-816E-5E0E018644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4C67D8-C3D2-467A-99D3-7498BEC320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DC1EEE-D526-4308-9C2C-50A701D50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DB2DC-0D76-461C-82DA-57FE8D716BF3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D4D6B6-3BA5-44DF-A0EB-174BA66C8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59E044-531E-404D-9A7D-EBEBE322C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73DA2-8DBE-4167-BE96-B2000FE37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186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7F691E-11BD-4F05-8715-6B5D0A6242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391E9C-9EA4-4776-A898-D545B65E05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DE82D2-FC74-4A4E-A402-AAAFB73A6A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0DB2DC-0D76-461C-82DA-57FE8D716BF3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E03A89-C8B2-4339-868E-E6566CFF68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E773B9-251F-4E85-8B92-4058953037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73DA2-8DBE-4167-BE96-B2000FE37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047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mynextmove.org/" TargetMode="External"/><Relationship Id="rId3" Type="http://schemas.openxmlformats.org/officeDocument/2006/relationships/hyperlink" Target="https://www.careerinfonet.org/skills" TargetMode="External"/><Relationship Id="rId7" Type="http://schemas.openxmlformats.org/officeDocument/2006/relationships/hyperlink" Target="https://www.thecareerindex.com/dsp" TargetMode="External"/><Relationship Id="rId2" Type="http://schemas.openxmlformats.org/officeDocument/2006/relationships/hyperlink" Target="https://www.careerinfonet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areerinfonet.org/workvalues" TargetMode="External"/><Relationship Id="rId5" Type="http://schemas.openxmlformats.org/officeDocument/2006/relationships/hyperlink" Target="https://www.careeronestop.org/Toolkit/Careers/interest-assessment.aspx" TargetMode="External"/><Relationship Id="rId4" Type="http://schemas.openxmlformats.org/officeDocument/2006/relationships/hyperlink" Target="https://www.myskillsmyfuture.org/" TargetMode="External"/><Relationship Id="rId9" Type="http://schemas.openxmlformats.org/officeDocument/2006/relationships/hyperlink" Target="https://www.mynextmove.org/explore/ip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cwd-youth.info/wp-content/uploads/2016/10/AssessGuideComplete.pdf" TargetMode="External"/><Relationship Id="rId2" Type="http://schemas.openxmlformats.org/officeDocument/2006/relationships/hyperlink" Target="https://www.livebinders.com/play/play?id=105113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livebinders.com/media/get/MTI1NTU3ODQ=" TargetMode="External"/><Relationship Id="rId5" Type="http://schemas.openxmlformats.org/officeDocument/2006/relationships/hyperlink" Target="https://docs.google.com/document/d/1nUBY3KuvToS5BE_1hUdFDitkvM7mZFltzHtDeSHeDXc/edit?usp=sharing" TargetMode="External"/><Relationship Id="rId4" Type="http://schemas.openxmlformats.org/officeDocument/2006/relationships/hyperlink" Target="https://transitioncoalition.org/wp-content/uploads/2017/01/NSTTAC-TA-Toolkit.pdf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t.at4all.com/" TargetMode="External"/><Relationship Id="rId7" Type="http://schemas.openxmlformats.org/officeDocument/2006/relationships/hyperlink" Target="http://qiat-ps.org/students/" TargetMode="External"/><Relationship Id="rId2" Type="http://schemas.openxmlformats.org/officeDocument/2006/relationships/hyperlink" Target="http://www.atp.vermont.gov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qiat.org/indicators/matrix-6-at-in-transition/" TargetMode="External"/><Relationship Id="rId5" Type="http://schemas.openxmlformats.org/officeDocument/2006/relationships/hyperlink" Target="https://qiat.org/" TargetMode="External"/><Relationship Id="rId4" Type="http://schemas.openxmlformats.org/officeDocument/2006/relationships/hyperlink" Target="https://joyzabala.com/Documents.html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reergame.com/" TargetMode="External"/><Relationship Id="rId2" Type="http://schemas.openxmlformats.org/officeDocument/2006/relationships/hyperlink" Target="https://www.virtualjobshadow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teacherspayteachers.com/" TargetMode="External"/><Relationship Id="rId4" Type="http://schemas.openxmlformats.org/officeDocument/2006/relationships/hyperlink" Target="https://www.drkit.org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ransitioncoalition.org/wp-content/originalSiteAssets/files/docs/TranAssessSDPlanningform11-21-20091259891426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9AFC454B-A080-4D23-B177-6D5356C6E6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9427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58029" y="333478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Arc 30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1474479" y="1096414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63AED8-59F7-4AB4-884A-4D01A75CF8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38600" y="1939159"/>
            <a:ext cx="7644627" cy="2751086"/>
          </a:xfrm>
        </p:spPr>
        <p:txBody>
          <a:bodyPr>
            <a:normAutofit/>
          </a:bodyPr>
          <a:lstStyle/>
          <a:p>
            <a:pPr algn="r"/>
            <a:r>
              <a:rPr lang="en-US" sz="5100"/>
              <a:t>Transition Assessment Planning for Students with Significant Disabilities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76526A-D61F-4123-96AD-3C2C5D006E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38600" y="4782320"/>
            <a:ext cx="7644627" cy="1329443"/>
          </a:xfrm>
        </p:spPr>
        <p:txBody>
          <a:bodyPr>
            <a:normAutofit/>
          </a:bodyPr>
          <a:lstStyle/>
          <a:p>
            <a:pPr algn="r"/>
            <a:r>
              <a:rPr lang="en-US"/>
              <a:t>Interagency Core Team Event 2021</a:t>
            </a:r>
          </a:p>
        </p:txBody>
      </p:sp>
    </p:spTree>
    <p:extLst>
      <p:ext uri="{BB962C8B-B14F-4D97-AF65-F5344CB8AC3E}">
        <p14:creationId xmlns:p14="http://schemas.microsoft.com/office/powerpoint/2010/main" val="39377682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8A294C17-DA6F-43F7-8EBD-2C27A51E82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423" y="243338"/>
            <a:ext cx="11331154" cy="6385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8566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08FD5A-4102-4ED3-A2FF-8B1E254E5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ea typeface="+mj-lt"/>
                <a:cs typeface="+mj-lt"/>
              </a:rPr>
              <a:t>Sequence of events when working with  youth</a:t>
            </a:r>
            <a:endParaRPr lang="en-US" dirty="0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2D80BA-E250-4406-BA9E-3D164275D8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01223" cy="4495111"/>
          </a:xfrm>
        </p:spPr>
        <p:txBody>
          <a:bodyPr vert="horz" lIns="91440" tIns="45720" rIns="91440" bIns="45720" rtlCol="0" anchor="t">
            <a:normAutofit fontScale="47500" lnSpcReduction="20000"/>
          </a:bodyPr>
          <a:lstStyle/>
          <a:p>
            <a:pPr marL="0" indent="0">
              <a:buNone/>
            </a:pPr>
            <a:r>
              <a:rPr lang="en-US" sz="3200" b="1" dirty="0">
                <a:ea typeface="+mn-lt"/>
                <a:cs typeface="+mn-lt"/>
              </a:rPr>
              <a:t>ONLINE </a:t>
            </a:r>
            <a:r>
              <a:rPr lang="en-US" sz="3200" dirty="0">
                <a:ea typeface="+mn-lt"/>
                <a:cs typeface="+mn-lt"/>
              </a:rPr>
              <a:t>(NO ACCOUNT LOG IN REQUIRED):</a:t>
            </a:r>
            <a:endParaRPr lang="en-US" dirty="0">
              <a:cs typeface="Calibri" panose="020F0502020204030204"/>
            </a:endParaRPr>
          </a:p>
          <a:p>
            <a:pPr marL="0" indent="0">
              <a:buNone/>
            </a:pPr>
            <a:r>
              <a:rPr lang="en-US" sz="3200" dirty="0">
                <a:ea typeface="+mn-lt"/>
                <a:cs typeface="+mn-lt"/>
              </a:rPr>
              <a:t>·</a:t>
            </a:r>
            <a:r>
              <a:rPr lang="en-US" sz="3200" b="1" dirty="0">
                <a:ea typeface="+mn-lt"/>
                <a:cs typeface="+mn-lt"/>
              </a:rPr>
              <a:t>CAREER ONE STOP *  </a:t>
            </a:r>
            <a:r>
              <a:rPr lang="en-US" sz="3200" i="1" dirty="0">
                <a:ea typeface="+mn-lt"/>
                <a:cs typeface="+mn-lt"/>
              </a:rPr>
              <a:t>(interests</a:t>
            </a:r>
            <a:r>
              <a:rPr lang="en-US" sz="3200" i="1" dirty="0">
                <a:effectLst/>
                <a:ea typeface="+mn-lt"/>
                <a:cs typeface="+mn-lt"/>
              </a:rPr>
              <a:t>, </a:t>
            </a:r>
            <a:r>
              <a:rPr lang="en-US" sz="3200" i="1" dirty="0">
                <a:ea typeface="+mn-lt"/>
                <a:cs typeface="+mn-lt"/>
              </a:rPr>
              <a:t>skills</a:t>
            </a:r>
            <a:r>
              <a:rPr lang="en-US" sz="3200" i="1" dirty="0">
                <a:effectLst/>
                <a:ea typeface="+mn-lt"/>
                <a:cs typeface="+mn-lt"/>
              </a:rPr>
              <a:t>, </a:t>
            </a:r>
            <a:r>
              <a:rPr lang="en-US" sz="3200" i="1" dirty="0">
                <a:ea typeface="+mn-lt"/>
                <a:cs typeface="+mn-lt"/>
              </a:rPr>
              <a:t>work values)  </a:t>
            </a:r>
            <a:r>
              <a:rPr lang="en-US" sz="3200" u="sng" dirty="0">
                <a:ea typeface="+mn-lt"/>
                <a:cs typeface="+mn-l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https://www.careerinfonet.org</a:t>
            </a:r>
            <a:r>
              <a:rPr lang="en-US" sz="3200" dirty="0">
                <a:ea typeface="+mn-lt"/>
                <a:cs typeface="+mn-lt"/>
              </a:rPr>
              <a:t>  Self-reported skills </a:t>
            </a:r>
            <a:r>
              <a:rPr lang="en-US" sz="3200" dirty="0">
                <a:effectLst/>
                <a:ea typeface="+mn-lt"/>
                <a:cs typeface="+mn-lt"/>
              </a:rPr>
              <a:t>assessment</a:t>
            </a:r>
            <a:r>
              <a:rPr lang="en-US" sz="3200" dirty="0">
                <a:ea typeface="+mn-lt"/>
                <a:cs typeface="+mn-lt"/>
              </a:rPr>
              <a:t>.  Has</a:t>
            </a:r>
            <a:r>
              <a:rPr lang="en-US" sz="3200" dirty="0">
                <a:effectLst/>
                <a:ea typeface="+mn-lt"/>
                <a:cs typeface="+mn-lt"/>
              </a:rPr>
              <a:t> a </a:t>
            </a:r>
            <a:r>
              <a:rPr lang="en-US" sz="3200" dirty="0">
                <a:ea typeface="+mn-lt"/>
                <a:cs typeface="+mn-lt"/>
              </a:rPr>
              <a:t>resume builder.  Occupational videos.  No log in or account required.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ea typeface="+mn-lt"/>
                <a:cs typeface="+mn-lt"/>
              </a:rPr>
              <a:t>•</a:t>
            </a:r>
            <a:r>
              <a:rPr lang="en-US" sz="3200" b="1" dirty="0" err="1">
                <a:ea typeface="+mn-lt"/>
                <a:cs typeface="+mn-lt"/>
              </a:rPr>
              <a:t>CareerOneStop</a:t>
            </a:r>
            <a:r>
              <a:rPr lang="en-US" sz="3200" b="1" dirty="0">
                <a:ea typeface="+mn-lt"/>
                <a:cs typeface="+mn-lt"/>
              </a:rPr>
              <a:t>: Skills Match  </a:t>
            </a:r>
            <a:endParaRPr lang="en-US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sz="3200" dirty="0">
                <a:ea typeface="+mn-lt"/>
                <a:cs typeface="+mn-lt"/>
              </a:rPr>
              <a:t>•</a:t>
            </a:r>
            <a:r>
              <a:rPr lang="en-US" sz="3200" u="sng" dirty="0">
                <a:ea typeface="+mn-lt"/>
                <a:cs typeface="+mn-lt"/>
                <a:hlinkClick r:id="rId3"/>
              </a:rPr>
              <a:t>https://www.careerinfonet.org/skills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ea typeface="+mn-lt"/>
                <a:cs typeface="+mn-lt"/>
              </a:rPr>
              <a:t>•</a:t>
            </a:r>
            <a:r>
              <a:rPr lang="en-US" sz="3200" b="1" dirty="0" err="1">
                <a:ea typeface="+mn-lt"/>
                <a:cs typeface="+mn-lt"/>
              </a:rPr>
              <a:t>CareerOneStop</a:t>
            </a:r>
            <a:r>
              <a:rPr lang="en-US" sz="3200" b="1" dirty="0">
                <a:ea typeface="+mn-lt"/>
                <a:cs typeface="+mn-lt"/>
              </a:rPr>
              <a:t> </a:t>
            </a:r>
            <a:r>
              <a:rPr lang="en-US" sz="3200" b="1" dirty="0" err="1">
                <a:ea typeface="+mn-lt"/>
                <a:cs typeface="+mn-lt"/>
              </a:rPr>
              <a:t>MySkillsMyFuture</a:t>
            </a:r>
            <a:r>
              <a:rPr lang="en-US" sz="3200" b="1" dirty="0">
                <a:ea typeface="+mn-lt"/>
                <a:cs typeface="+mn-lt"/>
              </a:rPr>
              <a:t>  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ea typeface="+mn-lt"/>
                <a:cs typeface="+mn-lt"/>
              </a:rPr>
              <a:t>•</a:t>
            </a:r>
            <a:r>
              <a:rPr lang="en-US" sz="3200" u="sng" dirty="0">
                <a:ea typeface="+mn-lt"/>
                <a:cs typeface="+mn-lt"/>
                <a:hlinkClick r:id="rId4"/>
              </a:rPr>
              <a:t>https://www.myskillsmyfuture.org</a:t>
            </a:r>
            <a:r>
              <a:rPr lang="en-US" sz="3200" dirty="0">
                <a:ea typeface="+mn-lt"/>
                <a:cs typeface="+mn-lt"/>
              </a:rPr>
              <a:t> 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ea typeface="+mn-lt"/>
                <a:cs typeface="+mn-lt"/>
              </a:rPr>
              <a:t>•</a:t>
            </a:r>
            <a:r>
              <a:rPr lang="en-US" sz="3200" b="1" dirty="0" err="1">
                <a:ea typeface="+mn-lt"/>
                <a:cs typeface="+mn-lt"/>
              </a:rPr>
              <a:t>CareerOneStop</a:t>
            </a:r>
            <a:r>
              <a:rPr lang="en-US" sz="3200" b="1" dirty="0">
                <a:ea typeface="+mn-lt"/>
                <a:cs typeface="+mn-lt"/>
              </a:rPr>
              <a:t>: Interest Assessment: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ea typeface="+mn-lt"/>
                <a:cs typeface="+mn-lt"/>
              </a:rPr>
              <a:t>•</a:t>
            </a:r>
            <a:r>
              <a:rPr lang="en-US" sz="3200" u="sng" dirty="0">
                <a:ea typeface="+mn-lt"/>
                <a:cs typeface="+mn-lt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https://www.careeronestop.org/Toolkit/Careers/interest-assessment.aspx</a:t>
            </a:r>
            <a:r>
              <a:rPr lang="en-US" sz="3200" dirty="0">
                <a:ea typeface="+mn-lt"/>
                <a:cs typeface="+mn-lt"/>
              </a:rPr>
              <a:t>  </a:t>
            </a:r>
            <a:r>
              <a:rPr lang="en-US" sz="3200" i="1" dirty="0">
                <a:ea typeface="+mn-lt"/>
                <a:cs typeface="+mn-lt"/>
              </a:rPr>
              <a:t>(essentially the same   as the O*Net Interest Profiler</a:t>
            </a:r>
            <a:r>
              <a:rPr lang="en-US" sz="3200" i="1" dirty="0">
                <a:effectLst/>
                <a:ea typeface="+mn-lt"/>
                <a:cs typeface="+mn-lt"/>
              </a:rPr>
              <a:t>)</a:t>
            </a:r>
            <a:endParaRPr lang="en-US" i="1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sz="3200" dirty="0">
                <a:ea typeface="+mn-lt"/>
                <a:cs typeface="+mn-lt"/>
              </a:rPr>
              <a:t>•</a:t>
            </a:r>
            <a:r>
              <a:rPr lang="en-US" sz="3200" b="1" dirty="0" err="1">
                <a:ea typeface="+mn-lt"/>
                <a:cs typeface="+mn-lt"/>
              </a:rPr>
              <a:t>CareerOneStop</a:t>
            </a:r>
            <a:r>
              <a:rPr lang="en-US" sz="3200" b="1" dirty="0">
                <a:ea typeface="+mn-lt"/>
                <a:cs typeface="+mn-lt"/>
              </a:rPr>
              <a:t>: Work Values Matcher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ea typeface="+mn-lt"/>
                <a:cs typeface="+mn-lt"/>
              </a:rPr>
              <a:t>•</a:t>
            </a:r>
            <a:r>
              <a:rPr lang="en-US" sz="3200" u="sng" dirty="0">
                <a:ea typeface="+mn-lt"/>
                <a:cs typeface="+mn-lt"/>
                <a:hlinkClick r:id="rId6"/>
              </a:rPr>
              <a:t>https://www.careerinfonet.org/workvalues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ea typeface="+mn-lt"/>
                <a:cs typeface="+mn-lt"/>
              </a:rPr>
              <a:t>·</a:t>
            </a:r>
            <a:r>
              <a:rPr lang="en-US" sz="3200" b="1" dirty="0">
                <a:ea typeface="+mn-lt"/>
                <a:cs typeface="+mn-lt"/>
              </a:rPr>
              <a:t>CAREER INDEX PLUS *  </a:t>
            </a:r>
            <a:r>
              <a:rPr lang="en-US" sz="3200" i="1" dirty="0">
                <a:ea typeface="+mn-lt"/>
                <a:cs typeface="+mn-lt"/>
              </a:rPr>
              <a:t>(interests, abilities, skills, values)  </a:t>
            </a:r>
            <a:r>
              <a:rPr lang="en-US" sz="3200" u="sng" dirty="0">
                <a:ea typeface="+mn-lt"/>
                <a:cs typeface="+mn-lt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https://www.thecareerindex.com/dsp</a:t>
            </a:r>
            <a:r>
              <a:rPr lang="en-US" sz="3200" dirty="0">
                <a:ea typeface="+mn-lt"/>
                <a:cs typeface="+mn-lt"/>
              </a:rPr>
              <a:t>  Self-reporting style that matches to careers based on physical capacity, </a:t>
            </a:r>
            <a:r>
              <a:rPr lang="en-US" sz="3200" dirty="0">
                <a:effectLst/>
                <a:ea typeface="+mn-lt"/>
                <a:cs typeface="+mn-lt"/>
              </a:rPr>
              <a:t>work </a:t>
            </a:r>
            <a:r>
              <a:rPr lang="en-US" sz="3200" dirty="0">
                <a:ea typeface="+mn-lt"/>
                <a:cs typeface="+mn-lt"/>
              </a:rPr>
              <a:t>conditions, and traits</a:t>
            </a:r>
            <a:r>
              <a:rPr lang="en-US" sz="3200" dirty="0">
                <a:effectLst/>
                <a:ea typeface="+mn-lt"/>
                <a:cs typeface="+mn-lt"/>
              </a:rPr>
              <a:t>.</a:t>
            </a:r>
            <a:endParaRPr lang="en-US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sz="3200" dirty="0">
                <a:ea typeface="+mn-lt"/>
                <a:cs typeface="+mn-lt"/>
              </a:rPr>
              <a:t>·</a:t>
            </a:r>
            <a:r>
              <a:rPr lang="en-US" sz="3200" b="1" dirty="0">
                <a:ea typeface="+mn-lt"/>
                <a:cs typeface="+mn-lt"/>
              </a:rPr>
              <a:t>MY NEXT MOVE ONET *  </a:t>
            </a:r>
            <a:r>
              <a:rPr lang="en-US" sz="3200" i="1" dirty="0">
                <a:ea typeface="+mn-lt"/>
                <a:cs typeface="+mn-lt"/>
              </a:rPr>
              <a:t>(interest profiler, suitable for </a:t>
            </a:r>
            <a:r>
              <a:rPr lang="en-US" sz="3200" b="1" i="1" dirty="0">
                <a:ea typeface="+mn-lt"/>
                <a:cs typeface="+mn-lt"/>
              </a:rPr>
              <a:t>youth</a:t>
            </a:r>
            <a:r>
              <a:rPr lang="en-US" sz="3200" i="1" dirty="0">
                <a:ea typeface="+mn-lt"/>
                <a:cs typeface="+mn-lt"/>
              </a:rPr>
              <a:t>) </a:t>
            </a:r>
            <a:r>
              <a:rPr lang="en-US" sz="3200" u="sng" dirty="0">
                <a:ea typeface="+mn-lt"/>
                <a:cs typeface="+mn-lt"/>
                <a:hlinkClick r:id="rId8"/>
              </a:rPr>
              <a:t>https://www.mynextmove.org/</a:t>
            </a:r>
            <a:r>
              <a:rPr lang="en-US" sz="3200" dirty="0">
                <a:ea typeface="+mn-lt"/>
                <a:cs typeface="+mn-lt"/>
              </a:rPr>
              <a:t> </a:t>
            </a:r>
            <a:r>
              <a:rPr lang="en-US" sz="3200" u="sng" dirty="0">
                <a:ea typeface="+mn-lt"/>
                <a:cs typeface="+mn-lt"/>
                <a:hlinkClick r:id="rId9"/>
              </a:rPr>
              <a:t>https://www.mynextmove.org/explore/ip</a:t>
            </a:r>
            <a:endParaRPr lang="en-US" dirty="0"/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4169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8C2BEA-692B-434C-A9C4-A889DFDA14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b="1" err="1">
                <a:ea typeface="+mj-lt"/>
                <a:cs typeface="+mj-lt"/>
              </a:rPr>
              <a:t>VocRehab</a:t>
            </a:r>
            <a:r>
              <a:rPr lang="en-US" b="1">
                <a:ea typeface="+mj-lt"/>
                <a:cs typeface="+mj-lt"/>
              </a:rPr>
              <a:t> Assessments that require login</a:t>
            </a:r>
            <a:endParaRPr lang="en-US">
              <a:cs typeface="Calibri Light" panose="020F0302020204030204"/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341F94-D342-4C4A-A556-B7529B66B2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1814"/>
            <a:ext cx="10515600" cy="4351338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endParaRPr lang="en-US" sz="1500" b="1" dirty="0">
              <a:cs typeface="Calibri" panose="020F0502020204030204"/>
            </a:endParaRPr>
          </a:p>
          <a:p>
            <a:pPr marL="0" indent="0">
              <a:buNone/>
            </a:pPr>
            <a:r>
              <a:rPr lang="en-US" sz="1500" b="1" dirty="0">
                <a:ea typeface="+mn-lt"/>
                <a:cs typeface="+mn-lt"/>
              </a:rPr>
              <a:t>ON PAPER</a:t>
            </a:r>
            <a:r>
              <a:rPr lang="en-US" sz="1500" dirty="0">
                <a:ea typeface="+mn-lt"/>
                <a:cs typeface="+mn-lt"/>
              </a:rPr>
              <a:t>:  </a:t>
            </a:r>
            <a:endParaRPr lang="en-US" sz="1500" dirty="0">
              <a:cs typeface="Calibri" panose="020F0502020204030204"/>
            </a:endParaRPr>
          </a:p>
          <a:p>
            <a:pPr marL="0" indent="0">
              <a:buNone/>
            </a:pPr>
            <a:r>
              <a:rPr lang="en-US" sz="1500" dirty="0">
                <a:ea typeface="+mn-lt"/>
                <a:cs typeface="+mn-lt"/>
              </a:rPr>
              <a:t>•</a:t>
            </a:r>
            <a:r>
              <a:rPr lang="en-US" sz="1500" b="1" dirty="0">
                <a:ea typeface="+mn-lt"/>
                <a:cs typeface="+mn-lt"/>
              </a:rPr>
              <a:t>TRANSFERRABLE SKILLS SCALE  *  </a:t>
            </a:r>
            <a:r>
              <a:rPr lang="en-US" sz="1500" i="1" dirty="0">
                <a:ea typeface="+mn-lt"/>
                <a:cs typeface="+mn-lt"/>
              </a:rPr>
              <a:t>(self-rated skills)</a:t>
            </a:r>
            <a:endParaRPr lang="en-US" sz="1500" dirty="0"/>
          </a:p>
          <a:p>
            <a:pPr marL="0" indent="0">
              <a:buNone/>
            </a:pPr>
            <a:r>
              <a:rPr lang="en-US" sz="1500" dirty="0">
                <a:ea typeface="+mn-lt"/>
                <a:cs typeface="+mn-lt"/>
              </a:rPr>
              <a:t>·</a:t>
            </a:r>
            <a:r>
              <a:rPr lang="en-US" sz="1500" b="1" dirty="0">
                <a:ea typeface="+mn-lt"/>
                <a:cs typeface="+mn-lt"/>
              </a:rPr>
              <a:t>CDM CAREER DECISION-MAKING SYSTEM LEVEL 1  *  </a:t>
            </a:r>
            <a:r>
              <a:rPr lang="en-US" sz="1500" i="1" dirty="0">
                <a:ea typeface="+mn-lt"/>
                <a:cs typeface="+mn-lt"/>
              </a:rPr>
              <a:t>(interests; easy, low level readers, not for nonreaders, suitable for </a:t>
            </a:r>
            <a:r>
              <a:rPr lang="en-US" sz="1500" b="1" i="1" dirty="0">
                <a:ea typeface="+mn-lt"/>
                <a:cs typeface="+mn-lt"/>
              </a:rPr>
              <a:t>youth</a:t>
            </a:r>
            <a:r>
              <a:rPr lang="en-US" sz="1500" i="1" dirty="0">
                <a:ea typeface="+mn-lt"/>
                <a:cs typeface="+mn-lt"/>
              </a:rPr>
              <a:t>)</a:t>
            </a:r>
            <a:endParaRPr lang="en-US" sz="1500" dirty="0"/>
          </a:p>
          <a:p>
            <a:pPr marL="0" indent="0">
              <a:buNone/>
            </a:pPr>
            <a:r>
              <a:rPr lang="en-US" sz="1500" dirty="0">
                <a:ea typeface="+mn-lt"/>
                <a:cs typeface="+mn-lt"/>
              </a:rPr>
              <a:t>·</a:t>
            </a:r>
            <a:r>
              <a:rPr lang="en-US" sz="1500" b="1" dirty="0">
                <a:ea typeface="+mn-lt"/>
                <a:cs typeface="+mn-lt"/>
              </a:rPr>
              <a:t>CDM CAREER DECISION MAKING SYSTEM LEVEL 2  *  </a:t>
            </a:r>
            <a:r>
              <a:rPr lang="en-US" sz="1500" i="1" dirty="0">
                <a:ea typeface="+mn-lt"/>
                <a:cs typeface="+mn-lt"/>
              </a:rPr>
              <a:t>(interests; intermediate readers)</a:t>
            </a:r>
            <a:endParaRPr lang="en-US" sz="1500" dirty="0"/>
          </a:p>
          <a:p>
            <a:pPr marL="0" indent="0">
              <a:buNone/>
            </a:pPr>
            <a:r>
              <a:rPr lang="en-US" sz="1500" dirty="0">
                <a:ea typeface="+mn-lt"/>
                <a:cs typeface="+mn-lt"/>
              </a:rPr>
              <a:t>·</a:t>
            </a:r>
            <a:r>
              <a:rPr lang="en-US" sz="1500" b="1" dirty="0">
                <a:ea typeface="+mn-lt"/>
                <a:cs typeface="+mn-lt"/>
              </a:rPr>
              <a:t>SDS SELF DIRECTED SEARCH STANDARD  *  </a:t>
            </a:r>
            <a:r>
              <a:rPr lang="en-US" sz="1500" i="1" dirty="0">
                <a:ea typeface="+mn-lt"/>
                <a:cs typeface="+mn-lt"/>
              </a:rPr>
              <a:t>(interests; Holland Codes)</a:t>
            </a:r>
            <a:endParaRPr lang="en-US" sz="1500" dirty="0"/>
          </a:p>
          <a:p>
            <a:pPr marL="0" indent="0">
              <a:buNone/>
            </a:pPr>
            <a:r>
              <a:rPr lang="en-US" sz="1500" b="1" dirty="0">
                <a:ea typeface="+mn-lt"/>
                <a:cs typeface="+mn-lt"/>
              </a:rPr>
              <a:t>ONLINE:</a:t>
            </a:r>
            <a:endParaRPr lang="en-US" sz="1500" dirty="0">
              <a:cs typeface="Calibri" panose="020F0502020204030204"/>
            </a:endParaRPr>
          </a:p>
          <a:p>
            <a:pPr marL="0" indent="0">
              <a:buNone/>
            </a:pPr>
            <a:r>
              <a:rPr lang="en-US" sz="1500" dirty="0">
                <a:ea typeface="+mn-lt"/>
                <a:cs typeface="+mn-lt"/>
              </a:rPr>
              <a:t>•</a:t>
            </a:r>
            <a:r>
              <a:rPr lang="en-US" sz="1500" b="1" dirty="0">
                <a:ea typeface="+mn-lt"/>
                <a:cs typeface="+mn-lt"/>
              </a:rPr>
              <a:t>WOWI World of Work Inventory *</a:t>
            </a:r>
            <a:r>
              <a:rPr lang="en-US" sz="1500" dirty="0">
                <a:ea typeface="+mn-lt"/>
                <a:cs typeface="+mn-lt"/>
              </a:rPr>
              <a:t> </a:t>
            </a:r>
            <a:r>
              <a:rPr lang="en-US" sz="1500" i="1" dirty="0">
                <a:ea typeface="+mn-lt"/>
                <a:cs typeface="+mn-lt"/>
              </a:rPr>
              <a:t>(interests, abilities, personality)</a:t>
            </a:r>
            <a:r>
              <a:rPr lang="en-US" sz="1500" dirty="0">
                <a:ea typeface="+mn-lt"/>
                <a:cs typeface="+mn-lt"/>
              </a:rPr>
              <a:t> </a:t>
            </a:r>
            <a:endParaRPr lang="en-US" sz="1500" dirty="0"/>
          </a:p>
          <a:p>
            <a:pPr marL="0" indent="0">
              <a:buNone/>
            </a:pPr>
            <a:r>
              <a:rPr lang="en-US" sz="1500" dirty="0">
                <a:ea typeface="+mn-lt"/>
                <a:cs typeface="+mn-lt"/>
              </a:rPr>
              <a:t>•</a:t>
            </a:r>
            <a:r>
              <a:rPr lang="en-US" sz="1500" b="1" dirty="0">
                <a:ea typeface="+mn-lt"/>
                <a:cs typeface="+mn-lt"/>
              </a:rPr>
              <a:t>CAREER SCOPE *  </a:t>
            </a:r>
            <a:r>
              <a:rPr lang="en-US" sz="1500" i="1" dirty="0">
                <a:ea typeface="+mn-lt"/>
                <a:cs typeface="+mn-lt"/>
              </a:rPr>
              <a:t>(interests, aptitude/abilities, personality)</a:t>
            </a:r>
            <a:r>
              <a:rPr lang="en-US" sz="1500" dirty="0">
                <a:ea typeface="+mn-lt"/>
                <a:cs typeface="+mn-lt"/>
              </a:rPr>
              <a:t> </a:t>
            </a:r>
            <a:endParaRPr lang="en-US" sz="1500" dirty="0"/>
          </a:p>
          <a:p>
            <a:pPr marL="0" indent="0">
              <a:buNone/>
            </a:pPr>
            <a:r>
              <a:rPr lang="en-US" sz="1500" dirty="0">
                <a:ea typeface="+mn-lt"/>
                <a:cs typeface="+mn-lt"/>
              </a:rPr>
              <a:t>•</a:t>
            </a:r>
            <a:r>
              <a:rPr lang="en-US" sz="1500" b="1" dirty="0">
                <a:ea typeface="+mn-lt"/>
                <a:cs typeface="+mn-lt"/>
              </a:rPr>
              <a:t>VIRTUAL JOB SHADOW *  </a:t>
            </a:r>
            <a:r>
              <a:rPr lang="en-US" sz="1500" i="1" dirty="0">
                <a:ea typeface="+mn-lt"/>
                <a:cs typeface="+mn-lt"/>
              </a:rPr>
              <a:t>(exploring occupations and related activities, suitable for </a:t>
            </a:r>
            <a:r>
              <a:rPr lang="en-US" sz="1500" b="1" i="1" dirty="0">
                <a:ea typeface="+mn-lt"/>
                <a:cs typeface="+mn-lt"/>
              </a:rPr>
              <a:t>youth</a:t>
            </a:r>
            <a:r>
              <a:rPr lang="en-US" sz="1500" i="1" dirty="0">
                <a:ea typeface="+mn-lt"/>
                <a:cs typeface="+mn-lt"/>
              </a:rPr>
              <a:t>)</a:t>
            </a:r>
            <a:r>
              <a:rPr lang="en-US" sz="1500" b="1" dirty="0">
                <a:ea typeface="+mn-lt"/>
                <a:cs typeface="+mn-lt"/>
              </a:rPr>
              <a:t>   </a:t>
            </a:r>
            <a:endParaRPr lang="en-US" sz="1500" b="1" u="sng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sz="1500" dirty="0">
                <a:ea typeface="+mn-lt"/>
                <a:cs typeface="+mn-lt"/>
              </a:rPr>
              <a:t>•</a:t>
            </a:r>
            <a:r>
              <a:rPr lang="en-US" sz="1500" b="1" dirty="0">
                <a:ea typeface="+mn-lt"/>
                <a:cs typeface="+mn-lt"/>
              </a:rPr>
              <a:t>TRANSFERRABLE SKILLS SCALE  *  Online version.  </a:t>
            </a:r>
            <a:r>
              <a:rPr lang="en-US" sz="1500" i="1" dirty="0">
                <a:ea typeface="+mn-lt"/>
                <a:cs typeface="+mn-lt"/>
              </a:rPr>
              <a:t>(self-rated skills, based on prior training or experience, may be suitable for </a:t>
            </a:r>
            <a:r>
              <a:rPr lang="en-US" sz="1500" b="1" i="1" dirty="0">
                <a:ea typeface="+mn-lt"/>
                <a:cs typeface="+mn-lt"/>
              </a:rPr>
              <a:t>youth </a:t>
            </a:r>
            <a:r>
              <a:rPr lang="en-US" sz="1500" i="1" dirty="0">
                <a:ea typeface="+mn-lt"/>
                <a:cs typeface="+mn-lt"/>
              </a:rPr>
              <a:t>who have had some work experience)</a:t>
            </a:r>
            <a:endParaRPr lang="en-US" sz="1500" dirty="0"/>
          </a:p>
          <a:p>
            <a:endParaRPr lang="en-US" sz="15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463695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FFC500-8B7F-4F41-8775-0F4608B21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b="1"/>
              <a:t>Importance of Assistive Technology 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2A9D45-4352-49B2-8884-D5E0AD3FC2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560" y="1523999"/>
            <a:ext cx="10746378" cy="4894217"/>
          </a:xfrm>
        </p:spPr>
        <p:txBody>
          <a:bodyPr>
            <a:normAutofit/>
          </a:bodyPr>
          <a:lstStyle/>
          <a:p>
            <a:pPr marL="0" marR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“For most people technology makes things easier. For people with disabilities, however, technology makes things possible.”</a:t>
            </a:r>
          </a:p>
          <a:p>
            <a:pPr marR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/>
              <a:t>Mary Pat </a:t>
            </a:r>
            <a:r>
              <a:rPr lang="en-US" err="1"/>
              <a:t>Radabaugh</a:t>
            </a:r>
            <a:r>
              <a:rPr lang="en-US"/>
              <a:t>, Director of IBM National Support Center for Persons with Disabilities, 1988</a:t>
            </a:r>
          </a:p>
          <a:p>
            <a:pPr marL="0" marR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/>
          </a:p>
          <a:p>
            <a:r>
              <a:rPr lang="en-US" sz="2800"/>
              <a:t>Assistive Technology mentioned in all three Transition Assessment Domains.</a:t>
            </a:r>
          </a:p>
          <a:p>
            <a:r>
              <a:rPr lang="en-US" sz="2800"/>
              <a:t>AT </a:t>
            </a:r>
            <a:r>
              <a:rPr lang="en-US"/>
              <a:t>from school and home will likely still be relevant for work.</a:t>
            </a:r>
          </a:p>
          <a:p>
            <a:r>
              <a:rPr lang="en-US"/>
              <a:t>Important to incorporate tools early on to increase success later in life.</a:t>
            </a:r>
          </a:p>
        </p:txBody>
      </p:sp>
    </p:spTree>
    <p:extLst>
      <p:ext uri="{BB962C8B-B14F-4D97-AF65-F5344CB8AC3E}">
        <p14:creationId xmlns:p14="http://schemas.microsoft.com/office/powerpoint/2010/main" val="18874083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7876B3-183A-4F73-85A9-55B8355DD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b="1"/>
              <a:t>AT – Who, How, and When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7E47-28B5-4C92-8171-C4870E0279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8161" y="1529534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sz="2800"/>
              <a:t>Schools have initial responsibility to supply AT. This is documented in the </a:t>
            </a:r>
            <a:r>
              <a:rPr lang="en-US" sz="2800" err="1"/>
              <a:t>IEP</a:t>
            </a:r>
            <a:r>
              <a:rPr lang="en-US" sz="2800"/>
              <a:t>. </a:t>
            </a:r>
            <a:r>
              <a:rPr lang="en-US"/>
              <a:t>Occupational/Physical therapists, Speech and Language Pathologists, Learning Specialist, Special educator, etc. are among the “Who”.</a:t>
            </a:r>
            <a:endParaRPr lang="en-US" sz="2800"/>
          </a:p>
          <a:p>
            <a:r>
              <a:rPr lang="en-US" sz="2800"/>
              <a:t>The Vermont Assistive Technology Program can help research ideas. There are 3 AT Try-Out Centers located throughout the state.</a:t>
            </a:r>
          </a:p>
          <a:p>
            <a:pPr lvl="1"/>
            <a:r>
              <a:rPr lang="en-US"/>
              <a:t>Pre-transition age: refer directly to the AT Program. The sooner the better!</a:t>
            </a:r>
          </a:p>
          <a:p>
            <a:pPr lvl="1"/>
            <a:r>
              <a:rPr lang="en-US"/>
              <a:t>Transition age: refer through VR for extra services.</a:t>
            </a:r>
          </a:p>
          <a:p>
            <a:r>
              <a:rPr lang="en-US" sz="2800"/>
              <a:t>What does considering AT look like?</a:t>
            </a:r>
          </a:p>
          <a:p>
            <a:pPr lvl="1"/>
            <a:r>
              <a:rPr lang="en-US"/>
              <a:t>SETT Framework</a:t>
            </a:r>
          </a:p>
          <a:p>
            <a:pPr lvl="1"/>
            <a:r>
              <a:rPr lang="en-US"/>
              <a:t>Quality Indicators for AT</a:t>
            </a:r>
          </a:p>
        </p:txBody>
      </p:sp>
    </p:spTree>
    <p:extLst>
      <p:ext uri="{BB962C8B-B14F-4D97-AF65-F5344CB8AC3E}">
        <p14:creationId xmlns:p14="http://schemas.microsoft.com/office/powerpoint/2010/main" val="37236756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472EEF-28D1-4BE6-BE99-80C6A63ACA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/>
              <a:t>Resources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727EBD-5966-4ECE-88F8-31394DEA4D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en-US">
                <a:ea typeface="+mn-lt"/>
                <a:cs typeface="+mn-lt"/>
              </a:rPr>
              <a:t>Assessment Resources</a:t>
            </a:r>
            <a:endParaRPr lang="en-US">
              <a:cs typeface="Calibri" panose="020F0502020204030204"/>
            </a:endParaRPr>
          </a:p>
          <a:p>
            <a:pPr marL="0" indent="0">
              <a:buNone/>
            </a:pPr>
            <a:r>
              <a:rPr lang="en-US">
                <a:ea typeface="+mn-lt"/>
                <a:cs typeface="+mn-lt"/>
              </a:rPr>
              <a:t>•</a:t>
            </a:r>
            <a:r>
              <a:rPr lang="en-US">
                <a:ea typeface="+mn-lt"/>
                <a:cs typeface="+mn-lt"/>
                <a:hlinkClick r:id="rId2"/>
              </a:rPr>
              <a:t>Free Transition Assessments</a:t>
            </a:r>
            <a:endParaRPr lang="en-US">
              <a:cs typeface="Calibri" panose="020F0502020204030204"/>
            </a:endParaRPr>
          </a:p>
          <a:p>
            <a:pPr marL="0" indent="0">
              <a:buNone/>
            </a:pPr>
            <a:r>
              <a:rPr lang="en-US">
                <a:ea typeface="+mn-lt"/>
                <a:cs typeface="+mn-lt"/>
              </a:rPr>
              <a:t>•</a:t>
            </a:r>
            <a:r>
              <a:rPr lang="en-US">
                <a:ea typeface="+mn-lt"/>
                <a:cs typeface="+mn-lt"/>
                <a:hlinkClick r:id="rId3"/>
              </a:rPr>
              <a:t>A-Z Guide Transition Assessments</a:t>
            </a:r>
            <a:endParaRPr lang="en-US">
              <a:cs typeface="Calibri" panose="020F0502020204030204"/>
            </a:endParaRPr>
          </a:p>
          <a:p>
            <a:pPr marL="0" indent="0">
              <a:buNone/>
            </a:pPr>
            <a:r>
              <a:rPr lang="en-US">
                <a:ea typeface="+mn-lt"/>
                <a:cs typeface="+mn-lt"/>
              </a:rPr>
              <a:t>•</a:t>
            </a:r>
            <a:r>
              <a:rPr lang="en-US">
                <a:ea typeface="+mn-lt"/>
                <a:cs typeface="+mn-lt"/>
                <a:hlinkClick r:id="rId4"/>
              </a:rPr>
              <a:t>NTACT Age Appropriate Transition Assessment Toolkit</a:t>
            </a:r>
            <a:endParaRPr lang="en-US">
              <a:cs typeface="Calibri" panose="020F0502020204030204"/>
            </a:endParaRPr>
          </a:p>
          <a:p>
            <a:pPr marL="0" indent="0">
              <a:buNone/>
            </a:pPr>
            <a:r>
              <a:rPr lang="en-US">
                <a:ea typeface="+mn-lt"/>
                <a:cs typeface="+mn-lt"/>
              </a:rPr>
              <a:t>Transition Planning Tools:</a:t>
            </a:r>
            <a:endParaRPr lang="en-US">
              <a:cs typeface="Calibri" panose="020F0502020204030204"/>
            </a:endParaRPr>
          </a:p>
          <a:p>
            <a:pPr marL="0" indent="0">
              <a:buNone/>
            </a:pPr>
            <a:r>
              <a:rPr lang="en-US">
                <a:ea typeface="+mn-lt"/>
                <a:cs typeface="+mn-lt"/>
              </a:rPr>
              <a:t>•</a:t>
            </a:r>
            <a:r>
              <a:rPr lang="en-US">
                <a:ea typeface="+mn-lt"/>
                <a:cs typeface="+mn-lt"/>
                <a:hlinkClick r:id="rId5"/>
              </a:rPr>
              <a:t>Transition Planning Map</a:t>
            </a:r>
            <a:endParaRPr lang="en-US">
              <a:cs typeface="Calibri" panose="020F0502020204030204"/>
            </a:endParaRPr>
          </a:p>
          <a:p>
            <a:pPr marL="0" indent="0">
              <a:buNone/>
            </a:pPr>
            <a:r>
              <a:rPr lang="en-US">
                <a:ea typeface="+mn-lt"/>
                <a:cs typeface="+mn-lt"/>
              </a:rPr>
              <a:t>•</a:t>
            </a:r>
            <a:r>
              <a:rPr lang="en-US">
                <a:ea typeface="+mn-lt"/>
                <a:cs typeface="+mn-lt"/>
                <a:hlinkClick r:id="rId6"/>
              </a:rPr>
              <a:t>Example Transition Planning Map</a:t>
            </a:r>
            <a:endParaRPr lang="en-US">
              <a:cs typeface="Calibri" panose="020F0502020204030204"/>
            </a:endParaRPr>
          </a:p>
          <a:p>
            <a:endParaRPr lang="en-US">
              <a:cs typeface="Calibri" panose="020F0502020204030204"/>
            </a:endParaRPr>
          </a:p>
          <a:p>
            <a:pPr marL="0" indent="0">
              <a:buNone/>
            </a:pPr>
            <a:r>
              <a:rPr lang="en-US">
                <a:ea typeface="+mn-lt"/>
                <a:cs typeface="+mn-lt"/>
              </a:rPr>
              <a:t>•</a:t>
            </a:r>
            <a:r>
              <a:rPr lang="en-US" err="1">
                <a:ea typeface="+mn-lt"/>
                <a:cs typeface="+mn-lt"/>
              </a:rPr>
              <a:t>VocRehab</a:t>
            </a:r>
            <a:r>
              <a:rPr lang="en-US">
                <a:ea typeface="+mn-lt"/>
                <a:cs typeface="+mn-lt"/>
              </a:rPr>
              <a:t>- Career Assessment Preferred Tools Checklist</a:t>
            </a:r>
          </a:p>
          <a:p>
            <a:endParaRPr lang="en-US">
              <a:cs typeface="Calibri"/>
            </a:endParaRPr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0457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D0E0F6-BCE5-4DE4-8288-C28B49A23A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/>
              <a:t>AT Resources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7D80A5-92AE-42CB-B43A-CECC1B2DA9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8206"/>
            <a:ext cx="10515600" cy="4748757"/>
          </a:xfrm>
        </p:spPr>
        <p:txBody>
          <a:bodyPr>
            <a:normAutofit fontScale="92500" lnSpcReduction="10000"/>
          </a:bodyPr>
          <a:lstStyle/>
          <a:p>
            <a:r>
              <a:rPr lang="en-US"/>
              <a:t>The Vermont Assistive Technology Program</a:t>
            </a:r>
          </a:p>
          <a:p>
            <a:pPr lvl="1"/>
            <a:r>
              <a:rPr lang="en-US"/>
              <a:t>1-800-750-6355</a:t>
            </a:r>
          </a:p>
          <a:p>
            <a:pPr lvl="1"/>
            <a:r>
              <a:rPr lang="en-US">
                <a:hlinkClick r:id="rId2"/>
              </a:rPr>
              <a:t>www.atp.vermont.gov</a:t>
            </a:r>
            <a:r>
              <a:rPr lang="en-US"/>
              <a:t> </a:t>
            </a:r>
          </a:p>
          <a:p>
            <a:pPr lvl="1"/>
            <a:r>
              <a:rPr lang="en-US"/>
              <a:t>Assistive Technology Inventory: </a:t>
            </a:r>
            <a:r>
              <a:rPr lang="en-US">
                <a:hlinkClick r:id="rId3"/>
              </a:rPr>
              <a:t>www.vt.at4all.com</a:t>
            </a:r>
            <a:r>
              <a:rPr lang="en-US"/>
              <a:t> </a:t>
            </a:r>
          </a:p>
          <a:p>
            <a:pPr lvl="1"/>
            <a:endParaRPr lang="en-US"/>
          </a:p>
          <a:p>
            <a:r>
              <a:rPr lang="en-US"/>
              <a:t>Joy </a:t>
            </a:r>
            <a:r>
              <a:rPr lang="en-US" err="1"/>
              <a:t>Zabala’s</a:t>
            </a:r>
            <a:r>
              <a:rPr lang="en-US"/>
              <a:t> SETT Framework for considering Assistive Technology</a:t>
            </a:r>
          </a:p>
          <a:p>
            <a:pPr lvl="1"/>
            <a:r>
              <a:rPr lang="en-US">
                <a:hlinkClick r:id="rId4"/>
              </a:rPr>
              <a:t>SETT Documents (joyzabala.com)</a:t>
            </a:r>
            <a:endParaRPr lang="en-US"/>
          </a:p>
          <a:p>
            <a:pPr lvl="1"/>
            <a:endParaRPr lang="en-US"/>
          </a:p>
          <a:p>
            <a:r>
              <a:rPr lang="en-US" b="1" i="0" u="none" strike="noStrike">
                <a:solidFill>
                  <a:srgbClr val="333333"/>
                </a:solidFill>
                <a:effectLst/>
                <a:hlinkClick r:id="rId5"/>
              </a:rPr>
              <a:t>Quality Indicators for Assistive Technology Services</a:t>
            </a:r>
            <a:endParaRPr lang="en-US" b="1" i="0" u="none" strike="noStrike">
              <a:solidFill>
                <a:srgbClr val="333333"/>
              </a:solidFill>
              <a:effectLst/>
            </a:endParaRPr>
          </a:p>
          <a:p>
            <a:pPr lvl="1"/>
            <a:r>
              <a:rPr lang="en-US">
                <a:hlinkClick r:id="rId6"/>
              </a:rPr>
              <a:t>Matrix 6: AT in Transition - Quality Indicators for Assistive Technology Services (qiat.org)</a:t>
            </a:r>
            <a:endParaRPr lang="en-US"/>
          </a:p>
          <a:p>
            <a:pPr lvl="1"/>
            <a:r>
              <a:rPr lang="en-US">
                <a:hlinkClick r:id="rId7"/>
              </a:rPr>
              <a:t>Student Self-Evaluation Matrix - Quality Indicators for Assistive Technology - Post Secondary (qiat-ps.org)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2484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709287-43DE-4806-B416-8C58CEE31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/>
                <a:cs typeface="Calibri"/>
              </a:rPr>
              <a:t>Helpful Resources: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F10367-3B34-432A-9452-258C08EE1E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55000" lnSpcReduction="20000"/>
          </a:bodyPr>
          <a:lstStyle/>
          <a:p>
            <a:pPr marL="0" indent="0">
              <a:buNone/>
            </a:pPr>
            <a:r>
              <a:rPr lang="en-US" sz="4000" dirty="0">
                <a:ea typeface="+mn-lt"/>
                <a:cs typeface="+mn-lt"/>
              </a:rPr>
              <a:t>Coordination with Guidance around Act 77 (Don’t Duplicate!) </a:t>
            </a:r>
            <a:endParaRPr lang="en-US" sz="4000" dirty="0">
              <a:cs typeface="Calibri"/>
            </a:endParaRPr>
          </a:p>
          <a:p>
            <a:pPr marL="0" indent="0">
              <a:buNone/>
            </a:pPr>
            <a:r>
              <a:rPr lang="en-US" sz="4000" dirty="0">
                <a:ea typeface="+mn-lt"/>
                <a:cs typeface="+mn-lt"/>
              </a:rPr>
              <a:t>When applicable - Designated Agencies, YPD, </a:t>
            </a:r>
            <a:r>
              <a:rPr lang="en-US" sz="4000" dirty="0" err="1">
                <a:ea typeface="+mn-lt"/>
                <a:cs typeface="+mn-lt"/>
              </a:rPr>
              <a:t>Jobcorps</a:t>
            </a:r>
            <a:br>
              <a:rPr lang="en-US" dirty="0"/>
            </a:br>
            <a:endParaRPr lang="en-US" sz="4000">
              <a:cs typeface="Calibri"/>
            </a:endParaRPr>
          </a:p>
          <a:p>
            <a:pPr marL="0" indent="0">
              <a:buNone/>
            </a:pPr>
            <a:r>
              <a:rPr lang="en-US" sz="4000" dirty="0">
                <a:ea typeface="+mn-lt"/>
                <a:cs typeface="+mn-lt"/>
                <a:hlinkClick r:id="rId2"/>
              </a:rPr>
              <a:t>Virtual Job Shadow</a:t>
            </a:r>
            <a:br>
              <a:rPr lang="en-US" dirty="0"/>
            </a:br>
            <a:endParaRPr lang="en-US" sz="4000">
              <a:cs typeface="Calibri"/>
            </a:endParaRPr>
          </a:p>
          <a:p>
            <a:pPr marL="0" indent="0">
              <a:buNone/>
            </a:pPr>
            <a:r>
              <a:rPr lang="en-US" sz="4000" dirty="0">
                <a:ea typeface="+mn-lt"/>
                <a:cs typeface="+mn-lt"/>
                <a:hlinkClick r:id="rId3"/>
              </a:rPr>
              <a:t>The Caeer Game</a:t>
            </a:r>
            <a:endParaRPr lang="en-US" sz="4000" dirty="0">
              <a:cs typeface="Calibri"/>
            </a:endParaRP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 sz="4000" dirty="0">
                <a:ea typeface="+mn-lt"/>
                <a:cs typeface="+mn-lt"/>
                <a:hlinkClick r:id="rId4"/>
              </a:rPr>
              <a:t>Dr. Kit Career Videos</a:t>
            </a:r>
            <a:br>
              <a:rPr lang="en-US" dirty="0"/>
            </a:br>
            <a:endParaRPr lang="en-US" sz="4000">
              <a:cs typeface="Calibri"/>
            </a:endParaRPr>
          </a:p>
          <a:p>
            <a:pPr marL="0" indent="0">
              <a:buNone/>
            </a:pPr>
            <a:r>
              <a:rPr lang="en-US" sz="4000" dirty="0">
                <a:ea typeface="+mn-lt"/>
                <a:cs typeface="+mn-lt"/>
                <a:hlinkClick r:id="rId5"/>
              </a:rPr>
              <a:t>Teachers Pay Teachers</a:t>
            </a:r>
            <a:br>
              <a:rPr lang="en-US" dirty="0"/>
            </a:br>
            <a:endParaRPr lang="en-US" sz="4000">
              <a:cs typeface="Calibri"/>
            </a:endParaRPr>
          </a:p>
          <a:p>
            <a:pPr marL="0" indent="0">
              <a:buNone/>
            </a:pPr>
            <a:r>
              <a:rPr lang="en-US" sz="4000" dirty="0">
                <a:ea typeface="+mn-lt"/>
                <a:cs typeface="+mn-lt"/>
              </a:rPr>
              <a:t>Families are the best and most important resource we rely on</a:t>
            </a:r>
            <a:endParaRPr lang="en-US" sz="4000" dirty="0">
              <a:cs typeface="Calibri"/>
            </a:endParaRPr>
          </a:p>
          <a:p>
            <a:pPr marL="0" indent="0">
              <a:buNone/>
            </a:pPr>
            <a:br>
              <a:rPr lang="en-US" dirty="0"/>
            </a:br>
            <a:endParaRPr lang="en-US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455112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9BD96D-871E-4C92-B3B3-148ECB516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0048" y="2490952"/>
            <a:ext cx="3626069" cy="1850568"/>
          </a:xfrm>
        </p:spPr>
        <p:txBody>
          <a:bodyPr>
            <a:normAutofit/>
          </a:bodyPr>
          <a:lstStyle/>
          <a:p>
            <a:r>
              <a:rPr lang="en-US" sz="5400">
                <a:solidFill>
                  <a:srgbClr val="FFFFFF"/>
                </a:solidFill>
              </a:rPr>
              <a:t>Who we are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7BB565-F5F7-4265-B2CD-471B3FB6FB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9127" y="1242254"/>
            <a:ext cx="6201737" cy="4936187"/>
          </a:xfrm>
        </p:spPr>
        <p:txBody>
          <a:bodyPr vert="horz" lIns="91440" tIns="45720" rIns="91440" bIns="45720" rtlCol="0" anchor="t">
            <a:normAutofit fontScale="85000" lnSpcReduction="10000"/>
          </a:bodyPr>
          <a:lstStyle/>
          <a:p>
            <a:pPr marL="0">
              <a:lnSpc>
                <a:spcPct val="107000"/>
              </a:lnSpc>
              <a:spcBef>
                <a:spcPts val="0"/>
              </a:spcBef>
            </a:pPr>
            <a:r>
              <a:rPr lang="en-US" sz="2400" b="1" dirty="0">
                <a:latin typeface="Calibri"/>
                <a:ea typeface="Calibri" panose="020F0502020204030204" pitchFamily="34" charset="0"/>
                <a:cs typeface="Calibri"/>
              </a:rPr>
              <a:t>Ben Beatty-Owens, </a:t>
            </a:r>
            <a:r>
              <a:rPr lang="en-US" sz="2400" dirty="0">
                <a:latin typeface="Calibri"/>
                <a:ea typeface="Calibri" panose="020F0502020204030204" pitchFamily="34" charset="0"/>
                <a:cs typeface="Calibri"/>
              </a:rPr>
              <a:t>Transitional and Employment Services Specialist, Special Educator, Essex High School</a:t>
            </a:r>
          </a:p>
          <a:p>
            <a:pPr marL="0">
              <a:lnSpc>
                <a:spcPct val="107000"/>
              </a:lnSpc>
              <a:spcBef>
                <a:spcPts val="0"/>
              </a:spcBef>
            </a:pPr>
            <a:r>
              <a:rPr lang="en-US" sz="2400" b="1" dirty="0">
                <a:effectLst/>
                <a:latin typeface="Calibri"/>
                <a:ea typeface="Calibri" panose="020F0502020204030204" pitchFamily="34" charset="0"/>
                <a:cs typeface="Calibri"/>
              </a:rPr>
              <a:t>Bill Sugarman</a:t>
            </a:r>
            <a:r>
              <a:rPr lang="en-US" sz="2400" dirty="0">
                <a:effectLst/>
                <a:latin typeface="Calibri"/>
                <a:ea typeface="Calibri" panose="020F0502020204030204" pitchFamily="34" charset="0"/>
                <a:cs typeface="Calibri"/>
              </a:rPr>
              <a:t>, Regional Manager – Barre &amp; Morrisville</a:t>
            </a:r>
            <a:r>
              <a:rPr lang="en-US" sz="2400" dirty="0">
                <a:latin typeface="Calibri"/>
                <a:ea typeface="Calibri" panose="020F0502020204030204" pitchFamily="34" charset="0"/>
                <a:cs typeface="Calibri"/>
              </a:rPr>
              <a:t>,</a:t>
            </a:r>
            <a:r>
              <a:rPr lang="en-US" sz="2400" dirty="0">
                <a:effectLst/>
                <a:latin typeface="Calibri"/>
                <a:ea typeface="Calibri" panose="020F0502020204030204" pitchFamily="34" charset="0"/>
                <a:cs typeface="Calibri"/>
              </a:rPr>
              <a:t> Department of </a:t>
            </a:r>
            <a:r>
              <a:rPr lang="en-US" sz="2400" dirty="0" err="1">
                <a:effectLst/>
                <a:latin typeface="Calibri"/>
                <a:ea typeface="Calibri" panose="020F0502020204030204" pitchFamily="34" charset="0"/>
                <a:cs typeface="Calibri"/>
              </a:rPr>
              <a:t>VocRehab</a:t>
            </a:r>
            <a:endParaRPr lang="en-US" sz="2400" dirty="0">
              <a:effectLst/>
              <a:latin typeface="Calibri"/>
              <a:ea typeface="Calibri" panose="020F0502020204030204" pitchFamily="34" charset="0"/>
              <a:cs typeface="Calibri"/>
            </a:endParaRPr>
          </a:p>
          <a:p>
            <a:pPr marL="0">
              <a:lnSpc>
                <a:spcPct val="107000"/>
              </a:lnSpc>
              <a:spcBef>
                <a:spcPts val="0"/>
              </a:spcBef>
            </a:pPr>
            <a:r>
              <a:rPr lang="en-US" sz="2400" b="1" dirty="0">
                <a:effectLst/>
                <a:latin typeface="Calibri"/>
                <a:ea typeface="Calibri" panose="020F0502020204030204" pitchFamily="34" charset="0"/>
                <a:cs typeface="Times New Roman"/>
              </a:rPr>
              <a:t>Bonnie Haug</a:t>
            </a:r>
            <a:r>
              <a:rPr lang="en-US" sz="2400" dirty="0">
                <a:effectLst/>
                <a:latin typeface="Calibri"/>
                <a:ea typeface="Calibri" panose="020F0502020204030204" pitchFamily="34" charset="0"/>
                <a:cs typeface="Times New Roman"/>
              </a:rPr>
              <a:t>, </a:t>
            </a:r>
            <a:r>
              <a:rPr lang="en-US" sz="2400" dirty="0">
                <a:latin typeface="Calibri"/>
                <a:ea typeface="Calibri" panose="020F0502020204030204" pitchFamily="34" charset="0"/>
                <a:cs typeface="Times New Roman"/>
              </a:rPr>
              <a:t>Vocational Rehabilitation Transition Counselor, serving in school youth and young adults, Assessment Specialist</a:t>
            </a:r>
            <a:endParaRPr lang="en-US" sz="2400" dirty="0">
              <a:effectLst/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effectLst/>
                <a:latin typeface="Calibri"/>
                <a:ea typeface="Calibri" panose="020F0502020204030204" pitchFamily="34" charset="0"/>
                <a:cs typeface="Calibri"/>
              </a:rPr>
              <a:t>John Spinney</a:t>
            </a:r>
            <a:r>
              <a:rPr lang="en-US" sz="2400" dirty="0">
                <a:effectLst/>
                <a:latin typeface="Calibri"/>
                <a:ea typeface="Calibri" panose="020F0502020204030204" pitchFamily="34" charset="0"/>
                <a:cs typeface="Calibri"/>
              </a:rPr>
              <a:t>, Postsecondary Transition and Disability Equity, Student Support Services Division, Agency of Education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effectLst/>
                <a:latin typeface="Calibri"/>
                <a:ea typeface="Calibri" panose="020F0502020204030204" pitchFamily="34" charset="0"/>
                <a:cs typeface="Times New Roman"/>
              </a:rPr>
              <a:t>Mickey </a:t>
            </a:r>
            <a:r>
              <a:rPr lang="en-US" sz="2400" b="1" dirty="0" err="1">
                <a:effectLst/>
                <a:latin typeface="Calibri"/>
                <a:ea typeface="Calibri" panose="020F0502020204030204" pitchFamily="34" charset="0"/>
                <a:cs typeface="Times New Roman"/>
              </a:rPr>
              <a:t>Bonges</a:t>
            </a:r>
            <a:r>
              <a:rPr lang="en-US" sz="2400" dirty="0">
                <a:effectLst/>
                <a:latin typeface="Calibri"/>
                <a:ea typeface="Calibri" panose="020F0502020204030204" pitchFamily="34" charset="0"/>
                <a:cs typeface="Times New Roman"/>
              </a:rPr>
              <a:t>, Employment Specialist</a:t>
            </a:r>
            <a:r>
              <a:rPr lang="en-US" sz="2400" dirty="0">
                <a:latin typeface="Calibri"/>
                <a:ea typeface="Calibri" panose="020F0502020204030204" pitchFamily="34" charset="0"/>
                <a:cs typeface="Times New Roman"/>
              </a:rPr>
              <a:t>,</a:t>
            </a:r>
            <a:r>
              <a:rPr lang="en-US" sz="2400" dirty="0">
                <a:effectLst/>
                <a:latin typeface="Calibri"/>
                <a:ea typeface="Calibri" panose="020F0502020204030204" pitchFamily="34" charset="0"/>
                <a:cs typeface="Times New Roman"/>
              </a:rPr>
              <a:t> Essex High School</a:t>
            </a:r>
          </a:p>
          <a:p>
            <a:pPr marL="0">
              <a:lnSpc>
                <a:spcPct val="107000"/>
              </a:lnSpc>
              <a:spcBef>
                <a:spcPts val="0"/>
              </a:spcBef>
            </a:pPr>
            <a:r>
              <a:rPr lang="en-US" sz="2400" b="1" dirty="0">
                <a:effectLst/>
                <a:latin typeface="Calibri"/>
                <a:ea typeface="Calibri" panose="020F0502020204030204" pitchFamily="34" charset="0"/>
                <a:cs typeface="Calibri"/>
              </a:rPr>
              <a:t>Taya Tarr</a:t>
            </a:r>
            <a:r>
              <a:rPr lang="en-US" sz="2400" dirty="0">
                <a:effectLst/>
                <a:latin typeface="Calibri"/>
                <a:ea typeface="Calibri" panose="020F0502020204030204" pitchFamily="34" charset="0"/>
                <a:cs typeface="Calibri"/>
              </a:rPr>
              <a:t>, VR </a:t>
            </a:r>
            <a:r>
              <a:rPr lang="en-US" sz="2400" dirty="0">
                <a:latin typeface="Calibri"/>
                <a:ea typeface="Calibri" panose="020F0502020204030204" pitchFamily="34" charset="0"/>
                <a:cs typeface="Calibri"/>
              </a:rPr>
              <a:t>Counselor, Division</a:t>
            </a:r>
            <a:r>
              <a:rPr lang="en-US" sz="2400" dirty="0">
                <a:effectLst/>
                <a:latin typeface="Calibri"/>
                <a:ea typeface="Calibri" panose="020F0502020204030204" pitchFamily="34" charset="0"/>
                <a:cs typeface="Calibri"/>
              </a:rPr>
              <a:t> for the Blind and Visually Impaired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effectLst/>
                <a:latin typeface="Calibri"/>
                <a:ea typeface="Calibri" panose="020F0502020204030204" pitchFamily="34" charset="0"/>
                <a:cs typeface="Times New Roman"/>
              </a:rPr>
              <a:t>Tracy Roux</a:t>
            </a:r>
            <a:r>
              <a:rPr lang="en-US" sz="2400" dirty="0">
                <a:effectLst/>
                <a:latin typeface="Calibri"/>
                <a:ea typeface="Calibri" panose="020F0502020204030204" pitchFamily="34" charset="0"/>
                <a:cs typeface="Times New Roman"/>
              </a:rPr>
              <a:t>, Assistive Technology Access Specialist, Department of </a:t>
            </a:r>
            <a:r>
              <a:rPr lang="en-US" sz="2400" dirty="0" err="1">
                <a:effectLst/>
                <a:latin typeface="Calibri"/>
                <a:ea typeface="Calibri" panose="020F0502020204030204" pitchFamily="34" charset="0"/>
                <a:cs typeface="Times New Roman"/>
              </a:rPr>
              <a:t>VocRehab</a:t>
            </a:r>
            <a:endParaRPr lang="en-US" sz="2400" dirty="0">
              <a:effectLst/>
              <a:latin typeface="Calibri"/>
              <a:ea typeface="Calibri" panose="020F0502020204030204" pitchFamily="34" charset="0"/>
              <a:cs typeface="Times New Roman"/>
            </a:endParaRP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6662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A5A0DB1-C640-4F9D-9BCC-BE9E34F26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/>
              <a:t>Brief Overview of the Workshop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2B24ED-2553-4D6B-9B53-5770378D21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en-US" sz="3600" dirty="0">
                <a:ea typeface="+mn-lt"/>
                <a:cs typeface="+mn-lt"/>
              </a:rPr>
              <a:t>•</a:t>
            </a:r>
            <a:r>
              <a:rPr lang="en-US" sz="3600" dirty="0">
                <a:effectLst/>
                <a:ea typeface="+mn-lt"/>
                <a:cs typeface="+mn-lt"/>
              </a:rPr>
              <a:t>Introduction of the Transition Assessment Planning for Students with Significant Disabilities</a:t>
            </a:r>
            <a:r>
              <a:rPr lang="en-US" sz="3600" dirty="0">
                <a:ea typeface="+mn-lt"/>
                <a:cs typeface="+mn-lt"/>
              </a:rPr>
              <a:t> </a:t>
            </a:r>
            <a:endParaRPr lang="en-US" sz="3600" dirty="0">
              <a:latin typeface="Calibri"/>
              <a:ea typeface="Calibri" panose="020F0502020204030204" pitchFamily="34" charset="0"/>
              <a:cs typeface="Calibri"/>
            </a:endParaRPr>
          </a:p>
          <a:p>
            <a:pPr marL="0" indent="0">
              <a:buNone/>
            </a:pPr>
            <a:r>
              <a:rPr lang="en-US" sz="3600" dirty="0">
                <a:ea typeface="+mn-lt"/>
                <a:cs typeface="+mn-lt"/>
              </a:rPr>
              <a:t>•Experiences from Employment Specialist from Essex High School</a:t>
            </a:r>
            <a:endParaRPr lang="en-US" dirty="0"/>
          </a:p>
          <a:p>
            <a:pPr marL="0" indent="0">
              <a:buNone/>
            </a:pPr>
            <a:r>
              <a:rPr lang="en-US" sz="3600" dirty="0">
                <a:ea typeface="+mn-lt"/>
                <a:cs typeface="+mn-lt"/>
              </a:rPr>
              <a:t>•Sequence of events when working with youth with VR Transition Counselors and Youth Employment Specialist</a:t>
            </a:r>
            <a:endParaRPr lang="en-US" dirty="0"/>
          </a:p>
          <a:p>
            <a:pPr marL="0" indent="0">
              <a:buNone/>
            </a:pPr>
            <a:r>
              <a:rPr lang="en-US" sz="3600" dirty="0">
                <a:ea typeface="+mn-lt"/>
                <a:cs typeface="+mn-lt"/>
              </a:rPr>
              <a:t>•Assistive technology services</a:t>
            </a:r>
            <a:endParaRPr lang="en-US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sz="3600" dirty="0">
                <a:ea typeface="+mn-lt"/>
                <a:cs typeface="+mn-lt"/>
              </a:rPr>
              <a:t>•Resources for assessments</a:t>
            </a:r>
            <a:endParaRPr lang="en-US" dirty="0">
              <a:ea typeface="+mn-lt"/>
              <a:cs typeface="+mn-lt"/>
            </a:endParaRPr>
          </a:p>
          <a:p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8673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F4FB0C-EBFF-4DFD-9413-203FCD549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19538"/>
          </a:xfrm>
        </p:spPr>
        <p:txBody>
          <a:bodyPr>
            <a:normAutofit fontScale="90000"/>
          </a:bodyPr>
          <a:lstStyle/>
          <a:p>
            <a:pPr algn="ctr"/>
            <a:r>
              <a:rPr lang="en-US"/>
              <a:t>Transition Assessment Planning for Students with Significant Disabilities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D3F2D7-5791-4DCC-A1FF-74E5906A9B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9527" y="1622199"/>
            <a:ext cx="10515600" cy="479229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“…is an ongoing process of </a:t>
            </a:r>
            <a:r>
              <a:rPr lang="en-US" b="1" dirty="0">
                <a:ea typeface="+mn-lt"/>
                <a:cs typeface="+mn-lt"/>
              </a:rPr>
              <a:t>collecting data on the individual’s needs, preferences, and interests as they relate to the demands of current and future working, educational, living, and personal and social environments</a:t>
            </a:r>
            <a:r>
              <a:rPr lang="en-US" dirty="0">
                <a:ea typeface="+mn-lt"/>
                <a:cs typeface="+mn-lt"/>
              </a:rPr>
              <a:t>. Assessment data serve as the common thread in the transition process and form the basis for defining goals and services to be included in the Individualized Education Program (IEP)” 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    (The Division on Career Development and Transition of the Council for Exceptional Children)</a:t>
            </a:r>
            <a:endParaRPr lang="en-US" dirty="0"/>
          </a:p>
          <a:p>
            <a:endParaRPr lang="en-US" dirty="0">
              <a:cs typeface="Calibri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111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BE8C7-5DB4-4571-B273-40959204B4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2380"/>
            <a:ext cx="10501223" cy="5084583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>
                <a:ea typeface="+mn-lt"/>
                <a:cs typeface="+mn-lt"/>
              </a:rPr>
              <a:t>Key Questions</a:t>
            </a:r>
          </a:p>
          <a:p>
            <a:pPr marL="0" indent="0">
              <a:buNone/>
            </a:pPr>
            <a:r>
              <a:rPr lang="en-US">
                <a:ea typeface="+mn-lt"/>
                <a:cs typeface="+mn-lt"/>
              </a:rPr>
              <a:t>1) Where is the student presently?</a:t>
            </a:r>
            <a:endParaRPr lang="en-US">
              <a:cs typeface="Calibri" panose="020F0502020204030204"/>
            </a:endParaRPr>
          </a:p>
          <a:p>
            <a:pPr marL="0" indent="0">
              <a:buNone/>
            </a:pPr>
            <a:r>
              <a:rPr lang="en-US">
                <a:ea typeface="+mn-lt"/>
                <a:cs typeface="+mn-lt"/>
              </a:rPr>
              <a:t>2) Where is the student going?</a:t>
            </a:r>
            <a:endParaRPr lang="en-US">
              <a:cs typeface="Calibri" panose="020F0502020204030204"/>
            </a:endParaRPr>
          </a:p>
          <a:p>
            <a:pPr marL="0" indent="0">
              <a:buNone/>
            </a:pPr>
            <a:r>
              <a:rPr lang="en-US">
                <a:ea typeface="+mn-lt"/>
                <a:cs typeface="+mn-lt"/>
              </a:rPr>
              <a:t>3) How does the student get there?</a:t>
            </a:r>
            <a:endParaRPr lang="en-US">
              <a:cs typeface="Calibri" panose="020F0502020204030204"/>
            </a:endParaRPr>
          </a:p>
          <a:p>
            <a:endParaRPr lang="en-US">
              <a:cs typeface="Calibri" panose="020F0502020204030204"/>
            </a:endParaRPr>
          </a:p>
          <a:p>
            <a:pPr marL="0" indent="0">
              <a:buNone/>
            </a:pPr>
            <a:r>
              <a:rPr lang="en-US">
                <a:cs typeface="Calibri" panose="020F0502020204030204"/>
              </a:rPr>
              <a:t>Transition Assessment Planning Form</a:t>
            </a:r>
          </a:p>
          <a:p>
            <a:pPr>
              <a:buNone/>
            </a:pPr>
            <a:r>
              <a:rPr lang="en-US">
                <a:ea typeface="+mn-lt"/>
                <a:cs typeface="+mn-lt"/>
                <a:hlinkClick r:id="rId2"/>
              </a:rPr>
              <a:t>This tool</a:t>
            </a:r>
            <a:r>
              <a:rPr lang="en-US">
                <a:ea typeface="+mn-lt"/>
                <a:cs typeface="+mn-lt"/>
              </a:rPr>
              <a:t> is very helpful for IEP teams planning for what assessments will be necessary. </a:t>
            </a:r>
            <a:endParaRPr lang="en-US"/>
          </a:p>
          <a:p>
            <a:pPr marL="0" indent="0">
              <a:buNone/>
            </a:pPr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35696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219C1643-0030-40C9-9125-C055E86D98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797" y="238243"/>
            <a:ext cx="11513387" cy="6367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9052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his is a screen shot of the transition assessment planning form.">
            <a:extLst>
              <a:ext uri="{FF2B5EF4-FFF2-40B4-BE49-F238E27FC236}">
                <a16:creationId xmlns:a16="http://schemas.microsoft.com/office/drawing/2014/main" id="{3E42EEDC-439F-4561-87FF-A7427FD29B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775" y="442912"/>
            <a:ext cx="10887075" cy="6077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7687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08FD5A-4102-4ED3-A2FF-8B1E254E5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3332" y="235729"/>
            <a:ext cx="5339751" cy="1095526"/>
          </a:xfrm>
        </p:spPr>
        <p:txBody>
          <a:bodyPr>
            <a:noAutofit/>
          </a:bodyPr>
          <a:lstStyle/>
          <a:p>
            <a:pPr algn="ctr"/>
            <a:r>
              <a:rPr lang="en-US" sz="3200" dirty="0"/>
              <a:t>Experiences of an Employment Specialists at school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2D80BA-E250-4406-BA9E-3D164275D8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880" y="1264909"/>
            <a:ext cx="6087373" cy="5357752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2400">
                <a:ea typeface="+mn-lt"/>
                <a:cs typeface="+mn-lt"/>
              </a:rPr>
              <a:t>Post Secondary Assessment for students on IEP’s</a:t>
            </a:r>
            <a:endParaRPr lang="en-US" sz="2400">
              <a:cs typeface="Calibri" panose="020F0502020204030204"/>
            </a:endParaRPr>
          </a:p>
          <a:p>
            <a:pPr marL="0" indent="0">
              <a:buNone/>
            </a:pPr>
            <a:r>
              <a:rPr lang="en-US" sz="2400">
                <a:ea typeface="+mn-lt"/>
                <a:cs typeface="+mn-lt"/>
              </a:rPr>
              <a:t>Tips - Simple </a:t>
            </a:r>
            <a:r>
              <a:rPr lang="en-US" sz="2400">
                <a:effectLst/>
                <a:ea typeface="+mn-lt"/>
                <a:cs typeface="+mn-lt"/>
              </a:rPr>
              <a:t>and </a:t>
            </a:r>
            <a:r>
              <a:rPr lang="en-US" sz="2400">
                <a:ea typeface="+mn-lt"/>
                <a:cs typeface="+mn-lt"/>
              </a:rPr>
              <a:t>consistent assessment for all programming works best</a:t>
            </a:r>
            <a:endParaRPr lang="en-US" sz="2400"/>
          </a:p>
          <a:p>
            <a:pPr marL="0" indent="0">
              <a:buNone/>
            </a:pPr>
            <a:r>
              <a:rPr lang="en-US" sz="2400">
                <a:ea typeface="+mn-lt"/>
                <a:cs typeface="+mn-lt"/>
              </a:rPr>
              <a:t>Build systems that </a:t>
            </a:r>
            <a:r>
              <a:rPr lang="en-US" sz="2400">
                <a:effectLst/>
                <a:ea typeface="+mn-lt"/>
                <a:cs typeface="+mn-lt"/>
              </a:rPr>
              <a:t>are </a:t>
            </a:r>
            <a:r>
              <a:rPr lang="en-US" sz="2400">
                <a:ea typeface="+mn-lt"/>
                <a:cs typeface="+mn-lt"/>
              </a:rPr>
              <a:t>accessible and that you can individualize</a:t>
            </a:r>
            <a:endParaRPr lang="en-US" sz="2400">
              <a:cs typeface="Calibri" panose="020F0502020204030204"/>
            </a:endParaRPr>
          </a:p>
          <a:p>
            <a:pPr marL="0" indent="0">
              <a:buNone/>
            </a:pPr>
            <a:r>
              <a:rPr lang="en-US" sz="2400">
                <a:ea typeface="+mn-lt"/>
                <a:cs typeface="+mn-lt"/>
              </a:rPr>
              <a:t>Make sure Assessment happens before planning</a:t>
            </a:r>
            <a:endParaRPr lang="en-US" sz="2400">
              <a:cs typeface="Calibri" panose="020F0502020204030204"/>
            </a:endParaRPr>
          </a:p>
          <a:p>
            <a:pPr marL="0" indent="0">
              <a:buNone/>
            </a:pPr>
            <a:r>
              <a:rPr lang="en-US" sz="2400">
                <a:ea typeface="+mn-lt"/>
                <a:cs typeface="+mn-lt"/>
              </a:rPr>
              <a:t>After written assessment, follow </a:t>
            </a:r>
            <a:r>
              <a:rPr lang="en-US" sz="2400">
                <a:effectLst/>
                <a:ea typeface="+mn-lt"/>
                <a:cs typeface="+mn-lt"/>
              </a:rPr>
              <a:t>up </a:t>
            </a:r>
            <a:r>
              <a:rPr lang="en-US" sz="2400">
                <a:ea typeface="+mn-lt"/>
                <a:cs typeface="+mn-lt"/>
              </a:rPr>
              <a:t>with in person shadows, work trials and, or formalized work experiences</a:t>
            </a:r>
            <a:endParaRPr lang="en-US" sz="2400">
              <a:cs typeface="Calibri" panose="020F0502020204030204"/>
            </a:endParaRPr>
          </a:p>
          <a:p>
            <a:pPr marL="0" indent="0">
              <a:buNone/>
            </a:pPr>
            <a:r>
              <a:rPr lang="en-US" sz="2400">
                <a:ea typeface="+mn-lt"/>
                <a:cs typeface="+mn-lt"/>
              </a:rPr>
              <a:t>“Soft” skills for employers are more important than “hard” skills. Employer know how to and like training ‘Hard” skills</a:t>
            </a:r>
            <a:endParaRPr lang="en-US" sz="2400">
              <a:cs typeface="Calibri" panose="020F0502020204030204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br>
              <a:rPr lang="en-US" sz="2400"/>
            </a:br>
            <a:endParaRPr lang="en-US" sz="2400">
              <a:cs typeface="Calibri" panose="020F0502020204030204"/>
            </a:endParaRPr>
          </a:p>
          <a:p>
            <a:endParaRPr lang="en-US" sz="240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2D7DD6C6-E9A4-449D-AE3E-C73F9E4197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4138" y="691371"/>
            <a:ext cx="5577155" cy="5877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91627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1ABC23-1D47-43B0-9242-E8A3B65BB7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02909"/>
            <a:ext cx="10515600" cy="5674054"/>
          </a:xfrm>
        </p:spPr>
        <p:txBody>
          <a:bodyPr vert="horz" lIns="91440" tIns="45720" rIns="91440" bIns="45720" rtlCol="0" anchor="t">
            <a:normAutofit fontScale="40000" lnSpcReduction="20000"/>
          </a:bodyPr>
          <a:lstStyle/>
          <a:p>
            <a:pPr marL="0" indent="0" algn="ctr">
              <a:buNone/>
            </a:pPr>
            <a:r>
              <a:rPr lang="en-US" sz="5000" b="1" dirty="0">
                <a:ea typeface="+mn-lt"/>
                <a:cs typeface="+mn-lt"/>
              </a:rPr>
              <a:t>Dear Students &amp; Families</a:t>
            </a:r>
            <a:endParaRPr lang="en-US" sz="5000" dirty="0">
              <a:cs typeface="Calibri" panose="020F0502020204030204"/>
            </a:endParaRPr>
          </a:p>
          <a:p>
            <a:pPr marL="0" indent="0" algn="ctr">
              <a:buNone/>
            </a:pPr>
            <a:r>
              <a:rPr lang="en-US" sz="5000" b="1" dirty="0">
                <a:ea typeface="+mn-lt"/>
                <a:cs typeface="+mn-lt"/>
              </a:rPr>
              <a:t>Please join us for the</a:t>
            </a:r>
            <a:br>
              <a:rPr lang="en-US" sz="5000" dirty="0"/>
            </a:br>
            <a:endParaRPr lang="en-US" sz="5000" dirty="0">
              <a:cs typeface="Calibri" panose="020F0502020204030204"/>
            </a:endParaRPr>
          </a:p>
          <a:p>
            <a:pPr marL="0" indent="0" algn="ctr">
              <a:buNone/>
            </a:pPr>
            <a:r>
              <a:rPr lang="en-US" sz="5000" b="1" dirty="0">
                <a:ea typeface="+mn-lt"/>
                <a:cs typeface="+mn-lt"/>
              </a:rPr>
              <a:t>Annual </a:t>
            </a:r>
            <a:endParaRPr lang="en-US" sz="5000" dirty="0">
              <a:cs typeface="Calibri" panose="020F0502020204030204"/>
            </a:endParaRPr>
          </a:p>
          <a:p>
            <a:pPr marL="0" indent="0" algn="ctr">
              <a:buNone/>
            </a:pPr>
            <a:r>
              <a:rPr lang="en-US" sz="5000" b="1" dirty="0">
                <a:ea typeface="+mn-lt"/>
                <a:cs typeface="+mn-lt"/>
              </a:rPr>
              <a:t>EHS Adult Services Informational via Zoom</a:t>
            </a:r>
            <a:endParaRPr lang="en-US" sz="5000" dirty="0">
              <a:cs typeface="Calibri" panose="020F0502020204030204"/>
            </a:endParaRPr>
          </a:p>
          <a:p>
            <a:pPr marL="0" indent="0">
              <a:buNone/>
            </a:pPr>
            <a:endParaRPr lang="en-US" sz="5000" dirty="0"/>
          </a:p>
          <a:p>
            <a:pPr marL="0" indent="0" algn="ctr">
              <a:buNone/>
            </a:pPr>
            <a:r>
              <a:rPr lang="en-US" sz="5000" b="1" dirty="0">
                <a:ea typeface="+mn-lt"/>
                <a:cs typeface="+mn-lt"/>
              </a:rPr>
              <a:t>Thursday, October 8th, 2020 </a:t>
            </a:r>
            <a:endParaRPr lang="en-US" sz="5000" dirty="0">
              <a:cs typeface="Calibri" panose="020F0502020204030204"/>
            </a:endParaRPr>
          </a:p>
          <a:p>
            <a:pPr marL="0" indent="0" algn="ctr">
              <a:buNone/>
            </a:pPr>
            <a:r>
              <a:rPr lang="en-US" sz="5000" b="1" dirty="0">
                <a:ea typeface="+mn-lt"/>
                <a:cs typeface="+mn-lt"/>
              </a:rPr>
              <a:t>5:00 p.m. – 7:00 p.m.</a:t>
            </a:r>
            <a:br>
              <a:rPr lang="en-US" sz="5000" dirty="0"/>
            </a:br>
            <a:endParaRPr lang="en-US" sz="5000" dirty="0">
              <a:cs typeface="Calibri" panose="020F0502020204030204"/>
            </a:endParaRPr>
          </a:p>
          <a:p>
            <a:pPr marL="0" indent="0" algn="ctr">
              <a:buNone/>
            </a:pPr>
            <a:r>
              <a:rPr lang="en-US" sz="5000" b="1" dirty="0">
                <a:ea typeface="+mn-lt"/>
                <a:cs typeface="+mn-lt"/>
              </a:rPr>
              <a:t>Learn more about transition from many of the following:</a:t>
            </a:r>
            <a:endParaRPr lang="en-US" sz="5000" dirty="0">
              <a:cs typeface="Calibri" panose="020F0502020204030204"/>
            </a:endParaRPr>
          </a:p>
          <a:p>
            <a:pPr marL="0" indent="0" algn="ctr">
              <a:buNone/>
            </a:pPr>
            <a:r>
              <a:rPr lang="en-US" sz="5000" b="1" dirty="0">
                <a:ea typeface="+mn-lt"/>
                <a:cs typeface="+mn-lt"/>
              </a:rPr>
              <a:t>VocRehab VT, Project Hire, </a:t>
            </a:r>
            <a:r>
              <a:rPr lang="en-US" sz="5000" b="1" dirty="0" err="1">
                <a:ea typeface="+mn-lt"/>
                <a:cs typeface="+mn-lt"/>
              </a:rPr>
              <a:t>HowardCenter</a:t>
            </a:r>
            <a:r>
              <a:rPr lang="en-US" sz="5000" b="1" dirty="0">
                <a:ea typeface="+mn-lt"/>
                <a:cs typeface="+mn-lt"/>
              </a:rPr>
              <a:t>, Transition II, Inc.</a:t>
            </a:r>
            <a:endParaRPr lang="en-US" sz="5000" dirty="0">
              <a:cs typeface="Calibri" panose="020F0502020204030204"/>
            </a:endParaRPr>
          </a:p>
          <a:p>
            <a:pPr marL="0" indent="0" algn="ctr">
              <a:buNone/>
            </a:pPr>
            <a:r>
              <a:rPr lang="en-US" sz="5000" b="1" dirty="0">
                <a:ea typeface="+mn-lt"/>
                <a:cs typeface="+mn-lt"/>
              </a:rPr>
              <a:t>Champlain Community Services, Northwestern Counseling &amp; Support Services,</a:t>
            </a:r>
            <a:endParaRPr lang="en-US" sz="5000" dirty="0">
              <a:cs typeface="Calibri" panose="020F0502020204030204"/>
            </a:endParaRPr>
          </a:p>
          <a:p>
            <a:pPr marL="0" indent="0" algn="ctr">
              <a:buNone/>
            </a:pPr>
            <a:r>
              <a:rPr lang="en-US" sz="5000" b="1" dirty="0">
                <a:ea typeface="+mn-lt"/>
                <a:cs typeface="+mn-lt"/>
              </a:rPr>
              <a:t>Vermont Center for Independent Living, Avenue 7, </a:t>
            </a:r>
            <a:endParaRPr lang="en-US" sz="5000" dirty="0">
              <a:cs typeface="Calibri" panose="020F0502020204030204"/>
            </a:endParaRPr>
          </a:p>
          <a:p>
            <a:pPr marL="0" indent="0" algn="ctr">
              <a:buNone/>
            </a:pPr>
            <a:r>
              <a:rPr lang="en-US" sz="5000" b="1" dirty="0">
                <a:ea typeface="+mn-lt"/>
                <a:cs typeface="+mn-lt"/>
              </a:rPr>
              <a:t>Green Mountain Self Advocates</a:t>
            </a:r>
            <a:endParaRPr lang="en-US" sz="5000" dirty="0">
              <a:cs typeface="Calibri" panose="020F0502020204030204"/>
            </a:endParaRPr>
          </a:p>
          <a:p>
            <a:pPr marL="0" indent="0" algn="ctr">
              <a:buNone/>
            </a:pPr>
            <a:r>
              <a:rPr lang="en-US" sz="5000" b="1" dirty="0">
                <a:ea typeface="+mn-lt"/>
                <a:cs typeface="+mn-lt"/>
              </a:rPr>
              <a:t>SUCCEED, Think College Vermont, Project Search, College Steps,</a:t>
            </a:r>
            <a:endParaRPr lang="en-US" sz="5000" dirty="0">
              <a:cs typeface="Calibri" panose="020F0502020204030204"/>
            </a:endParaRPr>
          </a:p>
          <a:p>
            <a:pPr marL="0" indent="0" algn="ctr">
              <a:buNone/>
            </a:pPr>
            <a:r>
              <a:rPr lang="en-US" sz="5000" b="1" dirty="0">
                <a:ea typeface="+mn-lt"/>
                <a:cs typeface="+mn-lt"/>
              </a:rPr>
              <a:t>Vermont Family Network, Office of Public Guardian</a:t>
            </a:r>
            <a:endParaRPr lang="en-US" sz="5000" dirty="0">
              <a:cs typeface="Calibri" panose="020F0502020204030204"/>
            </a:endParaRPr>
          </a:p>
          <a:p>
            <a:pPr marL="0" indent="0">
              <a:buNone/>
            </a:pPr>
            <a:br>
              <a:rPr lang="en-US" dirty="0"/>
            </a:br>
            <a:endParaRPr lang="en-US" dirty="0">
              <a:cs typeface="Calibri" panose="020F0502020204030204"/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82AFEA75-88CB-47C2-944E-2A5784E611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7212" y="375608"/>
            <a:ext cx="1779198" cy="1793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59909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1197</Words>
  <Application>Microsoft Office PowerPoint</Application>
  <PresentationFormat>Widescreen</PresentationFormat>
  <Paragraphs>123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Transition Assessment Planning for Students with Significant Disabilities</vt:lpstr>
      <vt:lpstr>Who we are</vt:lpstr>
      <vt:lpstr>Brief Overview of the Workshop</vt:lpstr>
      <vt:lpstr>Transition Assessment Planning for Students with Significant Disabilities</vt:lpstr>
      <vt:lpstr>PowerPoint Presentation</vt:lpstr>
      <vt:lpstr>PowerPoint Presentation</vt:lpstr>
      <vt:lpstr>PowerPoint Presentation</vt:lpstr>
      <vt:lpstr>Experiences of an Employment Specialists at school</vt:lpstr>
      <vt:lpstr>PowerPoint Presentation</vt:lpstr>
      <vt:lpstr>PowerPoint Presentation</vt:lpstr>
      <vt:lpstr>Sequence of events when working with  youth</vt:lpstr>
      <vt:lpstr>VocRehab Assessments that require login</vt:lpstr>
      <vt:lpstr>Importance of Assistive Technology </vt:lpstr>
      <vt:lpstr>AT – Who, How, and When</vt:lpstr>
      <vt:lpstr>Resources</vt:lpstr>
      <vt:lpstr>AT Resources</vt:lpstr>
      <vt:lpstr>Helpful Resources: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Transition Assessment Planning for Students with Significant Disabilities</dc:title>
  <dc:creator>Tarr, Taya L</dc:creator>
  <cp:lastModifiedBy>Tarr, Taya L</cp:lastModifiedBy>
  <cp:revision>30</cp:revision>
  <dcterms:created xsi:type="dcterms:W3CDTF">2021-09-28T12:24:58Z</dcterms:created>
  <dcterms:modified xsi:type="dcterms:W3CDTF">2021-10-12T16:11:27Z</dcterms:modified>
</cp:coreProperties>
</file>