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8" r:id="rId7"/>
    <p:sldId id="267" r:id="rId8"/>
    <p:sldId id="261" r:id="rId9"/>
    <p:sldId id="271" r:id="rId10"/>
    <p:sldId id="272" r:id="rId11"/>
    <p:sldId id="260" r:id="rId12"/>
    <p:sldId id="269" r:id="rId13"/>
    <p:sldId id="262" r:id="rId14"/>
    <p:sldId id="264" r:id="rId15"/>
    <p:sldId id="263" r:id="rId16"/>
    <p:sldId id="265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6F721-8885-452F-A664-99F9B1DBFC18}" v="23" dt="2021-10-11T18:42:07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2640-20A6-4062-A5F9-40F864E17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39BF3-DFF5-4B8F-8524-7F8602E78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930D9-AA38-4335-97A2-835F9C3DA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76B33-FD40-4EE2-80E5-EAE1E742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9455D-EB0C-43A8-8C81-C8DF7E52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0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B528-6B6F-44AF-91C4-5DC2D99A2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9AFB9-E336-4D8A-BFA8-7F59C6E9A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AA6FE-72D0-4012-B626-9D2E9561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8DD7-3E65-46E5-B2B5-156E010B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67668-650D-443F-B7C9-5F3B15E8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5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D47C1D-5C63-4D0B-91C6-F661550D2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D0BE1-6318-430F-B2A3-CFC6D626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E41CF-10BE-4D62-B23E-9F03F9AB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472CE-68BF-4560-B5A6-8998D44B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C9B4F-4FDD-4191-AD6D-5C1D3BC1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C8063-2F7A-4B71-98CF-481F5C4B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99862-5303-44D5-B1AB-A4FE7B017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F56-D4A4-4A8E-A4B3-5813B5DF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57680-8182-4036-B61F-EE489626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CA53D-875E-495E-A271-BA81E260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EA66-ADD0-4943-B186-F3BA5AD7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E727D-3132-4C02-8AB3-DF8116A66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F241-84E7-4200-8747-064009B7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6421C-2B89-440F-84FC-1E359673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2977-C037-42DB-B647-1DB9335B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FFBA-FB13-4C89-A11F-880B08D8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E8F7-4243-4FC1-9B6A-2C392F62C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D9CD1-06C2-42E2-A076-87F21D457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60043-7AD3-473C-8464-040DA866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75BDF-93F9-4A58-8646-20728A7B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EE0D9-1555-4FDC-ACFA-293329D3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0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B812-61F0-4ACF-A9D7-81F44360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FFE34-CAF5-4EB6-9F5A-41BC96E5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DC374-A532-43F1-9C80-EB962F983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C0E58-3695-4712-80E3-DCE65E836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F348B-B5BE-491A-9321-96B9D8DA2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851CF-136D-471A-B7CB-04CD3782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FCC77-F2BA-41BB-8545-1F170119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C4AB6-14E9-4C39-8B8A-220CABBF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4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0671-B167-4AD6-971A-D1FFF374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3961C5-F0AA-4235-9818-187C5EF0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25E0A-65A0-4DDD-89E3-A254AA91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2C8C8-EEE1-406F-A574-E6137622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5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7903B-BEDA-42F2-B5F8-636F64AF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B2B69-447B-41F5-8459-66AF4DD4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B6AE9-7D79-4438-A104-F4E0F3C1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4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C1B0-7728-443D-A4D5-6315CD78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15B7-0F33-456C-AF75-D315EDE05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A2093-4B28-49D3-B767-860629931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E4F73-F123-4FE8-8420-BFB66A0A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332A1-1483-46D0-AA5D-530CA96B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0A7FD-88EE-4AF2-8EA1-EA7B3EFB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4211-04C1-4D37-A880-502B9951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8851B3-B0B5-4B91-816E-5E0E01864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67D8-C3D2-467A-99D3-7498BEC32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C1EEE-D526-4308-9C2C-50A701D5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4D6B6-3BA5-44DF-A0EB-174BA66C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9E044-531E-404D-9A7D-EBEBE322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F691E-11BD-4F05-8715-6B5D0A62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91E9C-9EA4-4776-A898-D545B65E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E82D2-FC74-4A4E-A402-AAAFB73A6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B2DC-0D76-461C-82DA-57FE8D716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03A89-C8B2-4339-868E-E6566CFF6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773B9-251F-4E85-8B92-405895303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3DA2-8DBE-4167-BE96-B2000FE37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4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nextmove.org/" TargetMode="External"/><Relationship Id="rId3" Type="http://schemas.openxmlformats.org/officeDocument/2006/relationships/hyperlink" Target="https://www.careerinfonet.org/skills" TargetMode="External"/><Relationship Id="rId7" Type="http://schemas.openxmlformats.org/officeDocument/2006/relationships/hyperlink" Target="https://www.thecareerindex.com/dsp" TargetMode="External"/><Relationship Id="rId2" Type="http://schemas.openxmlformats.org/officeDocument/2006/relationships/hyperlink" Target="https://www.careerinfone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reerinfonet.org/workvalues" TargetMode="External"/><Relationship Id="rId5" Type="http://schemas.openxmlformats.org/officeDocument/2006/relationships/hyperlink" Target="https://www.careeronestop.org/Toolkit/Careers/interest-assessment.aspx" TargetMode="External"/><Relationship Id="rId4" Type="http://schemas.openxmlformats.org/officeDocument/2006/relationships/hyperlink" Target="https://www.myskillsmyfuture.org/" TargetMode="External"/><Relationship Id="rId9" Type="http://schemas.openxmlformats.org/officeDocument/2006/relationships/hyperlink" Target="https://www.mynextmove.org/explore/i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wd-youth.info/wp-content/uploads/2016/10/AssessGuideComplete.pdf" TargetMode="External"/><Relationship Id="rId2" Type="http://schemas.openxmlformats.org/officeDocument/2006/relationships/hyperlink" Target="https://www.livebinders.com/play/play?id=10511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binders.com/media/get/MTI1NTU3ODQ=" TargetMode="External"/><Relationship Id="rId5" Type="http://schemas.openxmlformats.org/officeDocument/2006/relationships/hyperlink" Target="https://docs.google.com/document/d/1nUBY3KuvToS5BE_1hUdFDitkvM7mZFltzHtDeSHeDXc/edit?usp=sharing" TargetMode="External"/><Relationship Id="rId4" Type="http://schemas.openxmlformats.org/officeDocument/2006/relationships/hyperlink" Target="https://transitioncoalition.org/wp-content/uploads/2017/01/NSTTAC-TA-Toolkit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.at4all.com/" TargetMode="External"/><Relationship Id="rId7" Type="http://schemas.openxmlformats.org/officeDocument/2006/relationships/hyperlink" Target="http://qiat-ps.org/students/" TargetMode="External"/><Relationship Id="rId2" Type="http://schemas.openxmlformats.org/officeDocument/2006/relationships/hyperlink" Target="http://www.atp.vermon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iat.org/indicators/matrix-6-at-in-transition/" TargetMode="External"/><Relationship Id="rId5" Type="http://schemas.openxmlformats.org/officeDocument/2006/relationships/hyperlink" Target="https://qiat.org/" TargetMode="External"/><Relationship Id="rId4" Type="http://schemas.openxmlformats.org/officeDocument/2006/relationships/hyperlink" Target="https://joyzabala.com/Documents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game.com/" TargetMode="External"/><Relationship Id="rId2" Type="http://schemas.openxmlformats.org/officeDocument/2006/relationships/hyperlink" Target="https://www.virtualjobshadow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acherspayteachers.com/" TargetMode="External"/><Relationship Id="rId4" Type="http://schemas.openxmlformats.org/officeDocument/2006/relationships/hyperlink" Target="https://www.drki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itioncoalition.org/wp-content/originalSiteAssets/files/docs/TranAssessSDPlanningform11-21-20091259891426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63AED8-59F7-4AB4-884A-4D01A75CF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5100"/>
              <a:t>Transition Assessment Planning for Students with Significant Disabilities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6526A-D61F-4123-96AD-3C2C5D006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/>
              <a:t>Interagency Core Team Event 2021</a:t>
            </a:r>
          </a:p>
        </p:txBody>
      </p:sp>
    </p:spTree>
    <p:extLst>
      <p:ext uri="{BB962C8B-B14F-4D97-AF65-F5344CB8AC3E}">
        <p14:creationId xmlns:p14="http://schemas.microsoft.com/office/powerpoint/2010/main" val="393776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A294C17-DA6F-43F7-8EBD-2C27A51E8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23" y="243338"/>
            <a:ext cx="11331154" cy="638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5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8FD5A-4102-4ED3-A2FF-8B1E254E5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Sequence of events when working with  youth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80BA-E250-4406-BA9E-3D164275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01223" cy="4495111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US" sz="3200" b="1" dirty="0">
                <a:ea typeface="+mn-lt"/>
                <a:cs typeface="+mn-lt"/>
              </a:rPr>
              <a:t>ONLINE </a:t>
            </a:r>
            <a:r>
              <a:rPr lang="en-US" sz="3200" dirty="0">
                <a:ea typeface="+mn-lt"/>
                <a:cs typeface="+mn-lt"/>
              </a:rPr>
              <a:t>(NO ACCOUNT LOG IN REQUIRED):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·</a:t>
            </a:r>
            <a:r>
              <a:rPr lang="en-US" sz="3200" b="1" dirty="0">
                <a:ea typeface="+mn-lt"/>
                <a:cs typeface="+mn-lt"/>
              </a:rPr>
              <a:t>CAREER ONE STOP *  </a:t>
            </a:r>
            <a:r>
              <a:rPr lang="en-US" sz="3200" i="1" dirty="0">
                <a:ea typeface="+mn-lt"/>
                <a:cs typeface="+mn-lt"/>
              </a:rPr>
              <a:t>(interests</a:t>
            </a:r>
            <a:r>
              <a:rPr lang="en-US" sz="3200" i="1" dirty="0">
                <a:effectLst/>
                <a:ea typeface="+mn-lt"/>
                <a:cs typeface="+mn-lt"/>
              </a:rPr>
              <a:t>, </a:t>
            </a:r>
            <a:r>
              <a:rPr lang="en-US" sz="3200" i="1" dirty="0">
                <a:ea typeface="+mn-lt"/>
                <a:cs typeface="+mn-lt"/>
              </a:rPr>
              <a:t>skills</a:t>
            </a:r>
            <a:r>
              <a:rPr lang="en-US" sz="3200" i="1" dirty="0">
                <a:effectLst/>
                <a:ea typeface="+mn-lt"/>
                <a:cs typeface="+mn-lt"/>
              </a:rPr>
              <a:t>, </a:t>
            </a:r>
            <a:r>
              <a:rPr lang="en-US" sz="3200" i="1" dirty="0">
                <a:ea typeface="+mn-lt"/>
                <a:cs typeface="+mn-lt"/>
              </a:rPr>
              <a:t>work values)  </a:t>
            </a:r>
            <a:r>
              <a:rPr lang="en-US" sz="3200" u="sng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https://www.careerinfonet.org</a:t>
            </a:r>
            <a:r>
              <a:rPr lang="en-US" sz="3200" dirty="0">
                <a:ea typeface="+mn-lt"/>
                <a:cs typeface="+mn-lt"/>
              </a:rPr>
              <a:t>  Self-reported skills </a:t>
            </a:r>
            <a:r>
              <a:rPr lang="en-US" sz="3200" dirty="0">
                <a:effectLst/>
                <a:ea typeface="+mn-lt"/>
                <a:cs typeface="+mn-lt"/>
              </a:rPr>
              <a:t>assessment</a:t>
            </a:r>
            <a:r>
              <a:rPr lang="en-US" sz="3200" dirty="0">
                <a:ea typeface="+mn-lt"/>
                <a:cs typeface="+mn-lt"/>
              </a:rPr>
              <a:t>.  Has</a:t>
            </a:r>
            <a:r>
              <a:rPr lang="en-US" sz="3200" dirty="0">
                <a:effectLst/>
                <a:ea typeface="+mn-lt"/>
                <a:cs typeface="+mn-lt"/>
              </a:rPr>
              <a:t> a </a:t>
            </a:r>
            <a:r>
              <a:rPr lang="en-US" sz="3200" dirty="0">
                <a:ea typeface="+mn-lt"/>
                <a:cs typeface="+mn-lt"/>
              </a:rPr>
              <a:t>resume builder.  Occupational videos.  No log in or account required.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b="1" dirty="0" err="1">
                <a:ea typeface="+mn-lt"/>
                <a:cs typeface="+mn-lt"/>
              </a:rPr>
              <a:t>CareerOneStop</a:t>
            </a:r>
            <a:r>
              <a:rPr lang="en-US" sz="3200" b="1" dirty="0">
                <a:ea typeface="+mn-lt"/>
                <a:cs typeface="+mn-lt"/>
              </a:rPr>
              <a:t>: Skills Match 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u="sng" dirty="0">
                <a:ea typeface="+mn-lt"/>
                <a:cs typeface="+mn-lt"/>
                <a:hlinkClick r:id="rId3"/>
              </a:rPr>
              <a:t>https://www.careerinfonet.org/skills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b="1" dirty="0" err="1">
                <a:ea typeface="+mn-lt"/>
                <a:cs typeface="+mn-lt"/>
              </a:rPr>
              <a:t>CareerOneStop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MySkillsMyFuture</a:t>
            </a:r>
            <a:r>
              <a:rPr lang="en-US" sz="3200" b="1" dirty="0">
                <a:ea typeface="+mn-lt"/>
                <a:cs typeface="+mn-lt"/>
              </a:rPr>
              <a:t>  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u="sng" dirty="0">
                <a:ea typeface="+mn-lt"/>
                <a:cs typeface="+mn-lt"/>
                <a:hlinkClick r:id="rId4"/>
              </a:rPr>
              <a:t>https://www.myskillsmyfuture.org</a:t>
            </a:r>
            <a:r>
              <a:rPr lang="en-US" sz="3200" dirty="0">
                <a:ea typeface="+mn-lt"/>
                <a:cs typeface="+mn-lt"/>
              </a:rPr>
              <a:t> 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b="1" dirty="0" err="1">
                <a:ea typeface="+mn-lt"/>
                <a:cs typeface="+mn-lt"/>
              </a:rPr>
              <a:t>CareerOneStop</a:t>
            </a:r>
            <a:r>
              <a:rPr lang="en-US" sz="3200" b="1" dirty="0">
                <a:ea typeface="+mn-lt"/>
                <a:cs typeface="+mn-lt"/>
              </a:rPr>
              <a:t>: Interest Assessment: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u="sng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https://www.careeronestop.org/Toolkit/Careers/interest-assessment.aspx</a:t>
            </a:r>
            <a:r>
              <a:rPr lang="en-US" sz="3200" dirty="0">
                <a:ea typeface="+mn-lt"/>
                <a:cs typeface="+mn-lt"/>
              </a:rPr>
              <a:t>  </a:t>
            </a:r>
            <a:r>
              <a:rPr lang="en-US" sz="3200" i="1" dirty="0">
                <a:ea typeface="+mn-lt"/>
                <a:cs typeface="+mn-lt"/>
              </a:rPr>
              <a:t>(essentially the same   as the O*Net Interest Profiler</a:t>
            </a:r>
            <a:r>
              <a:rPr lang="en-US" sz="3200" i="1" dirty="0">
                <a:effectLst/>
                <a:ea typeface="+mn-lt"/>
                <a:cs typeface="+mn-lt"/>
              </a:rPr>
              <a:t>)</a:t>
            </a:r>
            <a:endParaRPr lang="en-US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b="1" dirty="0" err="1">
                <a:ea typeface="+mn-lt"/>
                <a:cs typeface="+mn-lt"/>
              </a:rPr>
              <a:t>CareerOneStop</a:t>
            </a:r>
            <a:r>
              <a:rPr lang="en-US" sz="3200" b="1" dirty="0">
                <a:ea typeface="+mn-lt"/>
                <a:cs typeface="+mn-lt"/>
              </a:rPr>
              <a:t>: Work Values Matcher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•</a:t>
            </a:r>
            <a:r>
              <a:rPr lang="en-US" sz="3200" u="sng" dirty="0">
                <a:ea typeface="+mn-lt"/>
                <a:cs typeface="+mn-lt"/>
                <a:hlinkClick r:id="rId6"/>
              </a:rPr>
              <a:t>https://www.careerinfonet.org/workvalues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·</a:t>
            </a:r>
            <a:r>
              <a:rPr lang="en-US" sz="3200" b="1" dirty="0">
                <a:ea typeface="+mn-lt"/>
                <a:cs typeface="+mn-lt"/>
              </a:rPr>
              <a:t>CAREER INDEX PLUS *  </a:t>
            </a:r>
            <a:r>
              <a:rPr lang="en-US" sz="3200" i="1" dirty="0">
                <a:ea typeface="+mn-lt"/>
                <a:cs typeface="+mn-lt"/>
              </a:rPr>
              <a:t>(interests, abilities, skills, values)  </a:t>
            </a:r>
            <a:r>
              <a:rPr lang="en-US" sz="3200" u="sng" dirty="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https://www.thecareerindex.com/dsp</a:t>
            </a:r>
            <a:r>
              <a:rPr lang="en-US" sz="3200" dirty="0">
                <a:ea typeface="+mn-lt"/>
                <a:cs typeface="+mn-lt"/>
              </a:rPr>
              <a:t>  Self-reporting style that matches to careers based on physical capacity, </a:t>
            </a:r>
            <a:r>
              <a:rPr lang="en-US" sz="3200" dirty="0">
                <a:effectLst/>
                <a:ea typeface="+mn-lt"/>
                <a:cs typeface="+mn-lt"/>
              </a:rPr>
              <a:t>work </a:t>
            </a:r>
            <a:r>
              <a:rPr lang="en-US" sz="3200" dirty="0">
                <a:ea typeface="+mn-lt"/>
                <a:cs typeface="+mn-lt"/>
              </a:rPr>
              <a:t>conditions, and traits</a:t>
            </a:r>
            <a:r>
              <a:rPr lang="en-US" sz="3200" dirty="0">
                <a:effectLst/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·</a:t>
            </a:r>
            <a:r>
              <a:rPr lang="en-US" sz="3200" b="1" dirty="0">
                <a:ea typeface="+mn-lt"/>
                <a:cs typeface="+mn-lt"/>
              </a:rPr>
              <a:t>MY NEXT MOVE ONET *  </a:t>
            </a:r>
            <a:r>
              <a:rPr lang="en-US" sz="3200" i="1" dirty="0">
                <a:ea typeface="+mn-lt"/>
                <a:cs typeface="+mn-lt"/>
              </a:rPr>
              <a:t>(interest profiler, suitable for </a:t>
            </a:r>
            <a:r>
              <a:rPr lang="en-US" sz="3200" b="1" i="1" dirty="0">
                <a:ea typeface="+mn-lt"/>
                <a:cs typeface="+mn-lt"/>
              </a:rPr>
              <a:t>youth</a:t>
            </a:r>
            <a:r>
              <a:rPr lang="en-US" sz="3200" i="1" dirty="0">
                <a:ea typeface="+mn-lt"/>
                <a:cs typeface="+mn-lt"/>
              </a:rPr>
              <a:t>) </a:t>
            </a:r>
            <a:r>
              <a:rPr lang="en-US" sz="3200" u="sng" dirty="0">
                <a:ea typeface="+mn-lt"/>
                <a:cs typeface="+mn-lt"/>
                <a:hlinkClick r:id="rId8"/>
              </a:rPr>
              <a:t>https://www.mynextmove.org/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u="sng" dirty="0">
                <a:ea typeface="+mn-lt"/>
                <a:cs typeface="+mn-lt"/>
                <a:hlinkClick r:id="rId9"/>
              </a:rPr>
              <a:t>https://www.mynextmove.org/explore/ip</a:t>
            </a:r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C2BEA-692B-434C-A9C4-A889DFDA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err="1">
                <a:ea typeface="+mj-lt"/>
                <a:cs typeface="+mj-lt"/>
              </a:rPr>
              <a:t>VocRehab</a:t>
            </a:r>
            <a:r>
              <a:rPr lang="en-US" b="1">
                <a:ea typeface="+mj-lt"/>
                <a:cs typeface="+mj-lt"/>
              </a:rPr>
              <a:t> Assessments that require login</a:t>
            </a:r>
            <a:endParaRPr lang="en-US"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41F94-D342-4C4A-A556-B7529B66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14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15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500" b="1" dirty="0">
                <a:ea typeface="+mn-lt"/>
                <a:cs typeface="+mn-lt"/>
              </a:rPr>
              <a:t>ON PAPER</a:t>
            </a:r>
            <a:r>
              <a:rPr lang="en-US" sz="1500" dirty="0">
                <a:ea typeface="+mn-lt"/>
                <a:cs typeface="+mn-lt"/>
              </a:rPr>
              <a:t>:  </a:t>
            </a:r>
            <a:endParaRPr lang="en-US" sz="15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•</a:t>
            </a:r>
            <a:r>
              <a:rPr lang="en-US" sz="1500" b="1" dirty="0">
                <a:ea typeface="+mn-lt"/>
                <a:cs typeface="+mn-lt"/>
              </a:rPr>
              <a:t>TRANSFERRABLE SKILLS SCALE  *  </a:t>
            </a:r>
            <a:r>
              <a:rPr lang="en-US" sz="1500" i="1" dirty="0">
                <a:ea typeface="+mn-lt"/>
                <a:cs typeface="+mn-lt"/>
              </a:rPr>
              <a:t>(self-rated skills)</a:t>
            </a:r>
            <a:endParaRPr lang="en-US" sz="1500" dirty="0"/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·</a:t>
            </a:r>
            <a:r>
              <a:rPr lang="en-US" sz="1500" b="1" dirty="0">
                <a:ea typeface="+mn-lt"/>
                <a:cs typeface="+mn-lt"/>
              </a:rPr>
              <a:t>CDM CAREER DECISION-MAKING SYSTEM LEVEL 1  *  </a:t>
            </a:r>
            <a:r>
              <a:rPr lang="en-US" sz="1500" i="1" dirty="0">
                <a:ea typeface="+mn-lt"/>
                <a:cs typeface="+mn-lt"/>
              </a:rPr>
              <a:t>(interests; easy, low level readers, not for nonreaders, suitable for </a:t>
            </a:r>
            <a:r>
              <a:rPr lang="en-US" sz="1500" b="1" i="1" dirty="0">
                <a:ea typeface="+mn-lt"/>
                <a:cs typeface="+mn-lt"/>
              </a:rPr>
              <a:t>youth</a:t>
            </a:r>
            <a:r>
              <a:rPr lang="en-US" sz="1500" i="1" dirty="0">
                <a:ea typeface="+mn-lt"/>
                <a:cs typeface="+mn-lt"/>
              </a:rPr>
              <a:t>)</a:t>
            </a:r>
            <a:endParaRPr lang="en-US" sz="1500" dirty="0"/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·</a:t>
            </a:r>
            <a:r>
              <a:rPr lang="en-US" sz="1500" b="1" dirty="0">
                <a:ea typeface="+mn-lt"/>
                <a:cs typeface="+mn-lt"/>
              </a:rPr>
              <a:t>CDM CAREER DECISION MAKING SYSTEM LEVEL 2  *  </a:t>
            </a:r>
            <a:r>
              <a:rPr lang="en-US" sz="1500" i="1" dirty="0">
                <a:ea typeface="+mn-lt"/>
                <a:cs typeface="+mn-lt"/>
              </a:rPr>
              <a:t>(interests; intermediate readers)</a:t>
            </a:r>
            <a:endParaRPr lang="en-US" sz="1500" dirty="0"/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·</a:t>
            </a:r>
            <a:r>
              <a:rPr lang="en-US" sz="1500" b="1" dirty="0">
                <a:ea typeface="+mn-lt"/>
                <a:cs typeface="+mn-lt"/>
              </a:rPr>
              <a:t>SDS SELF DIRECTED SEARCH STANDARD  *  </a:t>
            </a:r>
            <a:r>
              <a:rPr lang="en-US" sz="1500" i="1" dirty="0">
                <a:ea typeface="+mn-lt"/>
                <a:cs typeface="+mn-lt"/>
              </a:rPr>
              <a:t>(interests; Holland Codes)</a:t>
            </a:r>
            <a:endParaRPr lang="en-US" sz="1500" dirty="0"/>
          </a:p>
          <a:p>
            <a:pPr marL="0" indent="0">
              <a:buNone/>
            </a:pPr>
            <a:r>
              <a:rPr lang="en-US" sz="1500" b="1" dirty="0">
                <a:ea typeface="+mn-lt"/>
                <a:cs typeface="+mn-lt"/>
              </a:rPr>
              <a:t>ONLINE:</a:t>
            </a:r>
            <a:endParaRPr lang="en-US" sz="15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•</a:t>
            </a:r>
            <a:r>
              <a:rPr lang="en-US" sz="1500" b="1" dirty="0">
                <a:ea typeface="+mn-lt"/>
                <a:cs typeface="+mn-lt"/>
              </a:rPr>
              <a:t>WOWI World of Work Inventory *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i="1" dirty="0">
                <a:ea typeface="+mn-lt"/>
                <a:cs typeface="+mn-lt"/>
              </a:rPr>
              <a:t>(interests, abilities, personality)</a:t>
            </a:r>
            <a:r>
              <a:rPr lang="en-US" sz="1500" dirty="0">
                <a:ea typeface="+mn-lt"/>
                <a:cs typeface="+mn-lt"/>
              </a:rPr>
              <a:t> </a:t>
            </a:r>
            <a:endParaRPr lang="en-US" sz="1500" dirty="0"/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•</a:t>
            </a:r>
            <a:r>
              <a:rPr lang="en-US" sz="1500" b="1" dirty="0">
                <a:ea typeface="+mn-lt"/>
                <a:cs typeface="+mn-lt"/>
              </a:rPr>
              <a:t>CAREER SCOPE *  </a:t>
            </a:r>
            <a:r>
              <a:rPr lang="en-US" sz="1500" i="1" dirty="0">
                <a:ea typeface="+mn-lt"/>
                <a:cs typeface="+mn-lt"/>
              </a:rPr>
              <a:t>(interests, aptitude/abilities, personality)</a:t>
            </a:r>
            <a:r>
              <a:rPr lang="en-US" sz="1500" dirty="0">
                <a:ea typeface="+mn-lt"/>
                <a:cs typeface="+mn-lt"/>
              </a:rPr>
              <a:t> </a:t>
            </a:r>
            <a:endParaRPr lang="en-US" sz="1500" dirty="0"/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•</a:t>
            </a:r>
            <a:r>
              <a:rPr lang="en-US" sz="1500" b="1" dirty="0">
                <a:ea typeface="+mn-lt"/>
                <a:cs typeface="+mn-lt"/>
              </a:rPr>
              <a:t>VIRTUAL JOB SHADOW *  </a:t>
            </a:r>
            <a:r>
              <a:rPr lang="en-US" sz="1500" i="1" dirty="0">
                <a:ea typeface="+mn-lt"/>
                <a:cs typeface="+mn-lt"/>
              </a:rPr>
              <a:t>(exploring occupations and related activities, suitable for </a:t>
            </a:r>
            <a:r>
              <a:rPr lang="en-US" sz="1500" b="1" i="1" dirty="0">
                <a:ea typeface="+mn-lt"/>
                <a:cs typeface="+mn-lt"/>
              </a:rPr>
              <a:t>youth</a:t>
            </a:r>
            <a:r>
              <a:rPr lang="en-US" sz="1500" i="1" dirty="0">
                <a:ea typeface="+mn-lt"/>
                <a:cs typeface="+mn-lt"/>
              </a:rPr>
              <a:t>)</a:t>
            </a:r>
            <a:r>
              <a:rPr lang="en-US" sz="1500" b="1" dirty="0">
                <a:ea typeface="+mn-lt"/>
                <a:cs typeface="+mn-lt"/>
              </a:rPr>
              <a:t>   </a:t>
            </a:r>
            <a:endParaRPr lang="en-US" sz="1500" b="1" u="sng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500" dirty="0">
                <a:ea typeface="+mn-lt"/>
                <a:cs typeface="+mn-lt"/>
              </a:rPr>
              <a:t>•</a:t>
            </a:r>
            <a:r>
              <a:rPr lang="en-US" sz="1500" b="1" dirty="0">
                <a:ea typeface="+mn-lt"/>
                <a:cs typeface="+mn-lt"/>
              </a:rPr>
              <a:t>TRANSFERRABLE SKILLS SCALE  *  Online version.  </a:t>
            </a:r>
            <a:r>
              <a:rPr lang="en-US" sz="1500" i="1" dirty="0">
                <a:ea typeface="+mn-lt"/>
                <a:cs typeface="+mn-lt"/>
              </a:rPr>
              <a:t>(self-rated skills, based on prior training or experience, may be suitable for </a:t>
            </a:r>
            <a:r>
              <a:rPr lang="en-US" sz="1500" b="1" i="1" dirty="0">
                <a:ea typeface="+mn-lt"/>
                <a:cs typeface="+mn-lt"/>
              </a:rPr>
              <a:t>youth </a:t>
            </a:r>
            <a:r>
              <a:rPr lang="en-US" sz="1500" i="1" dirty="0">
                <a:ea typeface="+mn-lt"/>
                <a:cs typeface="+mn-lt"/>
              </a:rPr>
              <a:t>who have had some work experience)</a:t>
            </a:r>
            <a:endParaRPr lang="en-US" sz="1500" dirty="0"/>
          </a:p>
          <a:p>
            <a:endParaRPr lang="en-US" sz="1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6369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FC500-8B7F-4F41-8775-0F4608B21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Importance of Assistive Technology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A9D45-4352-49B2-8884-D5E0AD3FC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523999"/>
            <a:ext cx="10746378" cy="4894217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“For most people technology makes things easier. For people with disabilities, however, technology makes things possible.”</a:t>
            </a:r>
          </a:p>
          <a:p>
            <a:pPr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/>
              <a:t>Mary Pat </a:t>
            </a:r>
            <a:r>
              <a:rPr lang="en-US" err="1"/>
              <a:t>Radabaugh</a:t>
            </a:r>
            <a:r>
              <a:rPr lang="en-US"/>
              <a:t>, Director of IBM National Support Center for Persons with Disabilities, 1988</a:t>
            </a:r>
          </a:p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r>
              <a:rPr lang="en-US" sz="2800"/>
              <a:t>Assistive Technology mentioned in all three Transition Assessment Domains.</a:t>
            </a:r>
          </a:p>
          <a:p>
            <a:r>
              <a:rPr lang="en-US" sz="2800"/>
              <a:t>AT </a:t>
            </a:r>
            <a:r>
              <a:rPr lang="en-US"/>
              <a:t>from school and home will likely still be relevant for work.</a:t>
            </a:r>
          </a:p>
          <a:p>
            <a:r>
              <a:rPr lang="en-US"/>
              <a:t>Important to incorporate tools early on to increase success later in life.</a:t>
            </a:r>
          </a:p>
        </p:txBody>
      </p:sp>
    </p:spTree>
    <p:extLst>
      <p:ext uri="{BB962C8B-B14F-4D97-AF65-F5344CB8AC3E}">
        <p14:creationId xmlns:p14="http://schemas.microsoft.com/office/powerpoint/2010/main" val="1887408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876B3-183A-4F73-85A9-55B8355D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AT – Who, How, and When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7E47-28B5-4C92-8171-C4870E027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152953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800"/>
              <a:t>Schools have initial responsibility to supply AT. This is documented in the </a:t>
            </a:r>
            <a:r>
              <a:rPr lang="en-US" sz="2800" err="1"/>
              <a:t>IEP</a:t>
            </a:r>
            <a:r>
              <a:rPr lang="en-US" sz="2800"/>
              <a:t>. </a:t>
            </a:r>
            <a:r>
              <a:rPr lang="en-US"/>
              <a:t>Occupational/Physical therapists, Speech and Language Pathologists, Learning Specialist, Special educator, etc. are among the “Who”.</a:t>
            </a:r>
            <a:endParaRPr lang="en-US" sz="2800"/>
          </a:p>
          <a:p>
            <a:r>
              <a:rPr lang="en-US" sz="2800"/>
              <a:t>The Vermont Assistive Technology Program can help research ideas. There are 3 AT Try-Out Centers located throughout the state.</a:t>
            </a:r>
          </a:p>
          <a:p>
            <a:pPr lvl="1"/>
            <a:r>
              <a:rPr lang="en-US"/>
              <a:t>Pre-transition age: refer directly to the AT Program. The sooner the better!</a:t>
            </a:r>
          </a:p>
          <a:p>
            <a:pPr lvl="1"/>
            <a:r>
              <a:rPr lang="en-US"/>
              <a:t>Transition age: refer through VR for extra services.</a:t>
            </a:r>
          </a:p>
          <a:p>
            <a:r>
              <a:rPr lang="en-US" sz="2800"/>
              <a:t>What does considering AT look like?</a:t>
            </a:r>
          </a:p>
          <a:p>
            <a:pPr lvl="1"/>
            <a:r>
              <a:rPr lang="en-US"/>
              <a:t>SETT Framework</a:t>
            </a:r>
          </a:p>
          <a:p>
            <a:pPr lvl="1"/>
            <a:r>
              <a:rPr lang="en-US"/>
              <a:t>Quality Indicators for AT</a:t>
            </a:r>
          </a:p>
        </p:txBody>
      </p:sp>
    </p:spTree>
    <p:extLst>
      <p:ext uri="{BB962C8B-B14F-4D97-AF65-F5344CB8AC3E}">
        <p14:creationId xmlns:p14="http://schemas.microsoft.com/office/powerpoint/2010/main" val="3723675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72EEF-28D1-4BE6-BE99-80C6A63A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Resources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7EBD-5966-4ECE-88F8-31394DEA4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Assessment Resources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•</a:t>
            </a:r>
            <a:r>
              <a:rPr lang="en-US">
                <a:ea typeface="+mn-lt"/>
                <a:cs typeface="+mn-lt"/>
                <a:hlinkClick r:id="rId2"/>
              </a:rPr>
              <a:t>Free Transition Assessments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•</a:t>
            </a:r>
            <a:r>
              <a:rPr lang="en-US">
                <a:ea typeface="+mn-lt"/>
                <a:cs typeface="+mn-lt"/>
                <a:hlinkClick r:id="rId3"/>
              </a:rPr>
              <a:t>A-Z Guide Transition Assessments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•</a:t>
            </a:r>
            <a:r>
              <a:rPr lang="en-US">
                <a:ea typeface="+mn-lt"/>
                <a:cs typeface="+mn-lt"/>
                <a:hlinkClick r:id="rId4"/>
              </a:rPr>
              <a:t>NTACT Age Appropriate Transition Assessment Toolkit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Transition Planning Tools: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•</a:t>
            </a:r>
            <a:r>
              <a:rPr lang="en-US">
                <a:ea typeface="+mn-lt"/>
                <a:cs typeface="+mn-lt"/>
                <a:hlinkClick r:id="rId5"/>
              </a:rPr>
              <a:t>Transition Planning Map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•</a:t>
            </a:r>
            <a:r>
              <a:rPr lang="en-US">
                <a:ea typeface="+mn-lt"/>
                <a:cs typeface="+mn-lt"/>
                <a:hlinkClick r:id="rId6"/>
              </a:rPr>
              <a:t>Example Transition Planning Map</a:t>
            </a: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•</a:t>
            </a:r>
            <a:r>
              <a:rPr lang="en-US" err="1">
                <a:ea typeface="+mn-lt"/>
                <a:cs typeface="+mn-lt"/>
              </a:rPr>
              <a:t>VocRehab</a:t>
            </a:r>
            <a:r>
              <a:rPr lang="en-US">
                <a:ea typeface="+mn-lt"/>
                <a:cs typeface="+mn-lt"/>
              </a:rPr>
              <a:t>- Career Assessment Preferred Tools Checklist</a:t>
            </a:r>
          </a:p>
          <a:p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5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0E0F6-BCE5-4DE4-8288-C28B49A23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AT Resources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80A5-92AE-42CB-B43A-CECC1B2D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474875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The Vermont Assistive Technology Program</a:t>
            </a:r>
          </a:p>
          <a:p>
            <a:pPr lvl="1"/>
            <a:r>
              <a:rPr lang="en-US"/>
              <a:t>1-800-750-6355</a:t>
            </a:r>
          </a:p>
          <a:p>
            <a:pPr lvl="1"/>
            <a:r>
              <a:rPr lang="en-US">
                <a:hlinkClick r:id="rId2"/>
              </a:rPr>
              <a:t>www.atp.vermont.gov</a:t>
            </a:r>
            <a:r>
              <a:rPr lang="en-US"/>
              <a:t> </a:t>
            </a:r>
          </a:p>
          <a:p>
            <a:pPr lvl="1"/>
            <a:r>
              <a:rPr lang="en-US"/>
              <a:t>Assistive Technology Inventory: </a:t>
            </a:r>
            <a:r>
              <a:rPr lang="en-US">
                <a:hlinkClick r:id="rId3"/>
              </a:rPr>
              <a:t>www.vt.at4all.com</a:t>
            </a:r>
            <a:r>
              <a:rPr lang="en-US"/>
              <a:t> </a:t>
            </a:r>
          </a:p>
          <a:p>
            <a:pPr lvl="1"/>
            <a:endParaRPr lang="en-US"/>
          </a:p>
          <a:p>
            <a:r>
              <a:rPr lang="en-US"/>
              <a:t>Joy </a:t>
            </a:r>
            <a:r>
              <a:rPr lang="en-US" err="1"/>
              <a:t>Zabala’s</a:t>
            </a:r>
            <a:r>
              <a:rPr lang="en-US"/>
              <a:t> SETT Framework for considering Assistive Technology</a:t>
            </a:r>
          </a:p>
          <a:p>
            <a:pPr lvl="1"/>
            <a:r>
              <a:rPr lang="en-US">
                <a:hlinkClick r:id="rId4"/>
              </a:rPr>
              <a:t>SETT Documents (joyzabala.com)</a:t>
            </a:r>
            <a:endParaRPr lang="en-US"/>
          </a:p>
          <a:p>
            <a:pPr lvl="1"/>
            <a:endParaRPr lang="en-US"/>
          </a:p>
          <a:p>
            <a:r>
              <a:rPr lang="en-US" b="1" i="0" u="none" strike="noStrike">
                <a:solidFill>
                  <a:srgbClr val="333333"/>
                </a:solidFill>
                <a:effectLst/>
                <a:hlinkClick r:id="rId5"/>
              </a:rPr>
              <a:t>Quality Indicators for Assistive Technology Services</a:t>
            </a:r>
            <a:endParaRPr lang="en-US" b="1" i="0" u="none" strike="noStrike">
              <a:solidFill>
                <a:srgbClr val="333333"/>
              </a:solidFill>
              <a:effectLst/>
            </a:endParaRPr>
          </a:p>
          <a:p>
            <a:pPr lvl="1"/>
            <a:r>
              <a:rPr lang="en-US">
                <a:hlinkClick r:id="rId6"/>
              </a:rPr>
              <a:t>Matrix 6: AT in Transition - Quality Indicators for Assistive Technology Services (qiat.org)</a:t>
            </a:r>
            <a:endParaRPr lang="en-US"/>
          </a:p>
          <a:p>
            <a:pPr lvl="1"/>
            <a:r>
              <a:rPr lang="en-US">
                <a:hlinkClick r:id="rId7"/>
              </a:rPr>
              <a:t>Student Self-Evaluation Matrix - Quality Indicators for Assistive Technology - Post Secondary (qiat-ps.org)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4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09287-43DE-4806-B416-8C58CEE3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Helpful Resources: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10367-3B34-432A-9452-258C08EE1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>
                <a:ea typeface="+mn-lt"/>
                <a:cs typeface="+mn-lt"/>
              </a:rPr>
              <a:t>Coordination with Guidance around Act 77 (Don’t Duplicate!) </a:t>
            </a:r>
            <a:endParaRPr lang="en-US" sz="4000" dirty="0"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ea typeface="+mn-lt"/>
                <a:cs typeface="+mn-lt"/>
              </a:rPr>
              <a:t>When applicable - Designated Agencies, YPD, </a:t>
            </a:r>
            <a:r>
              <a:rPr lang="en-US" sz="4000" dirty="0" err="1">
                <a:ea typeface="+mn-lt"/>
                <a:cs typeface="+mn-lt"/>
              </a:rPr>
              <a:t>Jobcorps</a:t>
            </a:r>
            <a:br>
              <a:rPr lang="en-US" dirty="0"/>
            </a:br>
            <a:endParaRPr lang="en-US" sz="4000"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ea typeface="+mn-lt"/>
                <a:cs typeface="+mn-lt"/>
                <a:hlinkClick r:id="rId2"/>
              </a:rPr>
              <a:t>Virtual Job Shadow</a:t>
            </a:r>
            <a:br>
              <a:rPr lang="en-US" dirty="0"/>
            </a:br>
            <a:endParaRPr lang="en-US" sz="4000"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ea typeface="+mn-lt"/>
                <a:cs typeface="+mn-lt"/>
                <a:hlinkClick r:id="rId3"/>
              </a:rPr>
              <a:t>The Caeer Game</a:t>
            </a:r>
            <a:endParaRPr lang="en-US" sz="4000" dirty="0"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4000" dirty="0">
                <a:ea typeface="+mn-lt"/>
                <a:cs typeface="+mn-lt"/>
                <a:hlinkClick r:id="rId4"/>
              </a:rPr>
              <a:t>Dr. Kit Career Videos</a:t>
            </a:r>
            <a:br>
              <a:rPr lang="en-US" dirty="0"/>
            </a:br>
            <a:endParaRPr lang="en-US" sz="4000"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ea typeface="+mn-lt"/>
                <a:cs typeface="+mn-lt"/>
                <a:hlinkClick r:id="rId5"/>
              </a:rPr>
              <a:t>Teachers Pay Teachers</a:t>
            </a:r>
            <a:br>
              <a:rPr lang="en-US" dirty="0"/>
            </a:br>
            <a:endParaRPr lang="en-US" sz="4000"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ea typeface="+mn-lt"/>
                <a:cs typeface="+mn-lt"/>
              </a:rPr>
              <a:t>Families are the best and most important resource we rely on</a:t>
            </a:r>
            <a:endParaRPr lang="en-US" sz="4000" dirty="0"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511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BD96D-871E-4C92-B3B3-148ECB516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2490952"/>
            <a:ext cx="3626069" cy="1850568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Who we are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BB565-F5F7-4265-B2CD-471B3FB6F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242254"/>
            <a:ext cx="6201737" cy="493618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latin typeface="Calibri"/>
                <a:ea typeface="Calibri" panose="020F0502020204030204" pitchFamily="34" charset="0"/>
                <a:cs typeface="Calibri"/>
              </a:rPr>
              <a:t>Ben Beatty-Owens, </a:t>
            </a:r>
            <a:r>
              <a:rPr lang="en-US" sz="2400" dirty="0">
                <a:latin typeface="Calibri"/>
                <a:ea typeface="Calibri" panose="020F0502020204030204" pitchFamily="34" charset="0"/>
                <a:cs typeface="Calibri"/>
              </a:rPr>
              <a:t>Transitional and Employment Services Specialist, Special Educator, Essex High School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Bill Sugarman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Calibri"/>
              </a:rPr>
              <a:t>, Regional Manager – Barre &amp; Morrisville</a:t>
            </a:r>
            <a:r>
              <a:rPr lang="en-US" sz="2400" dirty="0">
                <a:latin typeface="Calibri"/>
                <a:ea typeface="Calibri" panose="020F0502020204030204" pitchFamily="34" charset="0"/>
                <a:cs typeface="Calibri"/>
              </a:rPr>
              <a:t>,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Department of </a:t>
            </a:r>
            <a:r>
              <a:rPr lang="en-US" sz="24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VocRehab</a:t>
            </a:r>
            <a:endParaRPr lang="en-US" sz="24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Bonnie Haug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en-US" sz="2400" dirty="0">
                <a:latin typeface="Calibri"/>
                <a:ea typeface="Calibri" panose="020F0502020204030204" pitchFamily="34" charset="0"/>
                <a:cs typeface="Times New Roman"/>
              </a:rPr>
              <a:t>Vocational Rehabilitation Transition Counselor, serving in school youth and young adults, Assessment Specialist</a:t>
            </a:r>
            <a:endParaRPr lang="en-US" sz="24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John Spinney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Calibri"/>
              </a:rPr>
              <a:t>, Postsecondary Transition and Disability Equity, Student Support Services Division, Agency of Education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Mickey </a:t>
            </a:r>
            <a:r>
              <a:rPr lang="en-US" sz="2400" b="1" dirty="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Bonges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Employment Specialist</a:t>
            </a:r>
            <a:r>
              <a:rPr lang="en-US" sz="2400" dirty="0">
                <a:latin typeface="Calibri"/>
                <a:ea typeface="Calibri" panose="020F0502020204030204" pitchFamily="34" charset="0"/>
                <a:cs typeface="Times New Roman"/>
              </a:rPr>
              <a:t>,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Essex High School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Taya Tarr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Calibri"/>
              </a:rPr>
              <a:t>, VR </a:t>
            </a:r>
            <a:r>
              <a:rPr lang="en-US" sz="2400" dirty="0">
                <a:latin typeface="Calibri"/>
                <a:ea typeface="Calibri" panose="020F0502020204030204" pitchFamily="34" charset="0"/>
                <a:cs typeface="Calibri"/>
              </a:rPr>
              <a:t>Counselor, Division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for the Blind and Visually Impaired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Tracy Roux</a:t>
            </a:r>
            <a:r>
              <a:rPr lang="en-US" sz="2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, Assistive Technology Access Specialist, Department of </a:t>
            </a:r>
            <a:r>
              <a:rPr lang="en-US" sz="2400" dirty="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VocRehab</a:t>
            </a:r>
            <a:endParaRPr lang="en-US" sz="24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6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A0DB1-C640-4F9D-9BCC-BE9E34F2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Brief Overview of the Workshop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24ED-2553-4D6B-9B53-5770378D2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•</a:t>
            </a:r>
            <a:r>
              <a:rPr lang="en-US" sz="3600" dirty="0">
                <a:effectLst/>
                <a:ea typeface="+mn-lt"/>
                <a:cs typeface="+mn-lt"/>
              </a:rPr>
              <a:t>Introduction of the Transition Assessment Planning for Students with Significant Disabilities</a:t>
            </a:r>
            <a:r>
              <a:rPr lang="en-US" sz="3600" dirty="0">
                <a:ea typeface="+mn-lt"/>
                <a:cs typeface="+mn-lt"/>
              </a:rPr>
              <a:t> </a:t>
            </a:r>
            <a:endParaRPr lang="en-US" sz="36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•Experiences from Employment Specialist from Essex High School</a:t>
            </a:r>
            <a:endParaRPr lang="en-US" dirty="0"/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•Sequence of events when working with youth with VR Transition Counselors and Youth Employment Specialist</a:t>
            </a:r>
            <a:endParaRPr lang="en-US" dirty="0"/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•Assistive technology services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600" dirty="0">
                <a:ea typeface="+mn-lt"/>
                <a:cs typeface="+mn-lt"/>
              </a:rPr>
              <a:t>•Resources for assessments</a:t>
            </a:r>
            <a:endParaRPr lang="en-US" dirty="0">
              <a:ea typeface="+mn-lt"/>
              <a:cs typeface="+mn-lt"/>
            </a:endParaRP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4FB0C-EBFF-4DFD-9413-203FCD549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538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Transition Assessment Planning for Students with Significant Disabilities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F2D7-5791-4DCC-A1FF-74E5906A9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527" y="1622199"/>
            <a:ext cx="10515600" cy="47922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“…is an ongoing process of </a:t>
            </a:r>
            <a:r>
              <a:rPr lang="en-US" b="1" dirty="0">
                <a:ea typeface="+mn-lt"/>
                <a:cs typeface="+mn-lt"/>
              </a:rPr>
              <a:t>collecting data on the individual’s needs, preferences, and interests as they relate to the demands of current and future working, educational, living, and personal and social environments</a:t>
            </a:r>
            <a:r>
              <a:rPr lang="en-US" dirty="0">
                <a:ea typeface="+mn-lt"/>
                <a:cs typeface="+mn-lt"/>
              </a:rPr>
              <a:t>. Assessment data serve as the common thread in the transition process and form the basis for defining goals and services to be included in the Individualized Education Program (IEP)”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    (The Division on Career Development and Transition of the Council for Exceptional Children)</a:t>
            </a:r>
            <a:endParaRPr lang="en-US" dirty="0"/>
          </a:p>
          <a:p>
            <a:endParaRPr lang="en-US" dirty="0">
              <a:cs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BE8C7-5DB4-4571-B273-40959204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380"/>
            <a:ext cx="10501223" cy="508458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Key Questions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1) Where is the student presently?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2) Where is the student going?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3) How does the student get there?</a:t>
            </a: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cs typeface="Calibri" panose="020F0502020204030204"/>
              </a:rPr>
              <a:t>Transition Assessment Planning Form</a:t>
            </a:r>
          </a:p>
          <a:p>
            <a:pPr>
              <a:buNone/>
            </a:pPr>
            <a:r>
              <a:rPr lang="en-US">
                <a:ea typeface="+mn-lt"/>
                <a:cs typeface="+mn-lt"/>
                <a:hlinkClick r:id="rId2"/>
              </a:rPr>
              <a:t>This tool</a:t>
            </a:r>
            <a:r>
              <a:rPr lang="en-US">
                <a:ea typeface="+mn-lt"/>
                <a:cs typeface="+mn-lt"/>
              </a:rPr>
              <a:t> is very helpful for IEP teams planning for what assessments will be necessary. </a:t>
            </a:r>
            <a:endParaRPr lang="en-US"/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569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19C1643-0030-40C9-9125-C055E86D9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97" y="238243"/>
            <a:ext cx="11513387" cy="63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0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is is a screen shot of the transition assessment planning form.">
            <a:extLst>
              <a:ext uri="{FF2B5EF4-FFF2-40B4-BE49-F238E27FC236}">
                <a16:creationId xmlns:a16="http://schemas.microsoft.com/office/drawing/2014/main" id="{3E42EEDC-439F-4561-87FF-A7427FD29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442912"/>
            <a:ext cx="10887075" cy="607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8FD5A-4102-4ED3-A2FF-8B1E254E5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332" y="235729"/>
            <a:ext cx="5339751" cy="1095526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Experiences of an Employment Specialists at school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80BA-E250-4406-BA9E-3D164275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80" y="1264909"/>
            <a:ext cx="6087373" cy="53577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Post Secondary Assessment for students on IEP’s</a:t>
            </a: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Tips - Simple </a:t>
            </a:r>
            <a:r>
              <a:rPr lang="en-US" sz="2400">
                <a:effectLst/>
                <a:ea typeface="+mn-lt"/>
                <a:cs typeface="+mn-lt"/>
              </a:rPr>
              <a:t>and </a:t>
            </a:r>
            <a:r>
              <a:rPr lang="en-US" sz="2400">
                <a:ea typeface="+mn-lt"/>
                <a:cs typeface="+mn-lt"/>
              </a:rPr>
              <a:t>consistent assessment for all programming works best</a:t>
            </a:r>
            <a:endParaRPr lang="en-US" sz="2400"/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Build systems that </a:t>
            </a:r>
            <a:r>
              <a:rPr lang="en-US" sz="2400">
                <a:effectLst/>
                <a:ea typeface="+mn-lt"/>
                <a:cs typeface="+mn-lt"/>
              </a:rPr>
              <a:t>are </a:t>
            </a:r>
            <a:r>
              <a:rPr lang="en-US" sz="2400">
                <a:ea typeface="+mn-lt"/>
                <a:cs typeface="+mn-lt"/>
              </a:rPr>
              <a:t>accessible and that you can individualize</a:t>
            </a: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Make sure Assessment happens before planning</a:t>
            </a: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After written assessment, follow </a:t>
            </a:r>
            <a:r>
              <a:rPr lang="en-US" sz="2400">
                <a:effectLst/>
                <a:ea typeface="+mn-lt"/>
                <a:cs typeface="+mn-lt"/>
              </a:rPr>
              <a:t>up </a:t>
            </a:r>
            <a:r>
              <a:rPr lang="en-US" sz="2400">
                <a:ea typeface="+mn-lt"/>
                <a:cs typeface="+mn-lt"/>
              </a:rPr>
              <a:t>with in person shadows, work trials and, or formalized work experiences</a:t>
            </a: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“Soft” skills for employers are more important than “hard” skills. Employer know how to and like training ‘Hard” skills</a:t>
            </a:r>
            <a:endParaRPr lang="en-US" sz="2400">
              <a:cs typeface="Calibri" panose="020F0502020204030204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br>
              <a:rPr lang="en-US" sz="2400"/>
            </a:br>
            <a:endParaRPr lang="en-US" sz="2400">
              <a:cs typeface="Calibri" panose="020F0502020204030204"/>
            </a:endParaRPr>
          </a:p>
          <a:p>
            <a:endParaRPr lang="en-US" sz="24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7DD6C6-E9A4-449D-AE3E-C73F9E419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138" y="691371"/>
            <a:ext cx="5577155" cy="587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6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ABC23-1D47-43B0-9242-E8A3B65BB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09"/>
            <a:ext cx="10515600" cy="5674054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Dear Students &amp; Families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Please join us for the</a:t>
            </a:r>
            <a:br>
              <a:rPr lang="en-US" sz="5000" dirty="0"/>
            </a:b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Annual 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EHS Adult Services Informational via Zoom</a:t>
            </a:r>
            <a:endParaRPr lang="en-US" sz="5000" dirty="0">
              <a:cs typeface="Calibri" panose="020F0502020204030204"/>
            </a:endParaRPr>
          </a:p>
          <a:p>
            <a:pPr marL="0" indent="0">
              <a:buNone/>
            </a:pPr>
            <a:endParaRPr lang="en-US" sz="5000" dirty="0"/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Thursday, October 8th, 2020 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5:00 p.m. – 7:00 p.m.</a:t>
            </a:r>
            <a:br>
              <a:rPr lang="en-US" sz="5000" dirty="0"/>
            </a:b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Learn more about transition from many of the following: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VocRehab VT, Project Hire, </a:t>
            </a:r>
            <a:r>
              <a:rPr lang="en-US" sz="5000" b="1" dirty="0" err="1">
                <a:ea typeface="+mn-lt"/>
                <a:cs typeface="+mn-lt"/>
              </a:rPr>
              <a:t>HowardCenter</a:t>
            </a:r>
            <a:r>
              <a:rPr lang="en-US" sz="5000" b="1" dirty="0">
                <a:ea typeface="+mn-lt"/>
                <a:cs typeface="+mn-lt"/>
              </a:rPr>
              <a:t>, Transition II, Inc.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Champlain Community Services, Northwestern Counseling &amp; Support Services,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Vermont Center for Independent Living, Avenue 7, 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Green Mountain Self Advocates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SUCCEED, Think College Vermont, Project Search, College Steps,</a:t>
            </a:r>
            <a:endParaRPr lang="en-US" sz="5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5000" b="1" dirty="0">
                <a:ea typeface="+mn-lt"/>
                <a:cs typeface="+mn-lt"/>
              </a:rPr>
              <a:t>Vermont Family Network, Office of Public Guardian</a:t>
            </a:r>
            <a:endParaRPr lang="en-US" sz="50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AFEA75-88CB-47C2-944E-2A5784E61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12" y="375608"/>
            <a:ext cx="1779198" cy="179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9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1197</Words>
  <Application>Microsoft Office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Transition Assessment Planning for Students with Significant Disabilities</vt:lpstr>
      <vt:lpstr>Who we are</vt:lpstr>
      <vt:lpstr>Brief Overview of the Workshop</vt:lpstr>
      <vt:lpstr>Transition Assessment Planning for Students with Significant Disabilities</vt:lpstr>
      <vt:lpstr>PowerPoint Presentation</vt:lpstr>
      <vt:lpstr>PowerPoint Presentation</vt:lpstr>
      <vt:lpstr>PowerPoint Presentation</vt:lpstr>
      <vt:lpstr>Experiences of an Employment Specialists at school</vt:lpstr>
      <vt:lpstr>PowerPoint Presentation</vt:lpstr>
      <vt:lpstr>PowerPoint Presentation</vt:lpstr>
      <vt:lpstr>Sequence of events when working with  youth</vt:lpstr>
      <vt:lpstr>VocRehab Assessments that require login</vt:lpstr>
      <vt:lpstr>Importance of Assistive Technology </vt:lpstr>
      <vt:lpstr>AT – Who, How, and When</vt:lpstr>
      <vt:lpstr>Resources</vt:lpstr>
      <vt:lpstr>AT Resources</vt:lpstr>
      <vt:lpstr>Helpful Resources: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Assessment Planning for Students with Significant Disabilities</dc:title>
  <dc:creator>Tarr, Taya L</dc:creator>
  <cp:lastModifiedBy>Tarr, Taya L</cp:lastModifiedBy>
  <cp:revision>30</cp:revision>
  <dcterms:created xsi:type="dcterms:W3CDTF">2021-09-28T12:24:58Z</dcterms:created>
  <dcterms:modified xsi:type="dcterms:W3CDTF">2021-10-12T16:11:27Z</dcterms:modified>
</cp:coreProperties>
</file>