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3D34A-C090-4809-A688-695DF2D9520A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A5ADC-B818-4A3E-A026-898782C8A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194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3D34A-C090-4809-A688-695DF2D9520A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A5ADC-B818-4A3E-A026-898782C8A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013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3D34A-C090-4809-A688-695DF2D9520A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A5ADC-B818-4A3E-A026-898782C8A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672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3D34A-C090-4809-A688-695DF2D9520A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A5ADC-B818-4A3E-A026-898782C8A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415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3D34A-C090-4809-A688-695DF2D9520A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A5ADC-B818-4A3E-A026-898782C8A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847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3D34A-C090-4809-A688-695DF2D9520A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A5ADC-B818-4A3E-A026-898782C8A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294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3D34A-C090-4809-A688-695DF2D9520A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A5ADC-B818-4A3E-A026-898782C8A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25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3D34A-C090-4809-A688-695DF2D9520A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A5ADC-B818-4A3E-A026-898782C8A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210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3D34A-C090-4809-A688-695DF2D9520A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A5ADC-B818-4A3E-A026-898782C8A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433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3D34A-C090-4809-A688-695DF2D9520A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A5ADC-B818-4A3E-A026-898782C8A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637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3D34A-C090-4809-A688-695DF2D9520A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A5ADC-B818-4A3E-A026-898782C8A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420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3D34A-C090-4809-A688-695DF2D9520A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A5ADC-B818-4A3E-A026-898782C8A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800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HCRS DEVELOPMENTAL SERVICES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200" dirty="0">
                <a:solidFill>
                  <a:srgbClr val="00B050"/>
                </a:solidFill>
              </a:rPr>
              <a:t>SUPPORTED EMPLOYMENT FOR HIGH SCHOOL </a:t>
            </a:r>
            <a:r>
              <a:rPr lang="en-US" sz="3200">
                <a:solidFill>
                  <a:srgbClr val="00B050"/>
                </a:solidFill>
              </a:rPr>
              <a:t>GRADS 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6688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B050"/>
                </a:solidFill>
              </a:rPr>
              <a:t>WINDSOR/HARTFORD DSP MANAGER</a:t>
            </a:r>
            <a:br>
              <a:rPr lang="en-US" b="1" dirty="0">
                <a:solidFill>
                  <a:srgbClr val="00B050"/>
                </a:solidFill>
              </a:rPr>
            </a:br>
            <a:r>
              <a:rPr lang="en-US" b="1" dirty="0">
                <a:solidFill>
                  <a:srgbClr val="00B050"/>
                </a:solidFill>
              </a:rPr>
              <a:t>JENNIFER MERRILL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00B050"/>
                </a:solidFill>
              </a:rPr>
              <a:t>Employers include: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DHMC – Dining and Daycare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King Arthur Flour</a:t>
            </a:r>
          </a:p>
          <a:p>
            <a:pPr lvl="1"/>
            <a:r>
              <a:rPr lang="en-US" dirty="0" err="1">
                <a:solidFill>
                  <a:srgbClr val="00B050"/>
                </a:solidFill>
              </a:rPr>
              <a:t>Hypertherm</a:t>
            </a:r>
            <a:endParaRPr lang="en-US" dirty="0">
              <a:solidFill>
                <a:srgbClr val="00B050"/>
              </a:solidFill>
            </a:endParaRPr>
          </a:p>
          <a:p>
            <a:pPr lvl="1"/>
            <a:r>
              <a:rPr lang="en-US" dirty="0">
                <a:solidFill>
                  <a:srgbClr val="00B050"/>
                </a:solidFill>
              </a:rPr>
              <a:t>Cantore’s Pizza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Price Chopper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CRELL</a:t>
            </a:r>
          </a:p>
          <a:p>
            <a:pPr lvl="1"/>
            <a:r>
              <a:rPr lang="en-US" dirty="0" err="1">
                <a:solidFill>
                  <a:srgbClr val="00B050"/>
                </a:solidFill>
              </a:rPr>
              <a:t>Kendel</a:t>
            </a:r>
            <a:r>
              <a:rPr lang="en-US" dirty="0">
                <a:solidFill>
                  <a:srgbClr val="00B050"/>
                </a:solidFill>
              </a:rPr>
              <a:t> of Hanover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Suzy’s Little Peanuts Daycare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Walmart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VA Hospital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White River Inn and Suites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Hanover Coop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Coop Kitchen</a:t>
            </a:r>
          </a:p>
        </p:txBody>
      </p:sp>
    </p:spTree>
    <p:extLst>
      <p:ext uri="{BB962C8B-B14F-4D97-AF65-F5344CB8AC3E}">
        <p14:creationId xmlns:p14="http://schemas.microsoft.com/office/powerpoint/2010/main" val="23425383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B050"/>
                </a:solidFill>
              </a:rPr>
              <a:t>???QUESTIONS???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912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B050"/>
                </a:solidFill>
              </a:rPr>
              <a:t>THE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Potentially DS-eligible students are identified by their school by at least September of their graduating year</a:t>
            </a:r>
          </a:p>
          <a:p>
            <a:r>
              <a:rPr lang="en-US" dirty="0">
                <a:solidFill>
                  <a:srgbClr val="00B050"/>
                </a:solidFill>
              </a:rPr>
              <a:t>Once students are found eligible for Developmental Services, AND choose HCRS as their provider agency, the agency gets to work</a:t>
            </a:r>
          </a:p>
          <a:p>
            <a:r>
              <a:rPr lang="en-US" dirty="0">
                <a:solidFill>
                  <a:srgbClr val="00B050"/>
                </a:solidFill>
              </a:rPr>
              <a:t>Direct Service Manager attends transition meetings and meets with graduating students and their families to identify employment needs and goals</a:t>
            </a:r>
          </a:p>
          <a:p>
            <a:r>
              <a:rPr lang="en-US" dirty="0">
                <a:solidFill>
                  <a:srgbClr val="00B050"/>
                </a:solidFill>
              </a:rPr>
              <a:t>School works on potential employment leads with students, and works on job readiness skills such as interview skills and resume writing</a:t>
            </a:r>
          </a:p>
          <a:p>
            <a:endParaRPr lang="en-US" dirty="0">
              <a:solidFill>
                <a:srgbClr val="00B050"/>
              </a:solidFill>
            </a:endParaRPr>
          </a:p>
          <a:p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4387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B050"/>
                </a:solidFill>
              </a:rPr>
              <a:t>THE PROCESS – CONTINUED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HCRS will work with the school team to explore potential job leads, and to secure a Promise of Employment (POE)</a:t>
            </a:r>
          </a:p>
          <a:p>
            <a:r>
              <a:rPr lang="en-US" dirty="0">
                <a:solidFill>
                  <a:srgbClr val="00B050"/>
                </a:solidFill>
              </a:rPr>
              <a:t>A POE is when an employer commits to the student the promise of a job once the student graduates high school</a:t>
            </a:r>
          </a:p>
          <a:p>
            <a:r>
              <a:rPr lang="en-US" dirty="0">
                <a:solidFill>
                  <a:srgbClr val="00B050"/>
                </a:solidFill>
              </a:rPr>
              <a:t>What makes a good POE?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Competitive employment from a vetted employer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A legitimate position within the company; specific jobs may be carved out within an existing position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Competitive wage, at least federal minimum wage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Minimum of 5 hours per week</a:t>
            </a:r>
          </a:p>
          <a:p>
            <a:pPr lvl="1"/>
            <a:endParaRPr lang="en-US" dirty="0">
              <a:solidFill>
                <a:srgbClr val="00B050"/>
              </a:solidFill>
            </a:endParaRPr>
          </a:p>
          <a:p>
            <a:pPr lvl="1"/>
            <a:endParaRPr lang="en-US" dirty="0">
              <a:solidFill>
                <a:srgbClr val="00B050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3901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B050"/>
                </a:solidFill>
              </a:rPr>
              <a:t>WHAT HAPPENS NEXT?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00B050"/>
                </a:solidFill>
              </a:rPr>
              <a:t>Bridge Coordinator will work with graduating student, their parent/guardian, and the DSP Manager to create the Needs Assessment, which will assess the level of need the student requires for employment</a:t>
            </a:r>
          </a:p>
          <a:p>
            <a:r>
              <a:rPr lang="en-US" dirty="0">
                <a:solidFill>
                  <a:srgbClr val="00B050"/>
                </a:solidFill>
              </a:rPr>
              <a:t>Support is provided according to the individual’s level of assessed need</a:t>
            </a:r>
          </a:p>
          <a:p>
            <a:r>
              <a:rPr lang="en-US" dirty="0">
                <a:solidFill>
                  <a:srgbClr val="00B050"/>
                </a:solidFill>
              </a:rPr>
              <a:t>The Levels of Need are: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None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Minimal – transportation to/from work, daily or weekly check-ins with employer and employee, support with filling out time sheets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Moderate – getting individual started for day, checking in throughout workday to ensure task completion/comprehension, facilitate communication with employer and others, support with any self-care needs, follow through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Significant – accessibility needs and environmental modifications, significant needs in most aspects of self-care, substantial support required with most job tasks, communication support/specialized assisted technology needs, hand-over-hand support, other supports as identified by individual </a:t>
            </a:r>
            <a:r>
              <a:rPr lang="en-US">
                <a:solidFill>
                  <a:srgbClr val="00B050"/>
                </a:solidFill>
              </a:rPr>
              <a:t>and their team</a:t>
            </a:r>
            <a:endParaRPr lang="en-US" dirty="0">
              <a:solidFill>
                <a:srgbClr val="00B050"/>
              </a:solidFill>
            </a:endParaRPr>
          </a:p>
          <a:p>
            <a:pPr lvl="1"/>
            <a:endParaRPr lang="en-US" dirty="0">
              <a:solidFill>
                <a:srgbClr val="00B050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817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B050"/>
                </a:solidFill>
              </a:rPr>
              <a:t>WHAT HAPPENS NEXT – CONTINUED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00B050"/>
                </a:solidFill>
              </a:rPr>
              <a:t>Bridge Coordinator or Service Coordinator prepares Needs Assessment and gathers other documents necessary to bring student through the funding process for a Medicaid Waiver</a:t>
            </a:r>
          </a:p>
          <a:p>
            <a:r>
              <a:rPr lang="en-US" dirty="0">
                <a:solidFill>
                  <a:srgbClr val="00B050"/>
                </a:solidFill>
              </a:rPr>
              <a:t>HCRS needs to know how many hours of support (per week) to request from the state</a:t>
            </a:r>
          </a:p>
          <a:p>
            <a:r>
              <a:rPr lang="en-US" dirty="0">
                <a:solidFill>
                  <a:srgbClr val="00B050"/>
                </a:solidFill>
              </a:rPr>
              <a:t>The request includes transportation needs and supported needs on the job, to total a number of hours to request</a:t>
            </a:r>
          </a:p>
          <a:p>
            <a:r>
              <a:rPr lang="en-US" dirty="0">
                <a:solidFill>
                  <a:srgbClr val="00B050"/>
                </a:solidFill>
              </a:rPr>
              <a:t>Request goes through three channels of approval, and within six weeks, a determination is made by the state</a:t>
            </a:r>
          </a:p>
          <a:p>
            <a:r>
              <a:rPr lang="en-US" dirty="0">
                <a:solidFill>
                  <a:srgbClr val="00B050"/>
                </a:solidFill>
              </a:rPr>
              <a:t>Best to begin this process mid-winter, and bring someone through funding no later than May (at the </a:t>
            </a:r>
            <a:r>
              <a:rPr lang="en-US" u="sng" dirty="0">
                <a:solidFill>
                  <a:srgbClr val="00B050"/>
                </a:solidFill>
              </a:rPr>
              <a:t>very</a:t>
            </a:r>
            <a:r>
              <a:rPr lang="en-US" dirty="0">
                <a:solidFill>
                  <a:srgbClr val="00B050"/>
                </a:solidFill>
              </a:rPr>
              <a:t> latest) – however, employment funding can be requested at any time until an individual reaches age 26</a:t>
            </a:r>
          </a:p>
          <a:p>
            <a:r>
              <a:rPr lang="en-US" dirty="0">
                <a:solidFill>
                  <a:srgbClr val="00B050"/>
                </a:solidFill>
              </a:rPr>
              <a:t>Once funding is secured, employment support begins in earnest</a:t>
            </a:r>
          </a:p>
        </p:txBody>
      </p:sp>
    </p:spTree>
    <p:extLst>
      <p:ext uri="{BB962C8B-B14F-4D97-AF65-F5344CB8AC3E}">
        <p14:creationId xmlns:p14="http://schemas.microsoft.com/office/powerpoint/2010/main" val="901642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rgbClr val="00B050"/>
                </a:solidFill>
              </a:rPr>
              <a:t>IMPORTANT!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solidFill>
                  <a:srgbClr val="00B050"/>
                </a:solidFill>
              </a:rPr>
              <a:t>All services are provided using least restrictive methods</a:t>
            </a:r>
          </a:p>
          <a:p>
            <a:r>
              <a:rPr lang="en-US" dirty="0">
                <a:solidFill>
                  <a:srgbClr val="00B050"/>
                </a:solidFill>
              </a:rPr>
              <a:t>HCRS does not “get” jobs for people; we work with individuals to create resumes, fill out applications, practice interviews, look in want-ads and online in a process we call Job Development – individuals get their own jobs on their own merit, we just support the process</a:t>
            </a:r>
          </a:p>
          <a:p>
            <a:r>
              <a:rPr lang="en-US" dirty="0">
                <a:solidFill>
                  <a:srgbClr val="00B050"/>
                </a:solidFill>
              </a:rPr>
              <a:t>Support is not “fixed”, assessment is ongoing and supports can be faded and reintroduced as individual needs indicate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Assessments include the Jobsite Support Tool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Ongoing on-the-job assessment by Direct Support Professional (DSP)</a:t>
            </a:r>
          </a:p>
          <a:p>
            <a:r>
              <a:rPr lang="en-US" dirty="0">
                <a:solidFill>
                  <a:srgbClr val="00B050"/>
                </a:solidFill>
              </a:rPr>
              <a:t>Listen to individual wants/needs for employment.  People may dream BIG (hello, NASA!), we make every effort to support individuals to work toward achieving their employment dreams and goals, whatever they may be</a:t>
            </a:r>
          </a:p>
          <a:p>
            <a:r>
              <a:rPr lang="en-US" dirty="0">
                <a:solidFill>
                  <a:srgbClr val="00B050"/>
                </a:solidFill>
              </a:rPr>
              <a:t>How?  Start small, every big dream starts with a baby step somewhere along the way</a:t>
            </a:r>
          </a:p>
          <a:p>
            <a:r>
              <a:rPr lang="en-US" dirty="0">
                <a:solidFill>
                  <a:srgbClr val="00B050"/>
                </a:solidFill>
              </a:rPr>
              <a:t>We will support individuals with becoming self-employed and starting their own business, though that process takes time</a:t>
            </a:r>
          </a:p>
        </p:txBody>
      </p:sp>
    </p:spTree>
    <p:extLst>
      <p:ext uri="{BB962C8B-B14F-4D97-AF65-F5344CB8AC3E}">
        <p14:creationId xmlns:p14="http://schemas.microsoft.com/office/powerpoint/2010/main" val="37321726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00B050"/>
                </a:solidFill>
              </a:rPr>
              <a:t>BRATTLEBORO DSP MANAGER </a:t>
            </a:r>
            <a:br>
              <a:rPr lang="en-US" b="1">
                <a:solidFill>
                  <a:srgbClr val="00B050"/>
                </a:solidFill>
              </a:rPr>
            </a:br>
            <a:r>
              <a:rPr lang="en-US" b="1">
                <a:solidFill>
                  <a:srgbClr val="00B050"/>
                </a:solidFill>
              </a:rPr>
              <a:t>TAMARA SIMMMIOLKJIER</a:t>
            </a:r>
            <a:br>
              <a:rPr lang="en-US" b="1" dirty="0">
                <a:solidFill>
                  <a:srgbClr val="00B050"/>
                </a:solidFill>
              </a:rPr>
            </a:b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EMPLOYERS INCLUDE: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Brattleboro Food Coop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HCP Packaging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Sodexo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Granite City Electric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HCRS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Westminster Fire Department</a:t>
            </a:r>
          </a:p>
          <a:p>
            <a:pPr lvl="1"/>
            <a:r>
              <a:rPr lang="en-US" dirty="0" err="1">
                <a:solidFill>
                  <a:srgbClr val="00B050"/>
                </a:solidFill>
              </a:rPr>
              <a:t>Beadniks</a:t>
            </a:r>
            <a:endParaRPr lang="en-US" dirty="0">
              <a:solidFill>
                <a:srgbClr val="00B050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721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B050"/>
                </a:solidFill>
              </a:rPr>
              <a:t>BELLOWS FALLS DSP MANAGER </a:t>
            </a:r>
            <a:br>
              <a:rPr lang="en-US" b="1" dirty="0">
                <a:solidFill>
                  <a:srgbClr val="00B050"/>
                </a:solidFill>
              </a:rPr>
            </a:br>
            <a:r>
              <a:rPr lang="en-US" b="1" dirty="0">
                <a:solidFill>
                  <a:srgbClr val="00B050"/>
                </a:solidFill>
              </a:rPr>
              <a:t>CHRISTINE FIELDS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Employers in Bellows Falls include: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Shaw’s</a:t>
            </a:r>
          </a:p>
          <a:p>
            <a:pPr lvl="1"/>
            <a:r>
              <a:rPr lang="en-US" dirty="0" err="1">
                <a:solidFill>
                  <a:srgbClr val="00B050"/>
                </a:solidFill>
              </a:rPr>
              <a:t>LaValley</a:t>
            </a:r>
            <a:r>
              <a:rPr lang="en-US" dirty="0">
                <a:solidFill>
                  <a:srgbClr val="00B050"/>
                </a:solidFill>
              </a:rPr>
              <a:t> Building Supply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Greater Falls Pharmacy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One Step Ahead Daycare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J&amp;H Hardware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Brattleboro Retreat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Allen Brother’s Market</a:t>
            </a:r>
          </a:p>
        </p:txBody>
      </p:sp>
    </p:spTree>
    <p:extLst>
      <p:ext uri="{BB962C8B-B14F-4D97-AF65-F5344CB8AC3E}">
        <p14:creationId xmlns:p14="http://schemas.microsoft.com/office/powerpoint/2010/main" val="19643311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B050"/>
                </a:solidFill>
              </a:rPr>
              <a:t>SPRINGFIELD DSP MANAGER</a:t>
            </a:r>
            <a:br>
              <a:rPr lang="en-US" b="1" dirty="0">
                <a:solidFill>
                  <a:srgbClr val="00B050"/>
                </a:solidFill>
              </a:rPr>
            </a:br>
            <a:r>
              <a:rPr lang="en-US" b="1" dirty="0">
                <a:solidFill>
                  <a:srgbClr val="00B050"/>
                </a:solidFill>
              </a:rPr>
              <a:t>HEATHER CLOUD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00B050"/>
                </a:solidFill>
              </a:rPr>
              <a:t>Employers include: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Springfield Coop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Black River Kwik Stop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Woodstock Inn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HCRS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Vermont Soapstone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Clark’s IGA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Evolution Salon and Spa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FW Webb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Harvest Barn Inn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Springfield Pharmacy</a:t>
            </a:r>
          </a:p>
        </p:txBody>
      </p:sp>
    </p:spTree>
    <p:extLst>
      <p:ext uri="{BB962C8B-B14F-4D97-AF65-F5344CB8AC3E}">
        <p14:creationId xmlns:p14="http://schemas.microsoft.com/office/powerpoint/2010/main" val="1010293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786</Words>
  <Application>Microsoft Office PowerPoint</Application>
  <PresentationFormat>Widescreen</PresentationFormat>
  <Paragraphs>87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HCRS DEVELOPMENTAL SERVICES</vt:lpstr>
      <vt:lpstr>THE PROCESS</vt:lpstr>
      <vt:lpstr>THE PROCESS – CONTINUED </vt:lpstr>
      <vt:lpstr>WHAT HAPPENS NEXT?</vt:lpstr>
      <vt:lpstr>WHAT HAPPENS NEXT – CONTINUED </vt:lpstr>
      <vt:lpstr>IMPORTANT!</vt:lpstr>
      <vt:lpstr>BRATTLEBORO DSP MANAGER  TAMARA SIMMMIOLKJIER </vt:lpstr>
      <vt:lpstr>BELLOWS FALLS DSP MANAGER  CHRISTINE FIELDS</vt:lpstr>
      <vt:lpstr>SPRINGFIELD DSP MANAGER HEATHER CLOUD</vt:lpstr>
      <vt:lpstr>WINDSOR/HARTFORD DSP MANAGER JENNIFER MERRILL</vt:lpstr>
      <vt:lpstr>???QUESTIONS???</vt:lpstr>
    </vt:vector>
  </TitlesOfParts>
  <Company>HCRS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HCRS DEVELOPMENTAL SERVICES</dc:title>
  <dc:creator>Tracy Jackson</dc:creator>
  <cp:lastModifiedBy>Martha Frank</cp:lastModifiedBy>
  <cp:revision>19</cp:revision>
  <dcterms:created xsi:type="dcterms:W3CDTF">2020-12-21T15:12:56Z</dcterms:created>
  <dcterms:modified xsi:type="dcterms:W3CDTF">2021-06-14T13:47:57Z</dcterms:modified>
</cp:coreProperties>
</file>