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Lst>
  <p:sldSz cx="12192000" cy="6858000"/>
  <p:notesSz cx="6858000" cy="9144000"/>
  <p:embeddedFontLst>
    <p:embeddedFont>
      <p:font typeface="Book Antiqua" panose="020406020503050303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Lucida Sans" panose="020B0602030504020204" pitchFamily="34" charset="0"/>
      <p:regular r:id="rId28"/>
      <p:bold r:id="rId29"/>
      <p:italic r:id="rId30"/>
      <p:boldItalic r:id="rId31"/>
    </p:embeddedFont>
    <p:embeddedFont>
      <p:font typeface="Roboto" panose="020B0604020202020204" charset="0"/>
      <p:regular r:id="rId32"/>
      <p:bold r:id="rId33"/>
      <p:italic r:id="rId34"/>
      <p:boldItalic r:id="rId35"/>
    </p:embeddedFont>
  </p:embeddedFontLst>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Pp/taJtn64+IHo8N1rqL2dQWv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54" autoAdjust="0"/>
  </p:normalViewPr>
  <p:slideViewPr>
    <p:cSldViewPr snapToGrid="0">
      <p:cViewPr varScale="1">
        <p:scale>
          <a:sx n="86" d="100"/>
          <a:sy n="86" d="100"/>
        </p:scale>
        <p:origin x="12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9:notes"/>
          <p:cNvSpPr txBox="1">
            <a:spLocks noGrp="1"/>
          </p:cNvSpPr>
          <p:nvPr>
            <p:ph type="body" idx="1"/>
          </p:nvPr>
        </p:nvSpPr>
        <p:spPr>
          <a:xfrm>
            <a:off x="942217" y="3382828"/>
            <a:ext cx="7537737" cy="3204784"/>
          </a:xfrm>
          <a:prstGeom prst="rect">
            <a:avLst/>
          </a:prstGeom>
          <a:noFill/>
          <a:ln>
            <a:noFill/>
          </a:ln>
        </p:spPr>
        <p:txBody>
          <a:bodyPr spcFirstLastPara="1" wrap="square" lIns="91675" tIns="91675" rIns="91675" bIns="91675" anchor="t" anchorCtr="0">
            <a:noAutofit/>
          </a:bodyPr>
          <a:lstStyle/>
          <a:p>
            <a:pPr marL="158750" lvl="0" indent="0" algn="l" rtl="0">
              <a:lnSpc>
                <a:spcPct val="100000"/>
              </a:lnSpc>
              <a:spcBef>
                <a:spcPts val="0"/>
              </a:spcBef>
              <a:spcAft>
                <a:spcPts val="0"/>
              </a:spcAft>
              <a:buSzPts val="1100"/>
              <a:buNone/>
            </a:pPr>
            <a:endParaRPr dirty="0"/>
          </a:p>
        </p:txBody>
      </p:sp>
      <p:sp>
        <p:nvSpPr>
          <p:cNvPr id="172" name="Google Shape;172;p19:notes"/>
          <p:cNvSpPr>
            <a:spLocks noGrp="1" noRot="1" noChangeAspect="1"/>
          </p:cNvSpPr>
          <p:nvPr>
            <p:ph type="sldImg" idx="2"/>
          </p:nvPr>
        </p:nvSpPr>
        <p:spPr>
          <a:xfrm>
            <a:off x="2339975" y="534988"/>
            <a:ext cx="4743450" cy="26685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8:notes"/>
          <p:cNvSpPr txBox="1">
            <a:spLocks noGrp="1"/>
          </p:cNvSpPr>
          <p:nvPr>
            <p:ph type="body" idx="1"/>
          </p:nvPr>
        </p:nvSpPr>
        <p:spPr>
          <a:xfrm>
            <a:off x="942217" y="3427338"/>
            <a:ext cx="7537737" cy="2804187"/>
          </a:xfrm>
          <a:prstGeom prst="rect">
            <a:avLst/>
          </a:prstGeom>
          <a:noFill/>
          <a:ln>
            <a:noFill/>
          </a:ln>
        </p:spPr>
        <p:txBody>
          <a:bodyPr spcFirstLastPara="1" wrap="square" lIns="91675" tIns="45825" rIns="91675" bIns="45825" anchor="t" anchorCtr="0">
            <a:noAutofit/>
          </a:bodyPr>
          <a:lstStyle/>
          <a:p>
            <a:pPr marL="158750" lvl="0" indent="0" algn="l" rtl="0">
              <a:lnSpc>
                <a:spcPct val="100000"/>
              </a:lnSpc>
              <a:spcBef>
                <a:spcPts val="0"/>
              </a:spcBef>
              <a:spcAft>
                <a:spcPts val="0"/>
              </a:spcAft>
              <a:buSzPts val="1100"/>
              <a:buNone/>
            </a:pPr>
            <a:endParaRPr/>
          </a:p>
        </p:txBody>
      </p:sp>
      <p:sp>
        <p:nvSpPr>
          <p:cNvPr id="246" name="Google Shape;246;p28:notes"/>
          <p:cNvSpPr>
            <a:spLocks noGrp="1" noRot="1" noChangeAspect="1"/>
          </p:cNvSpPr>
          <p:nvPr>
            <p:ph type="sldImg" idx="2"/>
          </p:nvPr>
        </p:nvSpPr>
        <p:spPr>
          <a:xfrm>
            <a:off x="2574925" y="890588"/>
            <a:ext cx="4271963" cy="2403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9:notes"/>
          <p:cNvSpPr txBox="1">
            <a:spLocks noGrp="1"/>
          </p:cNvSpPr>
          <p:nvPr>
            <p:ph type="body" idx="1"/>
          </p:nvPr>
        </p:nvSpPr>
        <p:spPr>
          <a:xfrm>
            <a:off x="942217" y="3427338"/>
            <a:ext cx="7537737" cy="2804187"/>
          </a:xfrm>
          <a:prstGeom prst="rect">
            <a:avLst/>
          </a:prstGeom>
          <a:noFill/>
          <a:ln>
            <a:noFill/>
          </a:ln>
        </p:spPr>
        <p:txBody>
          <a:bodyPr spcFirstLastPara="1" wrap="square" lIns="91675" tIns="45825" rIns="91675" bIns="45825" anchor="t" anchorCtr="0">
            <a:noAutofit/>
          </a:bodyPr>
          <a:lstStyle/>
          <a:p>
            <a:pPr marL="158750" lvl="0" indent="0" algn="l" rtl="0">
              <a:lnSpc>
                <a:spcPct val="100000"/>
              </a:lnSpc>
              <a:spcBef>
                <a:spcPts val="0"/>
              </a:spcBef>
              <a:spcAft>
                <a:spcPts val="0"/>
              </a:spcAft>
              <a:buSzPts val="1100"/>
              <a:buNone/>
            </a:pPr>
            <a:endParaRPr/>
          </a:p>
        </p:txBody>
      </p:sp>
      <p:sp>
        <p:nvSpPr>
          <p:cNvPr id="254" name="Google Shape;254;p29:notes"/>
          <p:cNvSpPr>
            <a:spLocks noGrp="1" noRot="1" noChangeAspect="1"/>
          </p:cNvSpPr>
          <p:nvPr>
            <p:ph type="sldImg" idx="2"/>
          </p:nvPr>
        </p:nvSpPr>
        <p:spPr>
          <a:xfrm>
            <a:off x="2574925" y="890588"/>
            <a:ext cx="4271963" cy="2403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Developed by WINTAC, Employment Resources, Inc. (ERI), the University of Wisconsin-Madison, and the University of Wisconsin-Stout Vocational Rehabilitation Institute (SVRI) </a:t>
            </a:r>
            <a:endParaRPr/>
          </a:p>
          <a:p>
            <a:pPr marL="158750" lvl="0" indent="0" algn="l" rtl="0">
              <a:lnSpc>
                <a:spcPct val="100000"/>
              </a:lnSpc>
              <a:spcBef>
                <a:spcPts val="0"/>
              </a:spcBef>
              <a:spcAft>
                <a:spcPts val="0"/>
              </a:spcAft>
              <a:buSzPts val="1100"/>
              <a:buNone/>
            </a:pPr>
            <a:endParaRPr/>
          </a:p>
        </p:txBody>
      </p:sp>
      <p:sp>
        <p:nvSpPr>
          <p:cNvPr id="271" name="Google Shape;271;p3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2:notes"/>
          <p:cNvSpPr txBox="1">
            <a:spLocks noGrp="1"/>
          </p:cNvSpPr>
          <p:nvPr>
            <p:ph type="body" idx="1"/>
          </p:nvPr>
        </p:nvSpPr>
        <p:spPr>
          <a:xfrm>
            <a:off x="942217" y="3427338"/>
            <a:ext cx="7537737" cy="2804187"/>
          </a:xfrm>
          <a:prstGeom prst="rect">
            <a:avLst/>
          </a:prstGeom>
          <a:noFill/>
          <a:ln>
            <a:noFill/>
          </a:ln>
        </p:spPr>
        <p:txBody>
          <a:bodyPr spcFirstLastPara="1" wrap="square" lIns="91675" tIns="45825" rIns="91675" bIns="45825" anchor="t" anchorCtr="0">
            <a:noAutofit/>
          </a:bodyPr>
          <a:lstStyle/>
          <a:p>
            <a:pPr marL="158750" lvl="0" indent="0" algn="l" rtl="0">
              <a:lnSpc>
                <a:spcPct val="100000"/>
              </a:lnSpc>
              <a:spcBef>
                <a:spcPts val="0"/>
              </a:spcBef>
              <a:spcAft>
                <a:spcPts val="0"/>
              </a:spcAft>
              <a:buSzPts val="1100"/>
              <a:buNone/>
            </a:pPr>
            <a:endParaRPr/>
          </a:p>
        </p:txBody>
      </p:sp>
      <p:sp>
        <p:nvSpPr>
          <p:cNvPr id="279" name="Google Shape;279;p32:notes"/>
          <p:cNvSpPr>
            <a:spLocks noGrp="1" noRot="1" noChangeAspect="1"/>
          </p:cNvSpPr>
          <p:nvPr>
            <p:ph type="sldImg" idx="2"/>
          </p:nvPr>
        </p:nvSpPr>
        <p:spPr>
          <a:xfrm>
            <a:off x="2574925" y="890588"/>
            <a:ext cx="4271963" cy="2403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3:notes"/>
          <p:cNvSpPr txBox="1">
            <a:spLocks noGrp="1"/>
          </p:cNvSpPr>
          <p:nvPr>
            <p:ph type="body" idx="1"/>
          </p:nvPr>
        </p:nvSpPr>
        <p:spPr>
          <a:xfrm>
            <a:off x="942217" y="3427338"/>
            <a:ext cx="7537737" cy="2804187"/>
          </a:xfrm>
          <a:prstGeom prst="rect">
            <a:avLst/>
          </a:prstGeom>
          <a:noFill/>
          <a:ln>
            <a:noFill/>
          </a:ln>
        </p:spPr>
        <p:txBody>
          <a:bodyPr spcFirstLastPara="1" wrap="square" lIns="91675" tIns="45825" rIns="91675" bIns="45825" anchor="t" anchorCtr="0">
            <a:noAutofit/>
          </a:bodyPr>
          <a:lstStyle/>
          <a:p>
            <a:pPr marL="158750" lvl="0" indent="0" algn="l" rtl="0">
              <a:lnSpc>
                <a:spcPct val="100000"/>
              </a:lnSpc>
              <a:spcBef>
                <a:spcPts val="0"/>
              </a:spcBef>
              <a:spcAft>
                <a:spcPts val="0"/>
              </a:spcAft>
              <a:buSzPts val="1100"/>
              <a:buNone/>
            </a:pPr>
            <a:r>
              <a:rPr lang="en-US"/>
              <a:t>My Next Move is also available in Spanish and it allows students to explore careers in a very fun engaging way, just have the student describe their dream job, or enter the name of the occupation they are interested in, and the student will be taken on an adventure in career exploration. It also includes a career matching feature suggesting careers that match the student’s interests and expected training.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a:t>O*Net Career Exploration Tools are a set of self-directed career exploration/assessment tools to help workers consider and plan for careers.</a:t>
            </a:r>
            <a:endParaRPr/>
          </a:p>
          <a:p>
            <a:pPr marL="158750" lvl="0" indent="0" algn="l" rtl="0">
              <a:lnSpc>
                <a:spcPct val="100000"/>
              </a:lnSpc>
              <a:spcBef>
                <a:spcPts val="0"/>
              </a:spcBef>
              <a:spcAft>
                <a:spcPts val="0"/>
              </a:spcAft>
              <a:buSzPts val="1100"/>
              <a:buNone/>
            </a:pPr>
            <a:endParaRPr/>
          </a:p>
        </p:txBody>
      </p:sp>
      <p:sp>
        <p:nvSpPr>
          <p:cNvPr id="289" name="Google Shape;289;p33:notes"/>
          <p:cNvSpPr>
            <a:spLocks noGrp="1" noRot="1" noChangeAspect="1"/>
          </p:cNvSpPr>
          <p:nvPr>
            <p:ph type="sldImg" idx="2"/>
          </p:nvPr>
        </p:nvSpPr>
        <p:spPr>
          <a:xfrm>
            <a:off x="2574925" y="890588"/>
            <a:ext cx="4271963" cy="2403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5:notes"/>
          <p:cNvSpPr txBox="1">
            <a:spLocks noGrp="1"/>
          </p:cNvSpPr>
          <p:nvPr>
            <p:ph type="body" idx="1"/>
          </p:nvPr>
        </p:nvSpPr>
        <p:spPr>
          <a:xfrm>
            <a:off x="942217" y="3427338"/>
            <a:ext cx="7537737" cy="2804187"/>
          </a:xfrm>
          <a:prstGeom prst="rect">
            <a:avLst/>
          </a:prstGeom>
          <a:noFill/>
          <a:ln>
            <a:noFill/>
          </a:ln>
        </p:spPr>
        <p:txBody>
          <a:bodyPr spcFirstLastPara="1" wrap="square" lIns="91675" tIns="45825" rIns="91675" bIns="45825" anchor="t" anchorCtr="0">
            <a:noAutofit/>
          </a:bodyPr>
          <a:lstStyle/>
          <a:p>
            <a:pPr marL="514350" lvl="2" indent="0" algn="l" rtl="0">
              <a:spcBef>
                <a:spcPts val="0"/>
              </a:spcBef>
              <a:spcAft>
                <a:spcPts val="0"/>
              </a:spcAft>
              <a:buClr>
                <a:schemeClr val="dk1"/>
              </a:buClr>
              <a:buSzPts val="2000"/>
              <a:buNone/>
            </a:pPr>
            <a:r>
              <a:rPr lang="en-US" sz="1200" dirty="0">
                <a:solidFill>
                  <a:srgbClr val="0070C0"/>
                </a:solidFill>
              </a:rPr>
              <a:t>Transition TN recently recorded a webinar on creative ways to offer work experiences to students amidst the COVID-19 pandemic. Panel presentation of educators through a Q and A format </a:t>
            </a:r>
          </a:p>
          <a:p>
            <a:pPr marL="514350" lvl="2" indent="0" algn="l" rtl="0">
              <a:spcBef>
                <a:spcPts val="0"/>
              </a:spcBef>
              <a:spcAft>
                <a:spcPts val="0"/>
              </a:spcAft>
              <a:buClr>
                <a:schemeClr val="dk1"/>
              </a:buClr>
              <a:buSzPts val="2000"/>
              <a:buNone/>
            </a:pPr>
            <a:endParaRPr lang="en-US" sz="1200" dirty="0">
              <a:solidFill>
                <a:srgbClr val="0070C0"/>
              </a:solidFill>
            </a:endParaRPr>
          </a:p>
          <a:p>
            <a:pPr marL="688975" lvl="2" indent="-174625" algn="l" rtl="0">
              <a:spcBef>
                <a:spcPts val="0"/>
              </a:spcBef>
              <a:spcAft>
                <a:spcPts val="0"/>
              </a:spcAft>
              <a:buClr>
                <a:schemeClr val="dk1"/>
              </a:buClr>
              <a:buSzPts val="2000"/>
              <a:buChar char="•"/>
            </a:pPr>
            <a:r>
              <a:rPr lang="en-US" sz="1200" dirty="0">
                <a:solidFill>
                  <a:srgbClr val="0070C0"/>
                </a:solidFill>
              </a:rPr>
              <a:t>Many parents are feeling anxious about sending their students to worksites. Any advice on how to address their concerns?</a:t>
            </a:r>
            <a:endParaRPr sz="1200" dirty="0">
              <a:solidFill>
                <a:srgbClr val="0070C0"/>
              </a:solidFill>
            </a:endParaRPr>
          </a:p>
          <a:p>
            <a:pPr marL="688975" lvl="0" indent="-174625" algn="l" rtl="0">
              <a:spcBef>
                <a:spcPts val="0"/>
              </a:spcBef>
              <a:spcAft>
                <a:spcPts val="0"/>
              </a:spcAft>
              <a:buClr>
                <a:schemeClr val="dk1"/>
              </a:buClr>
              <a:buSzPts val="2000"/>
              <a:buChar char="•"/>
            </a:pPr>
            <a:r>
              <a:rPr lang="en-US" sz="1200" dirty="0">
                <a:solidFill>
                  <a:srgbClr val="0070C0"/>
                </a:solidFill>
              </a:rPr>
              <a:t>On a district-level, who ultimately decides if community-based instruction and work-based learning can happen?</a:t>
            </a:r>
            <a:endParaRPr sz="1200" dirty="0">
              <a:solidFill>
                <a:srgbClr val="0070C0"/>
              </a:solidFill>
            </a:endParaRPr>
          </a:p>
          <a:p>
            <a:pPr marL="688975" lvl="0" indent="-174625" algn="l" rtl="0">
              <a:spcBef>
                <a:spcPts val="0"/>
              </a:spcBef>
              <a:spcAft>
                <a:spcPts val="0"/>
              </a:spcAft>
              <a:buClr>
                <a:schemeClr val="dk1"/>
              </a:buClr>
              <a:buSzPts val="2000"/>
              <a:buChar char="•"/>
            </a:pPr>
            <a:r>
              <a:rPr lang="en-US" sz="1200" dirty="0">
                <a:solidFill>
                  <a:srgbClr val="0070C0"/>
                </a:solidFill>
              </a:rPr>
              <a:t>How do you address wearing masks and other safety precautions with students?</a:t>
            </a:r>
            <a:endParaRPr sz="1200" dirty="0">
              <a:solidFill>
                <a:srgbClr val="0070C0"/>
              </a:solidFill>
            </a:endParaRPr>
          </a:p>
          <a:p>
            <a:pPr marL="688975" lvl="0" indent="-174625" algn="l" rtl="0">
              <a:spcBef>
                <a:spcPts val="0"/>
              </a:spcBef>
              <a:spcAft>
                <a:spcPts val="0"/>
              </a:spcAft>
              <a:buClr>
                <a:schemeClr val="dk1"/>
              </a:buClr>
              <a:buSzPts val="2000"/>
              <a:buChar char="•"/>
            </a:pPr>
            <a:r>
              <a:rPr lang="en-US" sz="1200" dirty="0">
                <a:solidFill>
                  <a:srgbClr val="0070C0"/>
                </a:solidFill>
              </a:rPr>
              <a:t>How does liability work if a student either contracts COVID-19 or unknowingly spreads COVID-19 on a job site?</a:t>
            </a:r>
            <a:endParaRPr sz="1200" dirty="0">
              <a:solidFill>
                <a:schemeClr val="dk1"/>
              </a:solidFill>
            </a:endParaRPr>
          </a:p>
          <a:p>
            <a:pPr marL="158750" lvl="0" indent="0" algn="l" rtl="0">
              <a:lnSpc>
                <a:spcPct val="100000"/>
              </a:lnSpc>
              <a:spcBef>
                <a:spcPts val="0"/>
              </a:spcBef>
              <a:spcAft>
                <a:spcPts val="0"/>
              </a:spcAft>
              <a:buSzPts val="1100"/>
              <a:buNone/>
            </a:pPr>
            <a:endParaRPr dirty="0"/>
          </a:p>
        </p:txBody>
      </p:sp>
      <p:sp>
        <p:nvSpPr>
          <p:cNvPr id="299" name="Google Shape;299;p35:notes"/>
          <p:cNvSpPr>
            <a:spLocks noGrp="1" noRot="1" noChangeAspect="1"/>
          </p:cNvSpPr>
          <p:nvPr>
            <p:ph type="sldImg" idx="2"/>
          </p:nvPr>
        </p:nvSpPr>
        <p:spPr>
          <a:xfrm>
            <a:off x="2574925" y="890588"/>
            <a:ext cx="4271963" cy="2403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36: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100"/>
              <a:buNone/>
            </a:pPr>
            <a:endParaRPr/>
          </a:p>
          <a:p>
            <a:pPr marL="0" lvl="0" indent="-69850" algn="l" rtl="0">
              <a:lnSpc>
                <a:spcPct val="100000"/>
              </a:lnSpc>
              <a:spcBef>
                <a:spcPts val="0"/>
              </a:spcBef>
              <a:spcAft>
                <a:spcPts val="0"/>
              </a:spcAft>
              <a:buSzPts val="1100"/>
              <a:buChar char="●"/>
            </a:pPr>
            <a:r>
              <a:rPr lang="en-US"/>
              <a:t>Thanks so much, and have a great day everyone! </a:t>
            </a:r>
            <a:endParaRPr/>
          </a:p>
        </p:txBody>
      </p:sp>
      <p:sp>
        <p:nvSpPr>
          <p:cNvPr id="308" name="Google Shape;308;p36: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12252" lvl="0" indent="-176679" algn="l" rtl="0">
              <a:lnSpc>
                <a:spcPct val="100000"/>
              </a:lnSpc>
              <a:spcBef>
                <a:spcPts val="0"/>
              </a:spcBef>
              <a:spcAft>
                <a:spcPts val="0"/>
              </a:spcAft>
              <a:buSzPts val="1100"/>
              <a:buFont typeface="Arial"/>
              <a:buChar char="•"/>
            </a:pPr>
            <a:r>
              <a:rPr lang="en-US"/>
              <a:t>Each of the five required Pre-ETS activities (job exploration counseling, work-based learning experiences, counseling on opportunities for enrollment in comprehensive transition programs or other post-secondary education programs at IHE, workplace readiness training, instruction in self advocacy) help support the student’s successful work experience, and creates an </a:t>
            </a:r>
            <a:r>
              <a:rPr lang="en-US" b="1"/>
              <a:t>opportunity for the student to build skills </a:t>
            </a:r>
            <a:r>
              <a:rPr lang="en-US"/>
              <a:t>upon a career pathway that has multiple on and off ramps toward careers that align with labor market trends, industry recognized credentials, and business needs.</a:t>
            </a:r>
            <a:endParaRPr/>
          </a:p>
          <a:p>
            <a:pPr marL="412252" lvl="0" indent="-106829" algn="l" rtl="0">
              <a:lnSpc>
                <a:spcPct val="100000"/>
              </a:lnSpc>
              <a:spcBef>
                <a:spcPts val="0"/>
              </a:spcBef>
              <a:spcAft>
                <a:spcPts val="0"/>
              </a:spcAft>
              <a:buSzPts val="1100"/>
              <a:buFont typeface="Arial"/>
              <a:buNone/>
            </a:pPr>
            <a:endParaRPr/>
          </a:p>
          <a:p>
            <a:pPr marL="412252" lvl="0" indent="-176679" algn="l" rtl="0">
              <a:lnSpc>
                <a:spcPct val="100000"/>
              </a:lnSpc>
              <a:spcBef>
                <a:spcPts val="0"/>
              </a:spcBef>
              <a:spcAft>
                <a:spcPts val="0"/>
              </a:spcAft>
              <a:buSzPts val="1100"/>
              <a:buFont typeface="Arial"/>
              <a:buChar char="•"/>
            </a:pPr>
            <a:r>
              <a:rPr lang="en-US"/>
              <a:t>The success of linking students with work, and linking student work experience programs with employer partners, is as much about </a:t>
            </a:r>
            <a:r>
              <a:rPr lang="en-US" b="1"/>
              <a:t>meeting employers’ needs </a:t>
            </a:r>
            <a:r>
              <a:rPr lang="en-US"/>
              <a:t>as it is about meeting the collective goals set by VR and education. Unless employers gain from the collaboration, they are not likely to become or stay involved. Many VR state agencies are successfully using their business specialists to connect with employers and enhance work-based learning experiences.</a:t>
            </a:r>
            <a:endParaRPr/>
          </a:p>
          <a:p>
            <a:pPr marL="412252" lvl="0" indent="-106829" algn="l" rtl="0">
              <a:lnSpc>
                <a:spcPct val="100000"/>
              </a:lnSpc>
              <a:spcBef>
                <a:spcPts val="0"/>
              </a:spcBef>
              <a:spcAft>
                <a:spcPts val="0"/>
              </a:spcAft>
              <a:buSzPts val="1100"/>
              <a:buFont typeface="Arial"/>
              <a:buNone/>
            </a:pPr>
            <a:endParaRPr/>
          </a:p>
          <a:p>
            <a:pPr marL="412252" lvl="0" indent="-176679" algn="l" rtl="0">
              <a:lnSpc>
                <a:spcPct val="100000"/>
              </a:lnSpc>
              <a:spcBef>
                <a:spcPts val="0"/>
              </a:spcBef>
              <a:spcAft>
                <a:spcPts val="0"/>
              </a:spcAft>
              <a:buSzPts val="1100"/>
              <a:buFont typeface="Arial"/>
              <a:buChar char="•"/>
            </a:pPr>
            <a:r>
              <a:rPr lang="en-US"/>
              <a:t>Collaboration between schools, VR, students, families, employers, provider agencies, and other partners is effective only to the extent it is </a:t>
            </a:r>
            <a:r>
              <a:rPr lang="en-US" b="1"/>
              <a:t>outcome driven</a:t>
            </a:r>
            <a:r>
              <a:rPr lang="en-US"/>
              <a:t>. When collaboration is directly focused on outcomes for students and the systems that serve them – rather than merely referring them for a “hand off” to the next responsible party - higher school completion and employment rates are likely.</a:t>
            </a:r>
            <a:endParaRPr/>
          </a:p>
          <a:p>
            <a:pPr marL="412252" lvl="0" indent="-106829" algn="l" rtl="0">
              <a:lnSpc>
                <a:spcPct val="100000"/>
              </a:lnSpc>
              <a:spcBef>
                <a:spcPts val="0"/>
              </a:spcBef>
              <a:spcAft>
                <a:spcPts val="0"/>
              </a:spcAft>
              <a:buSzPts val="1100"/>
              <a:buFont typeface="Arial"/>
              <a:buNone/>
            </a:pPr>
            <a:endParaRPr/>
          </a:p>
          <a:p>
            <a:pPr marL="412252" lvl="0" indent="-176679" algn="l" rtl="0">
              <a:lnSpc>
                <a:spcPct val="100000"/>
              </a:lnSpc>
              <a:spcBef>
                <a:spcPts val="0"/>
              </a:spcBef>
              <a:spcAft>
                <a:spcPts val="0"/>
              </a:spcAft>
              <a:buSzPts val="1100"/>
              <a:buFont typeface="Arial"/>
              <a:buChar char="•"/>
            </a:pPr>
            <a:r>
              <a:rPr lang="en-US"/>
              <a:t>The intent of expanding transition services, to include pre-employment transition services in WIOA was to increase opportunities for students with disabilities, including those with significant disabilities to practice and improve workplace skills in competitive integrated work settings before HS exit, and explore post-secondary training options leading to more industry recognized credentials, and meaningful post-secondary employment, which may in turn lead to more meaningful post-secondary employment and training goals in the IEP, and provides increased opportunities for VR to share post-school employment and training outcomes with schools, which may in turn positively affect district level reporting outcomes for all Transition Indicators (1, 2,13, 14)…and vice versa. So this is a win-win for VR and education, and business, but most importantly, for the student.</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
        <p:nvSpPr>
          <p:cNvPr id="185" name="Google Shape;185;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2</a:t>
            </a:fld>
            <a:endParaRPr sz="14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1:notes"/>
          <p:cNvSpPr txBox="1">
            <a:spLocks noGrp="1"/>
          </p:cNvSpPr>
          <p:nvPr>
            <p:ph type="body" idx="1"/>
          </p:nvPr>
        </p:nvSpPr>
        <p:spPr>
          <a:xfrm>
            <a:off x="942217" y="3427338"/>
            <a:ext cx="7537737" cy="2804187"/>
          </a:xfrm>
          <a:prstGeom prst="rect">
            <a:avLst/>
          </a:prstGeom>
          <a:noFill/>
          <a:ln>
            <a:noFill/>
          </a:ln>
        </p:spPr>
        <p:txBody>
          <a:bodyPr spcFirstLastPara="1" wrap="square" lIns="91675" tIns="45825" rIns="91675" bIns="45825" anchor="t" anchorCtr="0">
            <a:noAutofit/>
          </a:bodyPr>
          <a:lstStyle/>
          <a:p>
            <a:pPr marL="158750" lvl="0" indent="0" algn="l" rtl="0">
              <a:lnSpc>
                <a:spcPct val="100000"/>
              </a:lnSpc>
              <a:spcBef>
                <a:spcPts val="0"/>
              </a:spcBef>
              <a:spcAft>
                <a:spcPts val="0"/>
              </a:spcAft>
              <a:buSzPts val="1100"/>
              <a:buNone/>
            </a:pPr>
            <a:r>
              <a:rPr lang="en-US"/>
              <a:t>Work-based learning experiences are one of the five required activities for pre-employment transition services (Pre-ETS) outlined in the Rehabilitation Act that must be made available, in collaboration with local education agencies (LEAs), to all students with disabilities who need them, and are eligible or potentially eligible for VR services. In this context, work-based learning experiences, may include in-school or after school opportunities, or experience outside the traditional school setting (including internships), that is provided in an integrated environment in the community to the maximum extent possible.  Read slide</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p:txBody>
      </p:sp>
      <p:sp>
        <p:nvSpPr>
          <p:cNvPr id="191" name="Google Shape;191;p21:notes"/>
          <p:cNvSpPr>
            <a:spLocks noGrp="1" noRot="1" noChangeAspect="1"/>
          </p:cNvSpPr>
          <p:nvPr>
            <p:ph type="sldImg" idx="2"/>
          </p:nvPr>
        </p:nvSpPr>
        <p:spPr>
          <a:xfrm>
            <a:off x="2574925" y="890588"/>
            <a:ext cx="4271963" cy="2403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2:notes"/>
          <p:cNvSpPr txBox="1">
            <a:spLocks noGrp="1"/>
          </p:cNvSpPr>
          <p:nvPr>
            <p:ph type="body" idx="1"/>
          </p:nvPr>
        </p:nvSpPr>
        <p:spPr>
          <a:xfrm>
            <a:off x="942217" y="3427338"/>
            <a:ext cx="7537737" cy="2804187"/>
          </a:xfrm>
          <a:prstGeom prst="rect">
            <a:avLst/>
          </a:prstGeom>
          <a:noFill/>
          <a:ln>
            <a:noFill/>
          </a:ln>
        </p:spPr>
        <p:txBody>
          <a:bodyPr spcFirstLastPara="1" wrap="square" lIns="91675" tIns="45825" rIns="91675" bIns="45825" anchor="t" anchorCtr="0">
            <a:noAutofit/>
          </a:bodyPr>
          <a:lstStyle/>
          <a:p>
            <a:pPr marL="158750" lvl="0" indent="0" algn="l" rtl="0">
              <a:lnSpc>
                <a:spcPct val="100000"/>
              </a:lnSpc>
              <a:spcBef>
                <a:spcPts val="0"/>
              </a:spcBef>
              <a:spcAft>
                <a:spcPts val="0"/>
              </a:spcAft>
              <a:buSzPts val="1100"/>
              <a:buNone/>
            </a:pPr>
            <a:endParaRPr/>
          </a:p>
        </p:txBody>
      </p:sp>
      <p:sp>
        <p:nvSpPr>
          <p:cNvPr id="198" name="Google Shape;198;p22:notes"/>
          <p:cNvSpPr>
            <a:spLocks noGrp="1" noRot="1" noChangeAspect="1"/>
          </p:cNvSpPr>
          <p:nvPr>
            <p:ph type="sldImg" idx="2"/>
          </p:nvPr>
        </p:nvSpPr>
        <p:spPr>
          <a:xfrm>
            <a:off x="2574925" y="890588"/>
            <a:ext cx="4271963" cy="2403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3:notes"/>
          <p:cNvSpPr txBox="1">
            <a:spLocks noGrp="1"/>
          </p:cNvSpPr>
          <p:nvPr>
            <p:ph type="body" idx="1"/>
          </p:nvPr>
        </p:nvSpPr>
        <p:spPr>
          <a:xfrm>
            <a:off x="942217" y="3427338"/>
            <a:ext cx="7537737" cy="2804187"/>
          </a:xfrm>
          <a:prstGeom prst="rect">
            <a:avLst/>
          </a:prstGeom>
          <a:noFill/>
          <a:ln>
            <a:noFill/>
          </a:ln>
        </p:spPr>
        <p:txBody>
          <a:bodyPr spcFirstLastPara="1" wrap="square" lIns="91675" tIns="45825" rIns="91675" bIns="45825" anchor="t" anchorCtr="0">
            <a:noAutofit/>
          </a:bodyPr>
          <a:lstStyle/>
          <a:p>
            <a:pPr marL="158750" lvl="0" indent="0" algn="l" rtl="0">
              <a:lnSpc>
                <a:spcPct val="100000"/>
              </a:lnSpc>
              <a:spcBef>
                <a:spcPts val="0"/>
              </a:spcBef>
              <a:spcAft>
                <a:spcPts val="0"/>
              </a:spcAft>
              <a:buSzPts val="1100"/>
              <a:buNone/>
            </a:pPr>
            <a:endParaRPr/>
          </a:p>
        </p:txBody>
      </p:sp>
      <p:sp>
        <p:nvSpPr>
          <p:cNvPr id="205" name="Google Shape;205;p23:notes"/>
          <p:cNvSpPr>
            <a:spLocks noGrp="1" noRot="1" noChangeAspect="1"/>
          </p:cNvSpPr>
          <p:nvPr>
            <p:ph type="sldImg" idx="2"/>
          </p:nvPr>
        </p:nvSpPr>
        <p:spPr>
          <a:xfrm>
            <a:off x="2574925" y="890588"/>
            <a:ext cx="4271963" cy="2403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4:notes"/>
          <p:cNvSpPr txBox="1">
            <a:spLocks noGrp="1"/>
          </p:cNvSpPr>
          <p:nvPr>
            <p:ph type="body" idx="1"/>
          </p:nvPr>
        </p:nvSpPr>
        <p:spPr>
          <a:xfrm>
            <a:off x="942217" y="3427338"/>
            <a:ext cx="7537737" cy="2804187"/>
          </a:xfrm>
          <a:prstGeom prst="rect">
            <a:avLst/>
          </a:prstGeom>
          <a:noFill/>
          <a:ln>
            <a:noFill/>
          </a:ln>
        </p:spPr>
        <p:txBody>
          <a:bodyPr spcFirstLastPara="1" wrap="square" lIns="91675" tIns="45825" rIns="91675" bIns="45825" anchor="t" anchorCtr="0">
            <a:noAutofit/>
          </a:bodyPr>
          <a:lstStyle/>
          <a:p>
            <a:pPr marL="158750" lvl="0" indent="0" algn="l" rtl="0">
              <a:lnSpc>
                <a:spcPct val="100000"/>
              </a:lnSpc>
              <a:spcBef>
                <a:spcPts val="0"/>
              </a:spcBef>
              <a:spcAft>
                <a:spcPts val="0"/>
              </a:spcAft>
              <a:buSzPts val="1100"/>
              <a:buNone/>
            </a:pPr>
            <a:endParaRPr/>
          </a:p>
        </p:txBody>
      </p:sp>
      <p:sp>
        <p:nvSpPr>
          <p:cNvPr id="212" name="Google Shape;212;p24:notes"/>
          <p:cNvSpPr>
            <a:spLocks noGrp="1" noRot="1" noChangeAspect="1"/>
          </p:cNvSpPr>
          <p:nvPr>
            <p:ph type="sldImg" idx="2"/>
          </p:nvPr>
        </p:nvSpPr>
        <p:spPr>
          <a:xfrm>
            <a:off x="2574925" y="890588"/>
            <a:ext cx="4271963" cy="2403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5:notes"/>
          <p:cNvSpPr txBox="1">
            <a:spLocks noGrp="1"/>
          </p:cNvSpPr>
          <p:nvPr>
            <p:ph type="body" idx="1"/>
          </p:nvPr>
        </p:nvSpPr>
        <p:spPr>
          <a:xfrm>
            <a:off x="942217" y="3427338"/>
            <a:ext cx="7537737" cy="2804187"/>
          </a:xfrm>
          <a:prstGeom prst="rect">
            <a:avLst/>
          </a:prstGeom>
          <a:noFill/>
          <a:ln>
            <a:noFill/>
          </a:ln>
        </p:spPr>
        <p:txBody>
          <a:bodyPr spcFirstLastPara="1" wrap="square" lIns="91675" tIns="45825" rIns="91675" bIns="45825" anchor="t" anchorCtr="0">
            <a:noAutofit/>
          </a:bodyPr>
          <a:lstStyle/>
          <a:p>
            <a:pPr marL="158750" lvl="0" indent="0" algn="l" rtl="0">
              <a:lnSpc>
                <a:spcPct val="100000"/>
              </a:lnSpc>
              <a:spcBef>
                <a:spcPts val="0"/>
              </a:spcBef>
              <a:spcAft>
                <a:spcPts val="0"/>
              </a:spcAft>
              <a:buSzPts val="1100"/>
              <a:buNone/>
            </a:pPr>
            <a:endParaRPr/>
          </a:p>
        </p:txBody>
      </p:sp>
      <p:sp>
        <p:nvSpPr>
          <p:cNvPr id="222" name="Google Shape;222;p25:notes"/>
          <p:cNvSpPr>
            <a:spLocks noGrp="1" noRot="1" noChangeAspect="1"/>
          </p:cNvSpPr>
          <p:nvPr>
            <p:ph type="sldImg" idx="2"/>
          </p:nvPr>
        </p:nvSpPr>
        <p:spPr>
          <a:xfrm>
            <a:off x="2574925" y="890588"/>
            <a:ext cx="4271963" cy="2403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6:notes"/>
          <p:cNvSpPr txBox="1">
            <a:spLocks noGrp="1"/>
          </p:cNvSpPr>
          <p:nvPr>
            <p:ph type="body" idx="1"/>
          </p:nvPr>
        </p:nvSpPr>
        <p:spPr>
          <a:xfrm>
            <a:off x="942217" y="3427338"/>
            <a:ext cx="7537737" cy="2804187"/>
          </a:xfrm>
          <a:prstGeom prst="rect">
            <a:avLst/>
          </a:prstGeom>
          <a:noFill/>
          <a:ln>
            <a:noFill/>
          </a:ln>
        </p:spPr>
        <p:txBody>
          <a:bodyPr spcFirstLastPara="1" wrap="square" lIns="91675" tIns="45825" rIns="91675" bIns="45825" anchor="t" anchorCtr="0">
            <a:noAutofit/>
          </a:bodyPr>
          <a:lstStyle/>
          <a:p>
            <a:pPr marL="158750" lvl="0" indent="0" algn="l" rtl="0">
              <a:lnSpc>
                <a:spcPct val="100000"/>
              </a:lnSpc>
              <a:spcBef>
                <a:spcPts val="0"/>
              </a:spcBef>
              <a:spcAft>
                <a:spcPts val="0"/>
              </a:spcAft>
              <a:buSzPts val="1100"/>
              <a:buNone/>
            </a:pPr>
            <a:endParaRPr/>
          </a:p>
        </p:txBody>
      </p:sp>
      <p:sp>
        <p:nvSpPr>
          <p:cNvPr id="231" name="Google Shape;231;p26:notes"/>
          <p:cNvSpPr>
            <a:spLocks noGrp="1" noRot="1" noChangeAspect="1"/>
          </p:cNvSpPr>
          <p:nvPr>
            <p:ph type="sldImg" idx="2"/>
          </p:nvPr>
        </p:nvSpPr>
        <p:spPr>
          <a:xfrm>
            <a:off x="2574925" y="890588"/>
            <a:ext cx="4271963" cy="2403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7:notes"/>
          <p:cNvSpPr txBox="1">
            <a:spLocks noGrp="1"/>
          </p:cNvSpPr>
          <p:nvPr>
            <p:ph type="body" idx="1"/>
          </p:nvPr>
        </p:nvSpPr>
        <p:spPr>
          <a:xfrm>
            <a:off x="942217" y="3427338"/>
            <a:ext cx="7537737" cy="2804187"/>
          </a:xfrm>
          <a:prstGeom prst="rect">
            <a:avLst/>
          </a:prstGeom>
          <a:noFill/>
          <a:ln>
            <a:noFill/>
          </a:ln>
        </p:spPr>
        <p:txBody>
          <a:bodyPr spcFirstLastPara="1" wrap="square" lIns="91675" tIns="45825" rIns="91675" bIns="45825" anchor="t" anchorCtr="0">
            <a:noAutofit/>
          </a:bodyPr>
          <a:lstStyle/>
          <a:p>
            <a:pPr marL="158750" lvl="0" indent="0" algn="l" rtl="0">
              <a:lnSpc>
                <a:spcPct val="100000"/>
              </a:lnSpc>
              <a:spcBef>
                <a:spcPts val="0"/>
              </a:spcBef>
              <a:spcAft>
                <a:spcPts val="0"/>
              </a:spcAft>
              <a:buSzPts val="1100"/>
              <a:buNone/>
            </a:pPr>
            <a:endParaRPr/>
          </a:p>
        </p:txBody>
      </p:sp>
      <p:sp>
        <p:nvSpPr>
          <p:cNvPr id="238" name="Google Shape;238;p27:notes"/>
          <p:cNvSpPr>
            <a:spLocks noGrp="1" noRot="1" noChangeAspect="1"/>
          </p:cNvSpPr>
          <p:nvPr>
            <p:ph type="sldImg" idx="2"/>
          </p:nvPr>
        </p:nvSpPr>
        <p:spPr>
          <a:xfrm>
            <a:off x="2574925" y="890588"/>
            <a:ext cx="4271963" cy="2403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38"/>
          <p:cNvSpPr/>
          <p:nvPr/>
        </p:nvSpPr>
        <p:spPr>
          <a:xfrm>
            <a:off x="8429021" y="0"/>
            <a:ext cx="3762979" cy="6858000"/>
          </a:xfrm>
          <a:custGeom>
            <a:avLst/>
            <a:gdLst/>
            <a:ahLst/>
            <a:cxnLst/>
            <a:rect l="l" t="t" r="r" b="b"/>
            <a:pathLst>
              <a:path w="3762978" h="6858000" extrusionOk="0">
                <a:moveTo>
                  <a:pt x="0" y="0"/>
                </a:moveTo>
                <a:lnTo>
                  <a:pt x="3762978" y="0"/>
                </a:lnTo>
                <a:lnTo>
                  <a:pt x="3762978" y="6858000"/>
                </a:lnTo>
                <a:lnTo>
                  <a:pt x="338667" y="6858000"/>
                </a:lnTo>
                <a:lnTo>
                  <a:pt x="1189567" y="43370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5E74"/>
              </a:solidFill>
              <a:latin typeface="Book Antiqua"/>
              <a:ea typeface="Book Antiqua"/>
              <a:cs typeface="Book Antiqua"/>
              <a:sym typeface="Book Antiqua"/>
            </a:endParaRPr>
          </a:p>
        </p:txBody>
      </p:sp>
      <p:sp>
        <p:nvSpPr>
          <p:cNvPr id="17" name="Google Shape;17;p38"/>
          <p:cNvSpPr/>
          <p:nvPr/>
        </p:nvSpPr>
        <p:spPr>
          <a:xfrm>
            <a:off x="8145388"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5E74"/>
              </a:solidFill>
              <a:latin typeface="Book Antiqua"/>
              <a:ea typeface="Book Antiqua"/>
              <a:cs typeface="Book Antiqua"/>
              <a:sym typeface="Book Antiqua"/>
            </a:endParaRPr>
          </a:p>
        </p:txBody>
      </p:sp>
      <p:sp>
        <p:nvSpPr>
          <p:cNvPr id="18" name="Google Shape;18;p38"/>
          <p:cNvSpPr/>
          <p:nvPr/>
        </p:nvSpPr>
        <p:spPr>
          <a:xfrm>
            <a:off x="7950653"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5E74"/>
              </a:solidFill>
              <a:latin typeface="Book Antiqua"/>
              <a:ea typeface="Book Antiqua"/>
              <a:cs typeface="Book Antiqua"/>
              <a:sym typeface="Book Antiqua"/>
            </a:endParaRPr>
          </a:p>
        </p:txBody>
      </p:sp>
      <p:sp>
        <p:nvSpPr>
          <p:cNvPr id="19" name="Google Shape;19;p38"/>
          <p:cNvSpPr txBox="1">
            <a:spLocks noGrp="1"/>
          </p:cNvSpPr>
          <p:nvPr>
            <p:ph type="ctrTitle"/>
          </p:nvPr>
        </p:nvSpPr>
        <p:spPr>
          <a:xfrm>
            <a:off x="1295400" y="1873584"/>
            <a:ext cx="6400800" cy="256032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4000"/>
              <a:buFont typeface="Book Antiqua"/>
              <a:buNone/>
              <a:defRPr sz="4000" b="0" i="0" u="none" strike="noStrike" cap="none">
                <a:solidFill>
                  <a:schemeClr val="dk1"/>
                </a:solidFill>
                <a:latin typeface="Book Antiqua"/>
                <a:ea typeface="Book Antiqua"/>
                <a:cs typeface="Book Antiqua"/>
                <a:sym typeface="Book Antiqu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 name="Google Shape;20;p38"/>
          <p:cNvSpPr txBox="1">
            <a:spLocks noGrp="1"/>
          </p:cNvSpPr>
          <p:nvPr>
            <p:ph type="subTitle" idx="1"/>
          </p:nvPr>
        </p:nvSpPr>
        <p:spPr>
          <a:xfrm>
            <a:off x="1295400" y="4572000"/>
            <a:ext cx="6400800" cy="1600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200"/>
              </a:spcBef>
              <a:spcAft>
                <a:spcPts val="0"/>
              </a:spcAft>
              <a:buClr>
                <a:srgbClr val="080808"/>
              </a:buClr>
              <a:buSzPts val="2400"/>
              <a:buFont typeface="Arial"/>
              <a:buNone/>
              <a:defRPr sz="2400" b="0" i="0" u="none" strike="noStrike" cap="none">
                <a:solidFill>
                  <a:srgbClr val="034680"/>
                </a:solidFill>
                <a:latin typeface="Arial"/>
                <a:ea typeface="Arial"/>
                <a:cs typeface="Arial"/>
                <a:sym typeface="Arial"/>
              </a:defRPr>
            </a:lvl1pPr>
            <a:lvl2pPr marR="0" lvl="1" algn="ctr">
              <a:lnSpc>
                <a:spcPct val="90000"/>
              </a:lnSpc>
              <a:spcBef>
                <a:spcPts val="10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2pPr>
            <a:lvl3pPr marR="0" lvl="2" algn="ctr">
              <a:lnSpc>
                <a:spcPct val="90000"/>
              </a:lnSpc>
              <a:spcBef>
                <a:spcPts val="800"/>
              </a:spcBef>
              <a:spcAft>
                <a:spcPts val="0"/>
              </a:spcAft>
              <a:buClr>
                <a:srgbClr val="080808"/>
              </a:buClr>
              <a:buSzPts val="1800"/>
              <a:buFont typeface="Arial"/>
              <a:buNone/>
              <a:defRPr sz="1800" b="0" i="0" u="none" strike="noStrike" cap="none">
                <a:solidFill>
                  <a:srgbClr val="377BBB"/>
                </a:solidFill>
                <a:latin typeface="Arial"/>
                <a:ea typeface="Arial"/>
                <a:cs typeface="Arial"/>
                <a:sym typeface="Arial"/>
              </a:defRPr>
            </a:lvl3pPr>
            <a:lvl4pPr marR="0" lvl="3" algn="ctr">
              <a:lnSpc>
                <a:spcPct val="90000"/>
              </a:lnSpc>
              <a:spcBef>
                <a:spcPts val="800"/>
              </a:spcBef>
              <a:spcAft>
                <a:spcPts val="0"/>
              </a:spcAft>
              <a:buClr>
                <a:srgbClr val="080808"/>
              </a:buClr>
              <a:buSzPts val="1600"/>
              <a:buFont typeface="Arial"/>
              <a:buNone/>
              <a:defRPr sz="1600" b="0" i="0" u="none" strike="noStrike" cap="none">
                <a:solidFill>
                  <a:srgbClr val="377BBB"/>
                </a:solidFill>
                <a:latin typeface="Arial"/>
                <a:ea typeface="Arial"/>
                <a:cs typeface="Arial"/>
                <a:sym typeface="Arial"/>
              </a:defRPr>
            </a:lvl4pPr>
            <a:lvl5pPr marR="0" lvl="4" algn="ctr">
              <a:lnSpc>
                <a:spcPct val="90000"/>
              </a:lnSpc>
              <a:spcBef>
                <a:spcPts val="800"/>
              </a:spcBef>
              <a:spcAft>
                <a:spcPts val="0"/>
              </a:spcAft>
              <a:buClr>
                <a:srgbClr val="080808"/>
              </a:buClr>
              <a:buSzPts val="1600"/>
              <a:buFont typeface="Arial"/>
              <a:buNone/>
              <a:defRPr sz="1600" b="0" i="0" u="none" strike="noStrike" cap="none">
                <a:solidFill>
                  <a:srgbClr val="377BBB"/>
                </a:solidFill>
                <a:latin typeface="Arial"/>
                <a:ea typeface="Arial"/>
                <a:cs typeface="Arial"/>
                <a:sym typeface="Arial"/>
              </a:defRPr>
            </a:lvl5pPr>
            <a:lvl6pPr marR="0" lvl="5"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6pPr>
            <a:lvl7pPr marR="0" lvl="6"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7pPr>
            <a:lvl8pPr marR="0" lvl="7"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8pPr>
            <a:lvl9pPr marR="0" lvl="8"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9pPr>
          </a:lstStyle>
          <a:p>
            <a:endParaRPr/>
          </a:p>
        </p:txBody>
      </p:sp>
      <p:pic>
        <p:nvPicPr>
          <p:cNvPr id="21" name="Google Shape;21;p38"/>
          <p:cNvPicPr preferRelativeResize="0"/>
          <p:nvPr/>
        </p:nvPicPr>
        <p:blipFill rotWithShape="1">
          <a:blip r:embed="rId2">
            <a:alphaModFix/>
          </a:blip>
          <a:srcRect/>
          <a:stretch/>
        </p:blipFill>
        <p:spPr>
          <a:xfrm>
            <a:off x="10004293" y="167630"/>
            <a:ext cx="2069811" cy="5621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41"/>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1" name="Google Shape;91;p41"/>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92" name="Google Shape;92;p41"/>
          <p:cNvSpPr txBox="1">
            <a:spLocks noGrp="1"/>
          </p:cNvSpPr>
          <p:nvPr>
            <p:ph type="body" idx="2"/>
          </p:nvPr>
        </p:nvSpPr>
        <p:spPr>
          <a:xfrm>
            <a:off x="6324600" y="1828799"/>
            <a:ext cx="4572000" cy="4343401"/>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93" name="Google Shape;93;p41"/>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94" name="Google Shape;94;p41"/>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95" name="Google Shape;95;p41"/>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96"/>
        <p:cNvGrpSpPr/>
        <p:nvPr/>
      </p:nvGrpSpPr>
      <p:grpSpPr>
        <a:xfrm>
          <a:off x="0" y="0"/>
          <a:ext cx="0" cy="0"/>
          <a:chOff x="0" y="0"/>
          <a:chExt cx="0" cy="0"/>
        </a:xfrm>
      </p:grpSpPr>
      <p:sp>
        <p:nvSpPr>
          <p:cNvPr id="97" name="Google Shape;97;p49"/>
          <p:cNvSpPr/>
          <p:nvPr/>
        </p:nvSpPr>
        <p:spPr>
          <a:xfrm>
            <a:off x="0" y="0"/>
            <a:ext cx="6591303" cy="1187784"/>
          </a:xfrm>
          <a:prstGeom prst="rect">
            <a:avLst/>
          </a:prstGeom>
          <a:solidFill>
            <a:schemeClr val="accent1"/>
          </a:solidFill>
          <a:ln w="12700" cap="flat" cmpd="sng">
            <a:solidFill>
              <a:srgbClr val="3D44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98" name="Google Shape;98;p49"/>
          <p:cNvSpPr/>
          <p:nvPr/>
        </p:nvSpPr>
        <p:spPr>
          <a:xfrm>
            <a:off x="6540503" y="0"/>
            <a:ext cx="5651496" cy="6858000"/>
          </a:xfrm>
          <a:custGeom>
            <a:avLst/>
            <a:gdLst/>
            <a:ahLst/>
            <a:cxnLst/>
            <a:rect l="l" t="t" r="r" b="b"/>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5E74"/>
              </a:solidFill>
              <a:latin typeface="Book Antiqua"/>
              <a:ea typeface="Book Antiqua"/>
              <a:cs typeface="Book Antiqua"/>
              <a:sym typeface="Book Antiqua"/>
            </a:endParaRPr>
          </a:p>
        </p:txBody>
      </p:sp>
      <p:sp>
        <p:nvSpPr>
          <p:cNvPr id="99" name="Google Shape;99;p49"/>
          <p:cNvSpPr/>
          <p:nvPr/>
        </p:nvSpPr>
        <p:spPr>
          <a:xfrm>
            <a:off x="6256868"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5E74"/>
              </a:solidFill>
              <a:latin typeface="Book Antiqua"/>
              <a:ea typeface="Book Antiqua"/>
              <a:cs typeface="Book Antiqua"/>
              <a:sym typeface="Book Antiqua"/>
            </a:endParaRPr>
          </a:p>
        </p:txBody>
      </p:sp>
      <p:sp>
        <p:nvSpPr>
          <p:cNvPr id="100" name="Google Shape;100;p49"/>
          <p:cNvSpPr/>
          <p:nvPr/>
        </p:nvSpPr>
        <p:spPr>
          <a:xfrm>
            <a:off x="6062136"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5E74"/>
              </a:solidFill>
              <a:latin typeface="Book Antiqua"/>
              <a:ea typeface="Book Antiqua"/>
              <a:cs typeface="Book Antiqua"/>
              <a:sym typeface="Book Antiqua"/>
            </a:endParaRPr>
          </a:p>
        </p:txBody>
      </p:sp>
      <p:sp>
        <p:nvSpPr>
          <p:cNvPr id="101" name="Google Shape;101;p49"/>
          <p:cNvSpPr txBox="1">
            <a:spLocks noGrp="1"/>
          </p:cNvSpPr>
          <p:nvPr>
            <p:ph type="ctrTitle"/>
          </p:nvPr>
        </p:nvSpPr>
        <p:spPr>
          <a:xfrm>
            <a:off x="1295401" y="1873584"/>
            <a:ext cx="5120640" cy="256032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034680"/>
              </a:buClr>
              <a:buSzPts val="4000"/>
              <a:buFont typeface="Book Antiqua"/>
              <a:buNone/>
              <a:defRPr sz="4000" b="0" i="0" u="none" strike="noStrike" cap="none">
                <a:solidFill>
                  <a:srgbClr val="034680"/>
                </a:solidFill>
                <a:latin typeface="Book Antiqua"/>
                <a:ea typeface="Book Antiqua"/>
                <a:cs typeface="Book Antiqua"/>
                <a:sym typeface="Book Antiqu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2" name="Google Shape;102;p49"/>
          <p:cNvSpPr txBox="1">
            <a:spLocks noGrp="1"/>
          </p:cNvSpPr>
          <p:nvPr>
            <p:ph type="subTitle" idx="1"/>
          </p:nvPr>
        </p:nvSpPr>
        <p:spPr>
          <a:xfrm>
            <a:off x="1295401" y="4572000"/>
            <a:ext cx="5120640" cy="1600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800"/>
              </a:spcBef>
              <a:spcAft>
                <a:spcPts val="0"/>
              </a:spcAft>
              <a:buClr>
                <a:srgbClr val="080808"/>
              </a:buClr>
              <a:buSzPts val="2400"/>
              <a:buFont typeface="Arial"/>
              <a:buNone/>
              <a:defRPr sz="2400" b="0" i="0" u="none" strike="noStrike" cap="none">
                <a:solidFill>
                  <a:srgbClr val="377BBB"/>
                </a:solidFill>
                <a:latin typeface="Arial"/>
                <a:ea typeface="Arial"/>
                <a:cs typeface="Arial"/>
                <a:sym typeface="Arial"/>
              </a:defRPr>
            </a:lvl1pPr>
            <a:lvl2pPr marR="0" lvl="1" algn="ctr">
              <a:lnSpc>
                <a:spcPct val="90000"/>
              </a:lnSpc>
              <a:spcBef>
                <a:spcPts val="10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2pPr>
            <a:lvl3pPr marR="0" lvl="2" algn="ctr">
              <a:lnSpc>
                <a:spcPct val="90000"/>
              </a:lnSpc>
              <a:spcBef>
                <a:spcPts val="800"/>
              </a:spcBef>
              <a:spcAft>
                <a:spcPts val="0"/>
              </a:spcAft>
              <a:buClr>
                <a:srgbClr val="080808"/>
              </a:buClr>
              <a:buSzPts val="1800"/>
              <a:buFont typeface="Arial"/>
              <a:buNone/>
              <a:defRPr sz="1800" b="0" i="0" u="none" strike="noStrike" cap="none">
                <a:solidFill>
                  <a:srgbClr val="377BBB"/>
                </a:solidFill>
                <a:latin typeface="Arial"/>
                <a:ea typeface="Arial"/>
                <a:cs typeface="Arial"/>
                <a:sym typeface="Arial"/>
              </a:defRPr>
            </a:lvl3pPr>
            <a:lvl4pPr marR="0" lvl="3" algn="ctr">
              <a:lnSpc>
                <a:spcPct val="90000"/>
              </a:lnSpc>
              <a:spcBef>
                <a:spcPts val="800"/>
              </a:spcBef>
              <a:spcAft>
                <a:spcPts val="0"/>
              </a:spcAft>
              <a:buClr>
                <a:srgbClr val="080808"/>
              </a:buClr>
              <a:buSzPts val="1600"/>
              <a:buFont typeface="Arial"/>
              <a:buNone/>
              <a:defRPr sz="1600" b="0" i="0" u="none" strike="noStrike" cap="none">
                <a:solidFill>
                  <a:srgbClr val="377BBB"/>
                </a:solidFill>
                <a:latin typeface="Arial"/>
                <a:ea typeface="Arial"/>
                <a:cs typeface="Arial"/>
                <a:sym typeface="Arial"/>
              </a:defRPr>
            </a:lvl4pPr>
            <a:lvl5pPr marR="0" lvl="4" algn="ctr">
              <a:lnSpc>
                <a:spcPct val="90000"/>
              </a:lnSpc>
              <a:spcBef>
                <a:spcPts val="800"/>
              </a:spcBef>
              <a:spcAft>
                <a:spcPts val="0"/>
              </a:spcAft>
              <a:buClr>
                <a:srgbClr val="080808"/>
              </a:buClr>
              <a:buSzPts val="1600"/>
              <a:buFont typeface="Arial"/>
              <a:buNone/>
              <a:defRPr sz="1600" b="0" i="0" u="none" strike="noStrike" cap="none">
                <a:solidFill>
                  <a:srgbClr val="377BBB"/>
                </a:solidFill>
                <a:latin typeface="Arial"/>
                <a:ea typeface="Arial"/>
                <a:cs typeface="Arial"/>
                <a:sym typeface="Arial"/>
              </a:defRPr>
            </a:lvl5pPr>
            <a:lvl6pPr marR="0" lvl="5"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6pPr>
            <a:lvl7pPr marR="0" lvl="6"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7pPr>
            <a:lvl8pPr marR="0" lvl="7"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8pPr>
            <a:lvl9pPr marR="0" lvl="8"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9pPr>
          </a:lstStyle>
          <a:p>
            <a:endParaRPr/>
          </a:p>
        </p:txBody>
      </p:sp>
      <p:sp>
        <p:nvSpPr>
          <p:cNvPr id="103" name="Google Shape;103;p49"/>
          <p:cNvSpPr>
            <a:spLocks noGrp="1"/>
          </p:cNvSpPr>
          <p:nvPr>
            <p:ph type="pic" idx="2"/>
          </p:nvPr>
        </p:nvSpPr>
        <p:spPr>
          <a:xfrm>
            <a:off x="6743703" y="0"/>
            <a:ext cx="5448297" cy="6858000"/>
          </a:xfrm>
          <a:prstGeom prst="rect">
            <a:avLst/>
          </a:prstGeom>
          <a:noFill/>
          <a:ln>
            <a:noFill/>
          </a:ln>
        </p:spPr>
        <p:txBody>
          <a:bodyPr spcFirstLastPara="1" wrap="square" lIns="91425" tIns="365750" rIns="91425" bIns="45700" anchor="t" anchorCtr="0">
            <a:noAutofit/>
          </a:bodyPr>
          <a:lstStyle>
            <a:lvl1pPr marR="0" lvl="0" algn="ctr" rtl="0">
              <a:lnSpc>
                <a:spcPct val="90000"/>
              </a:lnSpc>
              <a:spcBef>
                <a:spcPts val="1800"/>
              </a:spcBef>
              <a:spcAft>
                <a:spcPts val="0"/>
              </a:spcAft>
              <a:buClr>
                <a:srgbClr val="080808"/>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R="0" lvl="2"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R="0" lvl="3"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R="0" lvl="4"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R="0" lvl="5"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04" name="Google Shape;104;p49"/>
          <p:cNvSpPr/>
          <p:nvPr/>
        </p:nvSpPr>
        <p:spPr>
          <a:xfrm>
            <a:off x="12344400" y="0"/>
            <a:ext cx="1295400" cy="6858000"/>
          </a:xfrm>
          <a:prstGeom prst="roundRect">
            <a:avLst>
              <a:gd name="adj" fmla="val 9717"/>
            </a:avLst>
          </a:prstGeom>
          <a:solidFill>
            <a:srgbClr val="A6A6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FFFFFF"/>
                </a:solidFill>
                <a:latin typeface="Arial"/>
                <a:ea typeface="Arial"/>
                <a:cs typeface="Arial"/>
                <a:sym typeface="Arial"/>
              </a:rPr>
              <a:t>NOTE: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FFFFFF"/>
                </a:solidFill>
                <a:latin typeface="Arial"/>
                <a:ea typeface="Arial"/>
                <a:cs typeface="Arial"/>
                <a:sym typeface="Arial"/>
              </a:rPr>
              <a:t>To change the  image on this slide, select the picture and delete it. Then click the Pictures icon in the placeholder to insert your own image.</a:t>
            </a:r>
            <a:endParaRPr sz="1400" b="0" i="0" u="none" strike="noStrike" cap="none">
              <a:solidFill>
                <a:srgbClr val="000000"/>
              </a:solidFill>
              <a:latin typeface="Arial"/>
              <a:ea typeface="Arial"/>
              <a:cs typeface="Arial"/>
              <a:sym typeface="Arial"/>
            </a:endParaRPr>
          </a:p>
        </p:txBody>
      </p:sp>
      <p:pic>
        <p:nvPicPr>
          <p:cNvPr id="105" name="Google Shape;105;p49"/>
          <p:cNvPicPr preferRelativeResize="0"/>
          <p:nvPr/>
        </p:nvPicPr>
        <p:blipFill rotWithShape="1">
          <a:blip r:embed="rId2">
            <a:alphaModFix/>
          </a:blip>
          <a:srcRect/>
          <a:stretch/>
        </p:blipFill>
        <p:spPr>
          <a:xfrm>
            <a:off x="131927" y="79130"/>
            <a:ext cx="3334494" cy="9671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06"/>
        <p:cNvGrpSpPr/>
        <p:nvPr/>
      </p:nvGrpSpPr>
      <p:grpSpPr>
        <a:xfrm>
          <a:off x="0" y="0"/>
          <a:ext cx="0" cy="0"/>
          <a:chOff x="0" y="0"/>
          <a:chExt cx="0" cy="0"/>
        </a:xfrm>
      </p:grpSpPr>
      <p:sp>
        <p:nvSpPr>
          <p:cNvPr id="107" name="Google Shape;107;p50"/>
          <p:cNvSpPr/>
          <p:nvPr/>
        </p:nvSpPr>
        <p:spPr>
          <a:xfrm>
            <a:off x="8429022" y="0"/>
            <a:ext cx="3762978" cy="6858000"/>
          </a:xfrm>
          <a:custGeom>
            <a:avLst/>
            <a:gdLst/>
            <a:ahLst/>
            <a:cxnLst/>
            <a:rect l="l" t="t" r="r" b="b"/>
            <a:pathLst>
              <a:path w="3762978" h="6858000" extrusionOk="0">
                <a:moveTo>
                  <a:pt x="0" y="0"/>
                </a:moveTo>
                <a:lnTo>
                  <a:pt x="3762978" y="0"/>
                </a:lnTo>
                <a:lnTo>
                  <a:pt x="3762978" y="6858000"/>
                </a:lnTo>
                <a:lnTo>
                  <a:pt x="338667" y="6858000"/>
                </a:lnTo>
                <a:lnTo>
                  <a:pt x="1189567" y="43370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5E74"/>
              </a:solidFill>
              <a:latin typeface="Book Antiqua"/>
              <a:ea typeface="Book Antiqua"/>
              <a:cs typeface="Book Antiqua"/>
              <a:sym typeface="Book Antiqua"/>
            </a:endParaRPr>
          </a:p>
        </p:txBody>
      </p:sp>
      <p:sp>
        <p:nvSpPr>
          <p:cNvPr id="108" name="Google Shape;108;p50"/>
          <p:cNvSpPr/>
          <p:nvPr/>
        </p:nvSpPr>
        <p:spPr>
          <a:xfrm>
            <a:off x="8145385"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5E74"/>
              </a:solidFill>
              <a:latin typeface="Book Antiqua"/>
              <a:ea typeface="Book Antiqua"/>
              <a:cs typeface="Book Antiqua"/>
              <a:sym typeface="Book Antiqua"/>
            </a:endParaRPr>
          </a:p>
        </p:txBody>
      </p:sp>
      <p:sp>
        <p:nvSpPr>
          <p:cNvPr id="109" name="Google Shape;109;p50"/>
          <p:cNvSpPr/>
          <p:nvPr/>
        </p:nvSpPr>
        <p:spPr>
          <a:xfrm>
            <a:off x="7950653"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5E74"/>
              </a:solidFill>
              <a:latin typeface="Book Antiqua"/>
              <a:ea typeface="Book Antiqua"/>
              <a:cs typeface="Book Antiqua"/>
              <a:sym typeface="Book Antiqua"/>
            </a:endParaRPr>
          </a:p>
        </p:txBody>
      </p:sp>
      <p:sp>
        <p:nvSpPr>
          <p:cNvPr id="110" name="Google Shape;110;p50"/>
          <p:cNvSpPr txBox="1">
            <a:spLocks noGrp="1"/>
          </p:cNvSpPr>
          <p:nvPr>
            <p:ph type="ctrTitle"/>
          </p:nvPr>
        </p:nvSpPr>
        <p:spPr>
          <a:xfrm>
            <a:off x="1295400" y="1873584"/>
            <a:ext cx="6400800" cy="256032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4000"/>
              <a:buFont typeface="Book Antiqua"/>
              <a:buNone/>
              <a:defRPr sz="4000" b="0" i="0" u="none" strike="noStrike" cap="none">
                <a:solidFill>
                  <a:schemeClr val="dk1"/>
                </a:solidFill>
                <a:latin typeface="Book Antiqua"/>
                <a:ea typeface="Book Antiqua"/>
                <a:cs typeface="Book Antiqua"/>
                <a:sym typeface="Book Antiqu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1" name="Google Shape;111;p50"/>
          <p:cNvSpPr txBox="1">
            <a:spLocks noGrp="1"/>
          </p:cNvSpPr>
          <p:nvPr>
            <p:ph type="subTitle" idx="1"/>
          </p:nvPr>
        </p:nvSpPr>
        <p:spPr>
          <a:xfrm>
            <a:off x="1295400" y="4572000"/>
            <a:ext cx="6400800" cy="1600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200"/>
              </a:spcBef>
              <a:spcAft>
                <a:spcPts val="0"/>
              </a:spcAft>
              <a:buClr>
                <a:srgbClr val="080808"/>
              </a:buClr>
              <a:buSzPts val="2400"/>
              <a:buFont typeface="Arial"/>
              <a:buNone/>
              <a:defRPr sz="2400" b="0" i="0" u="none" strike="noStrike" cap="none">
                <a:solidFill>
                  <a:srgbClr val="034680"/>
                </a:solidFill>
                <a:latin typeface="Arial"/>
                <a:ea typeface="Arial"/>
                <a:cs typeface="Arial"/>
                <a:sym typeface="Arial"/>
              </a:defRPr>
            </a:lvl1pPr>
            <a:lvl2pPr marR="0" lvl="1" algn="ctr">
              <a:lnSpc>
                <a:spcPct val="90000"/>
              </a:lnSpc>
              <a:spcBef>
                <a:spcPts val="10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2pPr>
            <a:lvl3pPr marR="0" lvl="2" algn="ctr">
              <a:lnSpc>
                <a:spcPct val="90000"/>
              </a:lnSpc>
              <a:spcBef>
                <a:spcPts val="800"/>
              </a:spcBef>
              <a:spcAft>
                <a:spcPts val="0"/>
              </a:spcAft>
              <a:buClr>
                <a:srgbClr val="080808"/>
              </a:buClr>
              <a:buSzPts val="1800"/>
              <a:buFont typeface="Arial"/>
              <a:buNone/>
              <a:defRPr sz="1800" b="0" i="0" u="none" strike="noStrike" cap="none">
                <a:solidFill>
                  <a:srgbClr val="377BBB"/>
                </a:solidFill>
                <a:latin typeface="Arial"/>
                <a:ea typeface="Arial"/>
                <a:cs typeface="Arial"/>
                <a:sym typeface="Arial"/>
              </a:defRPr>
            </a:lvl3pPr>
            <a:lvl4pPr marR="0" lvl="3" algn="ctr">
              <a:lnSpc>
                <a:spcPct val="90000"/>
              </a:lnSpc>
              <a:spcBef>
                <a:spcPts val="800"/>
              </a:spcBef>
              <a:spcAft>
                <a:spcPts val="0"/>
              </a:spcAft>
              <a:buClr>
                <a:srgbClr val="080808"/>
              </a:buClr>
              <a:buSzPts val="1600"/>
              <a:buFont typeface="Arial"/>
              <a:buNone/>
              <a:defRPr sz="1600" b="0" i="0" u="none" strike="noStrike" cap="none">
                <a:solidFill>
                  <a:srgbClr val="377BBB"/>
                </a:solidFill>
                <a:latin typeface="Arial"/>
                <a:ea typeface="Arial"/>
                <a:cs typeface="Arial"/>
                <a:sym typeface="Arial"/>
              </a:defRPr>
            </a:lvl4pPr>
            <a:lvl5pPr marR="0" lvl="4" algn="ctr">
              <a:lnSpc>
                <a:spcPct val="90000"/>
              </a:lnSpc>
              <a:spcBef>
                <a:spcPts val="800"/>
              </a:spcBef>
              <a:spcAft>
                <a:spcPts val="0"/>
              </a:spcAft>
              <a:buClr>
                <a:srgbClr val="080808"/>
              </a:buClr>
              <a:buSzPts val="1600"/>
              <a:buFont typeface="Arial"/>
              <a:buNone/>
              <a:defRPr sz="1600" b="0" i="0" u="none" strike="noStrike" cap="none">
                <a:solidFill>
                  <a:srgbClr val="377BBB"/>
                </a:solidFill>
                <a:latin typeface="Arial"/>
                <a:ea typeface="Arial"/>
                <a:cs typeface="Arial"/>
                <a:sym typeface="Arial"/>
              </a:defRPr>
            </a:lvl5pPr>
            <a:lvl6pPr marR="0" lvl="5"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6pPr>
            <a:lvl7pPr marR="0" lvl="6"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7pPr>
            <a:lvl8pPr marR="0" lvl="7"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8pPr>
            <a:lvl9pPr marR="0" lvl="8"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9pPr>
          </a:lstStyle>
          <a:p>
            <a:endParaRPr/>
          </a:p>
        </p:txBody>
      </p:sp>
      <p:pic>
        <p:nvPicPr>
          <p:cNvPr id="112" name="Google Shape;112;p50"/>
          <p:cNvPicPr preferRelativeResize="0"/>
          <p:nvPr/>
        </p:nvPicPr>
        <p:blipFill rotWithShape="1">
          <a:blip r:embed="rId2">
            <a:alphaModFix/>
          </a:blip>
          <a:srcRect/>
          <a:stretch/>
        </p:blipFill>
        <p:spPr>
          <a:xfrm>
            <a:off x="10004294" y="167627"/>
            <a:ext cx="2069810" cy="5621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3"/>
        <p:cNvGrpSpPr/>
        <p:nvPr/>
      </p:nvGrpSpPr>
      <p:grpSpPr>
        <a:xfrm>
          <a:off x="0" y="0"/>
          <a:ext cx="0" cy="0"/>
          <a:chOff x="0" y="0"/>
          <a:chExt cx="0" cy="0"/>
        </a:xfrm>
      </p:grpSpPr>
      <p:sp>
        <p:nvSpPr>
          <p:cNvPr id="114" name="Google Shape;114;p51"/>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5" name="Google Shape;115;p51"/>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16" name="Google Shape;116;p51"/>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17" name="Google Shape;117;p51"/>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18" name="Google Shape;118;p51"/>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19"/>
        <p:cNvGrpSpPr/>
        <p:nvPr/>
      </p:nvGrpSpPr>
      <p:grpSpPr>
        <a:xfrm>
          <a:off x="0" y="0"/>
          <a:ext cx="0" cy="0"/>
          <a:chOff x="0" y="0"/>
          <a:chExt cx="0" cy="0"/>
        </a:xfrm>
      </p:grpSpPr>
      <p:sp>
        <p:nvSpPr>
          <p:cNvPr id="120" name="Google Shape;120;p52"/>
          <p:cNvSpPr/>
          <p:nvPr/>
        </p:nvSpPr>
        <p:spPr>
          <a:xfrm>
            <a:off x="9622368" y="0"/>
            <a:ext cx="2569632" cy="6858000"/>
          </a:xfrm>
          <a:custGeom>
            <a:avLst/>
            <a:gdLst/>
            <a:ahLst/>
            <a:cxnLst/>
            <a:rect l="l" t="t" r="r" b="b"/>
            <a:pathLst>
              <a:path w="1927224" h="6858000" extrusionOk="0">
                <a:moveTo>
                  <a:pt x="0" y="0"/>
                </a:moveTo>
                <a:lnTo>
                  <a:pt x="1927224" y="0"/>
                </a:lnTo>
                <a:lnTo>
                  <a:pt x="1927224" y="6858000"/>
                </a:lnTo>
                <a:lnTo>
                  <a:pt x="254000" y="6858000"/>
                </a:lnTo>
                <a:lnTo>
                  <a:pt x="892175" y="43370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5E74"/>
              </a:solidFill>
              <a:latin typeface="Book Antiqua"/>
              <a:ea typeface="Book Antiqua"/>
              <a:cs typeface="Book Antiqua"/>
              <a:sym typeface="Book Antiqua"/>
            </a:endParaRPr>
          </a:p>
        </p:txBody>
      </p:sp>
      <p:sp>
        <p:nvSpPr>
          <p:cNvPr id="121" name="Google Shape;121;p52"/>
          <p:cNvSpPr/>
          <p:nvPr/>
        </p:nvSpPr>
        <p:spPr>
          <a:xfrm>
            <a:off x="9237132"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srgbClr val="000000">
                <a:alpha val="2392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5E74"/>
              </a:solidFill>
              <a:latin typeface="Book Antiqua"/>
              <a:ea typeface="Book Antiqua"/>
              <a:cs typeface="Book Antiqua"/>
              <a:sym typeface="Book Antiqua"/>
            </a:endParaRPr>
          </a:p>
        </p:txBody>
      </p:sp>
      <p:sp>
        <p:nvSpPr>
          <p:cNvPr id="122" name="Google Shape;122;p52"/>
          <p:cNvSpPr/>
          <p:nvPr/>
        </p:nvSpPr>
        <p:spPr>
          <a:xfrm>
            <a:off x="9173633" y="0"/>
            <a:ext cx="1460499" cy="6858000"/>
          </a:xfrm>
          <a:custGeom>
            <a:avLst/>
            <a:gdLst/>
            <a:ahLst/>
            <a:cxnLst/>
            <a:rect l="l" t="t" r="r" b="b"/>
            <a:pathLst>
              <a:path w="1095374" h="6858000" extrusionOk="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srgbClr val="000000">
                <a:alpha val="2392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5E74"/>
              </a:solidFill>
              <a:latin typeface="Book Antiqua"/>
              <a:ea typeface="Book Antiqua"/>
              <a:cs typeface="Book Antiqua"/>
              <a:sym typeface="Book Antiqua"/>
            </a:endParaRPr>
          </a:p>
        </p:txBody>
      </p:sp>
      <p:sp>
        <p:nvSpPr>
          <p:cNvPr id="123" name="Google Shape;123;p52"/>
          <p:cNvSpPr/>
          <p:nvPr/>
        </p:nvSpPr>
        <p:spPr>
          <a:xfrm>
            <a:off x="9173633" y="0"/>
            <a:ext cx="1460499" cy="6858000"/>
          </a:xfrm>
          <a:custGeom>
            <a:avLst/>
            <a:gdLst/>
            <a:ahLst/>
            <a:cxnLst/>
            <a:rect l="l" t="t" r="r" b="b"/>
            <a:pathLst>
              <a:path w="1095374" h="6858000" extrusionOk="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5E74"/>
              </a:solidFill>
              <a:latin typeface="Book Antiqua"/>
              <a:ea typeface="Book Antiqua"/>
              <a:cs typeface="Book Antiqua"/>
              <a:sym typeface="Book Antiqua"/>
            </a:endParaRPr>
          </a:p>
        </p:txBody>
      </p:sp>
      <p:sp>
        <p:nvSpPr>
          <p:cNvPr id="124" name="Google Shape;124;p52"/>
          <p:cNvSpPr txBox="1">
            <a:spLocks noGrp="1"/>
          </p:cNvSpPr>
          <p:nvPr>
            <p:ph type="title"/>
          </p:nvPr>
        </p:nvSpPr>
        <p:spPr>
          <a:xfrm>
            <a:off x="1295398" y="2914650"/>
            <a:ext cx="8046720" cy="1557338"/>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034680"/>
              </a:buClr>
              <a:buSzPts val="3200"/>
              <a:buFont typeface="Book Antiqua"/>
              <a:buNone/>
              <a:defRPr sz="3200" b="0" i="0" u="none" strike="noStrike" cap="none">
                <a:solidFill>
                  <a:srgbClr val="034680"/>
                </a:solidFill>
                <a:latin typeface="Book Antiqua"/>
                <a:ea typeface="Book Antiqua"/>
                <a:cs typeface="Book Antiqua"/>
                <a:sym typeface="Book Antiqu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5" name="Google Shape;125;p52"/>
          <p:cNvSpPr txBox="1">
            <a:spLocks noGrp="1"/>
          </p:cNvSpPr>
          <p:nvPr>
            <p:ph type="body" idx="1"/>
          </p:nvPr>
        </p:nvSpPr>
        <p:spPr>
          <a:xfrm>
            <a:off x="1295398" y="4589463"/>
            <a:ext cx="8046718" cy="1011237"/>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200"/>
              </a:spcBef>
              <a:spcAft>
                <a:spcPts val="0"/>
              </a:spcAft>
              <a:buClr>
                <a:srgbClr val="080808"/>
              </a:buClr>
              <a:buSzPts val="2400"/>
              <a:buFont typeface="Arial"/>
              <a:buNone/>
              <a:defRPr sz="2400" b="0" i="0" u="none" strike="noStrike" cap="none">
                <a:solidFill>
                  <a:srgbClr val="377BBB"/>
                </a:solidFill>
                <a:latin typeface="Arial"/>
                <a:ea typeface="Arial"/>
                <a:cs typeface="Arial"/>
                <a:sym typeface="Arial"/>
              </a:defRPr>
            </a:lvl1pPr>
            <a:lvl2pPr marL="914400" marR="0" lvl="1" indent="-228600" algn="l">
              <a:lnSpc>
                <a:spcPct val="90000"/>
              </a:lnSpc>
              <a:spcBef>
                <a:spcPts val="1000"/>
              </a:spcBef>
              <a:spcAft>
                <a:spcPts val="0"/>
              </a:spcAft>
              <a:buClr>
                <a:srgbClr val="080808"/>
              </a:buClr>
              <a:buSzPts val="2000"/>
              <a:buFont typeface="Arial"/>
              <a:buNone/>
              <a:defRPr sz="2000" b="0" i="0" u="none" strike="noStrike" cap="none">
                <a:solidFill>
                  <a:srgbClr val="979BA5"/>
                </a:solidFill>
                <a:latin typeface="Arial"/>
                <a:ea typeface="Arial"/>
                <a:cs typeface="Arial"/>
                <a:sym typeface="Arial"/>
              </a:defRPr>
            </a:lvl2pPr>
            <a:lvl3pPr marL="1371600" marR="0" lvl="2" indent="-228600" algn="l">
              <a:lnSpc>
                <a:spcPct val="90000"/>
              </a:lnSpc>
              <a:spcBef>
                <a:spcPts val="800"/>
              </a:spcBef>
              <a:spcAft>
                <a:spcPts val="0"/>
              </a:spcAft>
              <a:buClr>
                <a:srgbClr val="080808"/>
              </a:buClr>
              <a:buSzPts val="1800"/>
              <a:buFont typeface="Arial"/>
              <a:buNone/>
              <a:defRPr sz="1800" b="0" i="0" u="none" strike="noStrike" cap="none">
                <a:solidFill>
                  <a:srgbClr val="979BA5"/>
                </a:solidFill>
                <a:latin typeface="Arial"/>
                <a:ea typeface="Arial"/>
                <a:cs typeface="Arial"/>
                <a:sym typeface="Arial"/>
              </a:defRPr>
            </a:lvl3pPr>
            <a:lvl4pPr marL="1828800" marR="0" lvl="3" indent="-228600" algn="l">
              <a:lnSpc>
                <a:spcPct val="90000"/>
              </a:lnSpc>
              <a:spcBef>
                <a:spcPts val="800"/>
              </a:spcBef>
              <a:spcAft>
                <a:spcPts val="0"/>
              </a:spcAft>
              <a:buClr>
                <a:srgbClr val="080808"/>
              </a:buClr>
              <a:buSzPts val="1600"/>
              <a:buFont typeface="Arial"/>
              <a:buNone/>
              <a:defRPr sz="1600" b="0" i="0" u="none" strike="noStrike" cap="none">
                <a:solidFill>
                  <a:srgbClr val="979BA5"/>
                </a:solidFill>
                <a:latin typeface="Arial"/>
                <a:ea typeface="Arial"/>
                <a:cs typeface="Arial"/>
                <a:sym typeface="Arial"/>
              </a:defRPr>
            </a:lvl4pPr>
            <a:lvl5pPr marL="2286000" marR="0" lvl="4" indent="-228600" algn="l">
              <a:lnSpc>
                <a:spcPct val="90000"/>
              </a:lnSpc>
              <a:spcBef>
                <a:spcPts val="800"/>
              </a:spcBef>
              <a:spcAft>
                <a:spcPts val="0"/>
              </a:spcAft>
              <a:buClr>
                <a:srgbClr val="080808"/>
              </a:buClr>
              <a:buSzPts val="1600"/>
              <a:buFont typeface="Arial"/>
              <a:buNone/>
              <a:defRPr sz="1600" b="0" i="0" u="none" strike="noStrike" cap="none">
                <a:solidFill>
                  <a:srgbClr val="979BA5"/>
                </a:solidFill>
                <a:latin typeface="Arial"/>
                <a:ea typeface="Arial"/>
                <a:cs typeface="Arial"/>
                <a:sym typeface="Arial"/>
              </a:defRPr>
            </a:lvl5pPr>
            <a:lvl6pPr marL="2743200" marR="0" lvl="5" indent="-228600" algn="l">
              <a:lnSpc>
                <a:spcPct val="90000"/>
              </a:lnSpc>
              <a:spcBef>
                <a:spcPts val="800"/>
              </a:spcBef>
              <a:spcAft>
                <a:spcPts val="0"/>
              </a:spcAft>
              <a:buClr>
                <a:srgbClr val="979BA5"/>
              </a:buClr>
              <a:buSzPts val="1600"/>
              <a:buFont typeface="Arial"/>
              <a:buNone/>
              <a:defRPr sz="1600" b="0" i="0" u="none" strike="noStrike" cap="none">
                <a:solidFill>
                  <a:srgbClr val="979BA5"/>
                </a:solidFill>
                <a:latin typeface="Book Antiqua"/>
                <a:ea typeface="Book Antiqua"/>
                <a:cs typeface="Book Antiqua"/>
                <a:sym typeface="Book Antiqua"/>
              </a:defRPr>
            </a:lvl6pPr>
            <a:lvl7pPr marL="3200400" marR="0" lvl="6" indent="-228600" algn="l">
              <a:lnSpc>
                <a:spcPct val="90000"/>
              </a:lnSpc>
              <a:spcBef>
                <a:spcPts val="800"/>
              </a:spcBef>
              <a:spcAft>
                <a:spcPts val="0"/>
              </a:spcAft>
              <a:buClr>
                <a:srgbClr val="979BA5"/>
              </a:buClr>
              <a:buSzPts val="1600"/>
              <a:buFont typeface="Arial"/>
              <a:buNone/>
              <a:defRPr sz="1600" b="0" i="0" u="none" strike="noStrike" cap="none">
                <a:solidFill>
                  <a:srgbClr val="979BA5"/>
                </a:solidFill>
                <a:latin typeface="Book Antiqua"/>
                <a:ea typeface="Book Antiqua"/>
                <a:cs typeface="Book Antiqua"/>
                <a:sym typeface="Book Antiqua"/>
              </a:defRPr>
            </a:lvl7pPr>
            <a:lvl8pPr marL="3657600" marR="0" lvl="7" indent="-228600" algn="l">
              <a:lnSpc>
                <a:spcPct val="90000"/>
              </a:lnSpc>
              <a:spcBef>
                <a:spcPts val="800"/>
              </a:spcBef>
              <a:spcAft>
                <a:spcPts val="0"/>
              </a:spcAft>
              <a:buClr>
                <a:srgbClr val="979BA5"/>
              </a:buClr>
              <a:buSzPts val="1600"/>
              <a:buFont typeface="Arial"/>
              <a:buNone/>
              <a:defRPr sz="1600" b="0" i="0" u="none" strike="noStrike" cap="none">
                <a:solidFill>
                  <a:srgbClr val="979BA5"/>
                </a:solidFill>
                <a:latin typeface="Book Antiqua"/>
                <a:ea typeface="Book Antiqua"/>
                <a:cs typeface="Book Antiqua"/>
                <a:sym typeface="Book Antiqua"/>
              </a:defRPr>
            </a:lvl8pPr>
            <a:lvl9pPr marL="4114800" marR="0" lvl="8" indent="-228600" algn="l">
              <a:lnSpc>
                <a:spcPct val="90000"/>
              </a:lnSpc>
              <a:spcBef>
                <a:spcPts val="800"/>
              </a:spcBef>
              <a:spcAft>
                <a:spcPts val="0"/>
              </a:spcAft>
              <a:buClr>
                <a:srgbClr val="979BA5"/>
              </a:buClr>
              <a:buSzPts val="1600"/>
              <a:buFont typeface="Arial"/>
              <a:buNone/>
              <a:defRPr sz="1600" b="0" i="0" u="none" strike="noStrike" cap="none">
                <a:solidFill>
                  <a:srgbClr val="979BA5"/>
                </a:solidFill>
                <a:latin typeface="Book Antiqua"/>
                <a:ea typeface="Book Antiqua"/>
                <a:cs typeface="Book Antiqua"/>
                <a:sym typeface="Book Antiqua"/>
              </a:defRPr>
            </a:lvl9pPr>
          </a:lstStyle>
          <a:p>
            <a:endParaRPr/>
          </a:p>
        </p:txBody>
      </p:sp>
      <p:pic>
        <p:nvPicPr>
          <p:cNvPr id="126" name="Google Shape;126;p52"/>
          <p:cNvPicPr preferRelativeResize="0"/>
          <p:nvPr/>
        </p:nvPicPr>
        <p:blipFill rotWithShape="1">
          <a:blip r:embed="rId2">
            <a:alphaModFix/>
          </a:blip>
          <a:srcRect/>
          <a:stretch/>
        </p:blipFill>
        <p:spPr>
          <a:xfrm>
            <a:off x="10004294" y="167627"/>
            <a:ext cx="2069810" cy="5621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27"/>
        <p:cNvGrpSpPr/>
        <p:nvPr/>
      </p:nvGrpSpPr>
      <p:grpSpPr>
        <a:xfrm>
          <a:off x="0" y="0"/>
          <a:ext cx="0" cy="0"/>
          <a:chOff x="0" y="0"/>
          <a:chExt cx="0" cy="0"/>
        </a:xfrm>
      </p:grpSpPr>
      <p:sp>
        <p:nvSpPr>
          <p:cNvPr id="128" name="Google Shape;128;p53"/>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29" name="Google Shape;129;p53"/>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30" name="Google Shape;130;p53"/>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1"/>
        <p:cNvGrpSpPr/>
        <p:nvPr/>
      </p:nvGrpSpPr>
      <p:grpSpPr>
        <a:xfrm>
          <a:off x="0" y="0"/>
          <a:ext cx="0" cy="0"/>
          <a:chOff x="0" y="0"/>
          <a:chExt cx="0" cy="0"/>
        </a:xfrm>
      </p:grpSpPr>
      <p:sp>
        <p:nvSpPr>
          <p:cNvPr id="132" name="Google Shape;132;p54"/>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3" name="Google Shape;133;p54"/>
          <p:cNvSpPr txBox="1">
            <a:spLocks noGrp="1"/>
          </p:cNvSpPr>
          <p:nvPr>
            <p:ph type="body" idx="1"/>
          </p:nvPr>
        </p:nvSpPr>
        <p:spPr>
          <a:xfrm>
            <a:off x="4728209" y="1828800"/>
            <a:ext cx="6126480" cy="434340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55600" algn="l">
              <a:lnSpc>
                <a:spcPct val="90000"/>
              </a:lnSpc>
              <a:spcBef>
                <a:spcPts val="800"/>
              </a:spcBef>
              <a:spcAft>
                <a:spcPts val="0"/>
              </a:spcAft>
              <a:buClr>
                <a:schemeClr val="dk1"/>
              </a:buClr>
              <a:buSzPts val="2000"/>
              <a:buFont typeface="Arial"/>
              <a:buChar char="•"/>
              <a:defRPr sz="2000" b="0" i="0" u="none" strike="noStrike" cap="none">
                <a:solidFill>
                  <a:schemeClr val="dk1"/>
                </a:solidFill>
                <a:latin typeface="Book Antiqua"/>
                <a:ea typeface="Book Antiqua"/>
                <a:cs typeface="Book Antiqua"/>
                <a:sym typeface="Book Antiqua"/>
              </a:defRPr>
            </a:lvl6pPr>
            <a:lvl7pPr marL="3200400" marR="0" lvl="6" indent="-355600" algn="l">
              <a:lnSpc>
                <a:spcPct val="90000"/>
              </a:lnSpc>
              <a:spcBef>
                <a:spcPts val="800"/>
              </a:spcBef>
              <a:spcAft>
                <a:spcPts val="0"/>
              </a:spcAft>
              <a:buClr>
                <a:schemeClr val="dk1"/>
              </a:buClr>
              <a:buSzPts val="2000"/>
              <a:buFont typeface="Arial"/>
              <a:buChar char="•"/>
              <a:defRPr sz="2000" b="0" i="0" u="none" strike="noStrike" cap="none">
                <a:solidFill>
                  <a:schemeClr val="dk1"/>
                </a:solidFill>
                <a:latin typeface="Book Antiqua"/>
                <a:ea typeface="Book Antiqua"/>
                <a:cs typeface="Book Antiqua"/>
                <a:sym typeface="Book Antiqua"/>
              </a:defRPr>
            </a:lvl7pPr>
            <a:lvl8pPr marL="3657600" marR="0" lvl="7" indent="-355600" algn="l">
              <a:lnSpc>
                <a:spcPct val="90000"/>
              </a:lnSpc>
              <a:spcBef>
                <a:spcPts val="800"/>
              </a:spcBef>
              <a:spcAft>
                <a:spcPts val="0"/>
              </a:spcAft>
              <a:buClr>
                <a:schemeClr val="dk1"/>
              </a:buClr>
              <a:buSzPts val="2000"/>
              <a:buFont typeface="Arial"/>
              <a:buChar char="•"/>
              <a:defRPr sz="2000" b="0" i="0" u="none" strike="noStrike" cap="none">
                <a:solidFill>
                  <a:schemeClr val="dk1"/>
                </a:solidFill>
                <a:latin typeface="Book Antiqua"/>
                <a:ea typeface="Book Antiqua"/>
                <a:cs typeface="Book Antiqua"/>
                <a:sym typeface="Book Antiqua"/>
              </a:defRPr>
            </a:lvl8pPr>
            <a:lvl9pPr marL="4114800" marR="0" lvl="8" indent="-355600" algn="l">
              <a:lnSpc>
                <a:spcPct val="90000"/>
              </a:lnSpc>
              <a:spcBef>
                <a:spcPts val="800"/>
              </a:spcBef>
              <a:spcAft>
                <a:spcPts val="0"/>
              </a:spcAft>
              <a:buClr>
                <a:schemeClr val="dk1"/>
              </a:buClr>
              <a:buSzPts val="2000"/>
              <a:buFont typeface="Arial"/>
              <a:buChar char="•"/>
              <a:defRPr sz="2000" b="0" i="0" u="none" strike="noStrike" cap="none">
                <a:solidFill>
                  <a:schemeClr val="dk1"/>
                </a:solidFill>
                <a:latin typeface="Book Antiqua"/>
                <a:ea typeface="Book Antiqua"/>
                <a:cs typeface="Book Antiqua"/>
                <a:sym typeface="Book Antiqua"/>
              </a:defRPr>
            </a:lvl9pPr>
          </a:lstStyle>
          <a:p>
            <a:endParaRPr/>
          </a:p>
        </p:txBody>
      </p:sp>
      <p:sp>
        <p:nvSpPr>
          <p:cNvPr id="134" name="Google Shape;134;p54"/>
          <p:cNvSpPr txBox="1">
            <a:spLocks noGrp="1"/>
          </p:cNvSpPr>
          <p:nvPr>
            <p:ph type="body" idx="2"/>
          </p:nvPr>
        </p:nvSpPr>
        <p:spPr>
          <a:xfrm>
            <a:off x="1295400" y="1828800"/>
            <a:ext cx="3017520" cy="43434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200"/>
              </a:spcBef>
              <a:spcAft>
                <a:spcPts val="0"/>
              </a:spcAft>
              <a:buClr>
                <a:srgbClr val="080808"/>
              </a:buClr>
              <a:buSzPts val="2000"/>
              <a:buFont typeface="Arial"/>
              <a:buNone/>
              <a:defRPr sz="2000" b="0" i="0" u="none" strike="noStrike" cap="none">
                <a:solidFill>
                  <a:srgbClr val="034680"/>
                </a:solidFill>
                <a:latin typeface="Arial"/>
                <a:ea typeface="Arial"/>
                <a:cs typeface="Arial"/>
                <a:sym typeface="Arial"/>
              </a:defRPr>
            </a:lvl1pPr>
            <a:lvl2pPr marL="914400" marR="0" lvl="1" indent="-228600" algn="l">
              <a:lnSpc>
                <a:spcPct val="90000"/>
              </a:lnSpc>
              <a:spcBef>
                <a:spcPts val="1000"/>
              </a:spcBef>
              <a:spcAft>
                <a:spcPts val="0"/>
              </a:spcAft>
              <a:buClr>
                <a:srgbClr val="080808"/>
              </a:buClr>
              <a:buSzPts val="1400"/>
              <a:buFont typeface="Arial"/>
              <a:buNone/>
              <a:defRPr sz="1400" b="0" i="0" u="none" strike="noStrike" cap="none">
                <a:solidFill>
                  <a:srgbClr val="377BBB"/>
                </a:solidFill>
                <a:latin typeface="Arial"/>
                <a:ea typeface="Arial"/>
                <a:cs typeface="Arial"/>
                <a:sym typeface="Arial"/>
              </a:defRPr>
            </a:lvl2pPr>
            <a:lvl3pPr marL="1371600" marR="0" lvl="2" indent="-228600" algn="l">
              <a:lnSpc>
                <a:spcPct val="90000"/>
              </a:lnSpc>
              <a:spcBef>
                <a:spcPts val="800"/>
              </a:spcBef>
              <a:spcAft>
                <a:spcPts val="0"/>
              </a:spcAft>
              <a:buClr>
                <a:srgbClr val="080808"/>
              </a:buClr>
              <a:buSzPts val="1200"/>
              <a:buFont typeface="Arial"/>
              <a:buNone/>
              <a:defRPr sz="1200" b="0" i="0" u="none" strike="noStrike" cap="none">
                <a:solidFill>
                  <a:srgbClr val="377BBB"/>
                </a:solidFill>
                <a:latin typeface="Arial"/>
                <a:ea typeface="Arial"/>
                <a:cs typeface="Arial"/>
                <a:sym typeface="Arial"/>
              </a:defRPr>
            </a:lvl3pPr>
            <a:lvl4pPr marL="1828800" marR="0" lvl="3" indent="-228600" algn="l">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4pPr>
            <a:lvl5pPr marL="2286000" marR="0" lvl="4" indent="-228600" algn="l">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5pPr>
            <a:lvl6pPr marL="2743200" marR="0" lvl="5"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6pPr>
            <a:lvl7pPr marL="3200400" marR="0" lvl="6"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7pPr>
            <a:lvl8pPr marL="3657600" marR="0" lvl="7"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8pPr>
            <a:lvl9pPr marL="4114800" marR="0" lvl="8"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endParaRPr/>
          </a:p>
        </p:txBody>
      </p:sp>
      <p:sp>
        <p:nvSpPr>
          <p:cNvPr id="135" name="Google Shape;135;p54"/>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36" name="Google Shape;136;p54"/>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37" name="Google Shape;137;p54"/>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138"/>
        <p:cNvGrpSpPr/>
        <p:nvPr/>
      </p:nvGrpSpPr>
      <p:grpSpPr>
        <a:xfrm>
          <a:off x="0" y="0"/>
          <a:ext cx="0" cy="0"/>
          <a:chOff x="0" y="0"/>
          <a:chExt cx="0" cy="0"/>
        </a:xfrm>
      </p:grpSpPr>
      <p:sp>
        <p:nvSpPr>
          <p:cNvPr id="139" name="Google Shape;139;p55"/>
          <p:cNvSpPr/>
          <p:nvPr/>
        </p:nvSpPr>
        <p:spPr>
          <a:xfrm>
            <a:off x="1295400"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140" name="Google Shape;140;p55"/>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1" name="Google Shape;141;p55"/>
          <p:cNvSpPr txBox="1">
            <a:spLocks noGrp="1"/>
          </p:cNvSpPr>
          <p:nvPr>
            <p:ph type="body" idx="1"/>
          </p:nvPr>
        </p:nvSpPr>
        <p:spPr>
          <a:xfrm>
            <a:off x="1371273" y="5333098"/>
            <a:ext cx="4420252" cy="83910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0"/>
              </a:spcBef>
              <a:spcAft>
                <a:spcPts val="0"/>
              </a:spcAft>
              <a:buClr>
                <a:srgbClr val="080808"/>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a:lnSpc>
                <a:spcPct val="90000"/>
              </a:lnSpc>
              <a:spcBef>
                <a:spcPts val="1000"/>
              </a:spcBef>
              <a:spcAft>
                <a:spcPts val="0"/>
              </a:spcAft>
              <a:buClr>
                <a:srgbClr val="080808"/>
              </a:buClr>
              <a:buSzPts val="1400"/>
              <a:buFont typeface="Arial"/>
              <a:buNone/>
              <a:defRPr sz="1400" b="0" i="0" u="none" strike="noStrike" cap="none">
                <a:solidFill>
                  <a:srgbClr val="377BBB"/>
                </a:solidFill>
                <a:latin typeface="Arial"/>
                <a:ea typeface="Arial"/>
                <a:cs typeface="Arial"/>
                <a:sym typeface="Arial"/>
              </a:defRPr>
            </a:lvl2pPr>
            <a:lvl3pPr marL="1371600" marR="0" lvl="2" indent="-228600" algn="l">
              <a:lnSpc>
                <a:spcPct val="90000"/>
              </a:lnSpc>
              <a:spcBef>
                <a:spcPts val="800"/>
              </a:spcBef>
              <a:spcAft>
                <a:spcPts val="0"/>
              </a:spcAft>
              <a:buClr>
                <a:srgbClr val="080808"/>
              </a:buClr>
              <a:buSzPts val="1200"/>
              <a:buFont typeface="Arial"/>
              <a:buNone/>
              <a:defRPr sz="1200" b="0" i="0" u="none" strike="noStrike" cap="none">
                <a:solidFill>
                  <a:srgbClr val="377BBB"/>
                </a:solidFill>
                <a:latin typeface="Arial"/>
                <a:ea typeface="Arial"/>
                <a:cs typeface="Arial"/>
                <a:sym typeface="Arial"/>
              </a:defRPr>
            </a:lvl3pPr>
            <a:lvl4pPr marL="1828800" marR="0" lvl="3" indent="-228600" algn="l">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4pPr>
            <a:lvl5pPr marL="2286000" marR="0" lvl="4" indent="-228600" algn="l">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5pPr>
            <a:lvl6pPr marL="2743200" marR="0" lvl="5"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6pPr>
            <a:lvl7pPr marL="3200400" marR="0" lvl="6"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7pPr>
            <a:lvl8pPr marL="3657600" marR="0" lvl="7"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8pPr>
            <a:lvl9pPr marL="4114800" marR="0" lvl="8"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endParaRPr/>
          </a:p>
        </p:txBody>
      </p:sp>
      <p:sp>
        <p:nvSpPr>
          <p:cNvPr id="142" name="Google Shape;142;p55"/>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43" name="Google Shape;143;p55"/>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44" name="Google Shape;144;p55"/>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p55"/>
          <p:cNvSpPr/>
          <p:nvPr/>
        </p:nvSpPr>
        <p:spPr>
          <a:xfrm>
            <a:off x="6324599"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146" name="Google Shape;146;p55"/>
          <p:cNvSpPr/>
          <p:nvPr/>
        </p:nvSpPr>
        <p:spPr>
          <a:xfrm>
            <a:off x="1295400"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147" name="Google Shape;147;p55"/>
          <p:cNvSpPr/>
          <p:nvPr/>
        </p:nvSpPr>
        <p:spPr>
          <a:xfrm>
            <a:off x="6324599"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148" name="Google Shape;148;p55"/>
          <p:cNvSpPr txBox="1">
            <a:spLocks noGrp="1"/>
          </p:cNvSpPr>
          <p:nvPr>
            <p:ph type="body" idx="2"/>
          </p:nvPr>
        </p:nvSpPr>
        <p:spPr>
          <a:xfrm>
            <a:off x="6412954" y="5333098"/>
            <a:ext cx="4420252" cy="83910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0"/>
              </a:spcBef>
              <a:spcAft>
                <a:spcPts val="0"/>
              </a:spcAft>
              <a:buClr>
                <a:srgbClr val="080808"/>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a:lnSpc>
                <a:spcPct val="90000"/>
              </a:lnSpc>
              <a:spcBef>
                <a:spcPts val="1000"/>
              </a:spcBef>
              <a:spcAft>
                <a:spcPts val="0"/>
              </a:spcAft>
              <a:buClr>
                <a:srgbClr val="080808"/>
              </a:buClr>
              <a:buSzPts val="1400"/>
              <a:buFont typeface="Arial"/>
              <a:buNone/>
              <a:defRPr sz="1400" b="0" i="0" u="none" strike="noStrike" cap="none">
                <a:solidFill>
                  <a:srgbClr val="377BBB"/>
                </a:solidFill>
                <a:latin typeface="Arial"/>
                <a:ea typeface="Arial"/>
                <a:cs typeface="Arial"/>
                <a:sym typeface="Arial"/>
              </a:defRPr>
            </a:lvl2pPr>
            <a:lvl3pPr marL="1371600" marR="0" lvl="2" indent="-228600" algn="l">
              <a:lnSpc>
                <a:spcPct val="90000"/>
              </a:lnSpc>
              <a:spcBef>
                <a:spcPts val="800"/>
              </a:spcBef>
              <a:spcAft>
                <a:spcPts val="0"/>
              </a:spcAft>
              <a:buClr>
                <a:srgbClr val="080808"/>
              </a:buClr>
              <a:buSzPts val="1200"/>
              <a:buFont typeface="Arial"/>
              <a:buNone/>
              <a:defRPr sz="1200" b="0" i="0" u="none" strike="noStrike" cap="none">
                <a:solidFill>
                  <a:srgbClr val="377BBB"/>
                </a:solidFill>
                <a:latin typeface="Arial"/>
                <a:ea typeface="Arial"/>
                <a:cs typeface="Arial"/>
                <a:sym typeface="Arial"/>
              </a:defRPr>
            </a:lvl3pPr>
            <a:lvl4pPr marL="1828800" marR="0" lvl="3" indent="-228600" algn="l">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4pPr>
            <a:lvl5pPr marL="2286000" marR="0" lvl="4" indent="-228600" algn="l">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5pPr>
            <a:lvl6pPr marL="2743200" marR="0" lvl="5"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6pPr>
            <a:lvl7pPr marL="3200400" marR="0" lvl="6"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7pPr>
            <a:lvl8pPr marL="3657600" marR="0" lvl="7"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8pPr>
            <a:lvl9pPr marL="4114800" marR="0" lvl="8"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endParaRPr/>
          </a:p>
        </p:txBody>
      </p:sp>
      <p:sp>
        <p:nvSpPr>
          <p:cNvPr id="149" name="Google Shape;149;p55"/>
          <p:cNvSpPr>
            <a:spLocks noGrp="1"/>
          </p:cNvSpPr>
          <p:nvPr>
            <p:ph type="pic" idx="3"/>
          </p:nvPr>
        </p:nvSpPr>
        <p:spPr>
          <a:xfrm>
            <a:off x="1295400" y="1828801"/>
            <a:ext cx="4572000" cy="3428999"/>
          </a:xfrm>
          <a:prstGeom prst="rect">
            <a:avLst/>
          </a:prstGeom>
          <a:noFill/>
          <a:ln>
            <a:noFill/>
          </a:ln>
        </p:spPr>
        <p:txBody>
          <a:bodyPr spcFirstLastPara="1" wrap="square" lIns="91425" tIns="274300" rIns="91425" bIns="45700" anchor="t" anchorCtr="0">
            <a:noAutofit/>
          </a:bodyPr>
          <a:lstStyle>
            <a:lvl1pPr marR="0" lvl="0" algn="ctr" rtl="0">
              <a:lnSpc>
                <a:spcPct val="90000"/>
              </a:lnSpc>
              <a:spcBef>
                <a:spcPts val="1800"/>
              </a:spcBef>
              <a:spcAft>
                <a:spcPts val="0"/>
              </a:spcAft>
              <a:buClr>
                <a:srgbClr val="080808"/>
              </a:buClr>
              <a:buSzPts val="2400"/>
              <a:buFont typeface="Arial"/>
              <a:buNone/>
              <a:defRPr sz="2400" b="0" i="0" u="none" strike="noStrike" cap="none">
                <a:solidFill>
                  <a:srgbClr val="034680"/>
                </a:solidFill>
                <a:latin typeface="Arial"/>
                <a:ea typeface="Arial"/>
                <a:cs typeface="Arial"/>
                <a:sym typeface="Arial"/>
              </a:defRPr>
            </a:lvl1pPr>
            <a:lvl2pPr marR="0" lvl="1" algn="l" rtl="0">
              <a:lnSpc>
                <a:spcPct val="90000"/>
              </a:lnSpc>
              <a:spcBef>
                <a:spcPts val="1000"/>
              </a:spcBef>
              <a:spcAft>
                <a:spcPts val="0"/>
              </a:spcAft>
              <a:buClr>
                <a:srgbClr val="080808"/>
              </a:buClr>
              <a:buSzPts val="2800"/>
              <a:buFont typeface="Arial"/>
              <a:buNone/>
              <a:defRPr sz="2800" b="0" i="0" u="none" strike="noStrike" cap="none">
                <a:solidFill>
                  <a:srgbClr val="377BBB"/>
                </a:solidFill>
                <a:latin typeface="Arial"/>
                <a:ea typeface="Arial"/>
                <a:cs typeface="Arial"/>
                <a:sym typeface="Arial"/>
              </a:defRPr>
            </a:lvl2pPr>
            <a:lvl3pPr marR="0" lvl="2" algn="l" rtl="0">
              <a:lnSpc>
                <a:spcPct val="90000"/>
              </a:lnSpc>
              <a:spcBef>
                <a:spcPts val="800"/>
              </a:spcBef>
              <a:spcAft>
                <a:spcPts val="0"/>
              </a:spcAft>
              <a:buClr>
                <a:srgbClr val="080808"/>
              </a:buClr>
              <a:buSzPts val="2400"/>
              <a:buFont typeface="Arial"/>
              <a:buNone/>
              <a:defRPr sz="2400" b="0" i="0" u="none" strike="noStrike" cap="none">
                <a:solidFill>
                  <a:srgbClr val="377BBB"/>
                </a:solidFill>
                <a:latin typeface="Arial"/>
                <a:ea typeface="Arial"/>
                <a:cs typeface="Arial"/>
                <a:sym typeface="Arial"/>
              </a:defRPr>
            </a:lvl3pPr>
            <a:lvl4pPr marR="0" lvl="3"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4pPr>
            <a:lvl5pPr marR="0" lvl="4"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5pPr>
            <a:lvl6pPr marR="0" lvl="5"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9pPr>
          </a:lstStyle>
          <a:p>
            <a:endParaRPr/>
          </a:p>
        </p:txBody>
      </p:sp>
      <p:sp>
        <p:nvSpPr>
          <p:cNvPr id="150" name="Google Shape;150;p55"/>
          <p:cNvSpPr>
            <a:spLocks noGrp="1"/>
          </p:cNvSpPr>
          <p:nvPr>
            <p:ph type="pic" idx="4"/>
          </p:nvPr>
        </p:nvSpPr>
        <p:spPr>
          <a:xfrm>
            <a:off x="6324600" y="1828801"/>
            <a:ext cx="4572000" cy="3428999"/>
          </a:xfrm>
          <a:prstGeom prst="rect">
            <a:avLst/>
          </a:prstGeom>
          <a:noFill/>
          <a:ln>
            <a:noFill/>
          </a:ln>
        </p:spPr>
        <p:txBody>
          <a:bodyPr spcFirstLastPara="1" wrap="square" lIns="91425" tIns="274300" rIns="91425" bIns="45700" anchor="t" anchorCtr="0">
            <a:noAutofit/>
          </a:bodyPr>
          <a:lstStyle>
            <a:lvl1pPr marR="0" lvl="0" algn="ctr" rtl="0">
              <a:lnSpc>
                <a:spcPct val="90000"/>
              </a:lnSpc>
              <a:spcBef>
                <a:spcPts val="1800"/>
              </a:spcBef>
              <a:spcAft>
                <a:spcPts val="0"/>
              </a:spcAft>
              <a:buClr>
                <a:srgbClr val="080808"/>
              </a:buClr>
              <a:buSzPts val="2400"/>
              <a:buFont typeface="Arial"/>
              <a:buNone/>
              <a:defRPr sz="2400" b="0" i="0" u="none" strike="noStrike" cap="none">
                <a:solidFill>
                  <a:srgbClr val="034680"/>
                </a:solidFill>
                <a:latin typeface="Arial"/>
                <a:ea typeface="Arial"/>
                <a:cs typeface="Arial"/>
                <a:sym typeface="Arial"/>
              </a:defRPr>
            </a:lvl1pPr>
            <a:lvl2pPr marR="0" lvl="1" algn="l" rtl="0">
              <a:lnSpc>
                <a:spcPct val="90000"/>
              </a:lnSpc>
              <a:spcBef>
                <a:spcPts val="1000"/>
              </a:spcBef>
              <a:spcAft>
                <a:spcPts val="0"/>
              </a:spcAft>
              <a:buClr>
                <a:srgbClr val="080808"/>
              </a:buClr>
              <a:buSzPts val="2800"/>
              <a:buFont typeface="Arial"/>
              <a:buNone/>
              <a:defRPr sz="2800" b="0" i="0" u="none" strike="noStrike" cap="none">
                <a:solidFill>
                  <a:srgbClr val="377BBB"/>
                </a:solidFill>
                <a:latin typeface="Arial"/>
                <a:ea typeface="Arial"/>
                <a:cs typeface="Arial"/>
                <a:sym typeface="Arial"/>
              </a:defRPr>
            </a:lvl2pPr>
            <a:lvl3pPr marR="0" lvl="2" algn="l" rtl="0">
              <a:lnSpc>
                <a:spcPct val="90000"/>
              </a:lnSpc>
              <a:spcBef>
                <a:spcPts val="800"/>
              </a:spcBef>
              <a:spcAft>
                <a:spcPts val="0"/>
              </a:spcAft>
              <a:buClr>
                <a:srgbClr val="080808"/>
              </a:buClr>
              <a:buSzPts val="2400"/>
              <a:buFont typeface="Arial"/>
              <a:buNone/>
              <a:defRPr sz="2400" b="0" i="0" u="none" strike="noStrike" cap="none">
                <a:solidFill>
                  <a:srgbClr val="377BBB"/>
                </a:solidFill>
                <a:latin typeface="Arial"/>
                <a:ea typeface="Arial"/>
                <a:cs typeface="Arial"/>
                <a:sym typeface="Arial"/>
              </a:defRPr>
            </a:lvl3pPr>
            <a:lvl4pPr marR="0" lvl="3"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4pPr>
            <a:lvl5pPr marR="0" lvl="4"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5pPr>
            <a:lvl6pPr marR="0" lvl="5"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56"/>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3" name="Google Shape;153;p56"/>
          <p:cNvSpPr txBox="1">
            <a:spLocks noGrp="1"/>
          </p:cNvSpPr>
          <p:nvPr>
            <p:ph type="body" idx="1"/>
          </p:nvPr>
        </p:nvSpPr>
        <p:spPr>
          <a:xfrm rot="5400000">
            <a:off x="3924300" y="-800100"/>
            <a:ext cx="4343400" cy="960120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54" name="Google Shape;154;p56"/>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55" name="Google Shape;155;p56"/>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56" name="Google Shape;156;p56"/>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57"/>
          <p:cNvSpPr/>
          <p:nvPr/>
        </p:nvSpPr>
        <p:spPr>
          <a:xfrm rot="5400000">
            <a:off x="7562850" y="2228850"/>
            <a:ext cx="6858000" cy="2400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159" name="Google Shape;159;p57"/>
          <p:cNvSpPr/>
          <p:nvPr/>
        </p:nvSpPr>
        <p:spPr>
          <a:xfrm rot="5400000">
            <a:off x="6331230" y="3387909"/>
            <a:ext cx="6858000" cy="821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160" name="Google Shape;160;p57"/>
          <p:cNvSpPr/>
          <p:nvPr/>
        </p:nvSpPr>
        <p:spPr>
          <a:xfrm rot="5400000">
            <a:off x="6251613" y="3387909"/>
            <a:ext cx="6858000" cy="82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161" name="Google Shape;161;p57"/>
          <p:cNvSpPr txBox="1">
            <a:spLocks noGrp="1"/>
          </p:cNvSpPr>
          <p:nvPr>
            <p:ph type="title"/>
          </p:nvPr>
        </p:nvSpPr>
        <p:spPr>
          <a:xfrm rot="5400000">
            <a:off x="7644754" y="2912364"/>
            <a:ext cx="5486400" cy="1033272"/>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2" name="Google Shape;162;p57"/>
          <p:cNvSpPr txBox="1">
            <a:spLocks noGrp="1"/>
          </p:cNvSpPr>
          <p:nvPr>
            <p:ph type="body" idx="1"/>
          </p:nvPr>
        </p:nvSpPr>
        <p:spPr>
          <a:xfrm rot="5400000">
            <a:off x="2540577" y="-559377"/>
            <a:ext cx="5486400" cy="7976754"/>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63" name="Google Shape;163;p57"/>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64" name="Google Shape;164;p57"/>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65" name="Google Shape;165;p5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9"/>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 name="Google Shape;24;p39"/>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25" name="Google Shape;25;p39"/>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26" name="Google Shape;26;p39"/>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27" name="Google Shape;27;p39"/>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6"/>
        <p:cNvGrpSpPr/>
        <p:nvPr/>
      </p:nvGrpSpPr>
      <p:grpSpPr>
        <a:xfrm>
          <a:off x="0" y="0"/>
          <a:ext cx="0" cy="0"/>
          <a:chOff x="0" y="0"/>
          <a:chExt cx="0" cy="0"/>
        </a:xfrm>
      </p:grpSpPr>
      <p:sp>
        <p:nvSpPr>
          <p:cNvPr id="167" name="Google Shape;167;p5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8" name="Google Shape;168;p5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SzPts val="1800"/>
              <a:buChar char="●"/>
              <a:defRPr/>
            </a:lvl1pPr>
            <a:lvl2pPr marL="914400" lvl="1" indent="-317500" algn="l">
              <a:lnSpc>
                <a:spcPct val="90000"/>
              </a:lnSpc>
              <a:spcBef>
                <a:spcPts val="2133"/>
              </a:spcBef>
              <a:spcAft>
                <a:spcPts val="0"/>
              </a:spcAft>
              <a:buSzPts val="1400"/>
              <a:buChar char="○"/>
              <a:defRPr/>
            </a:lvl2pPr>
            <a:lvl3pPr marL="1371600" lvl="2" indent="-317500" algn="l">
              <a:lnSpc>
                <a:spcPct val="90000"/>
              </a:lnSpc>
              <a:spcBef>
                <a:spcPts val="2133"/>
              </a:spcBef>
              <a:spcAft>
                <a:spcPts val="0"/>
              </a:spcAft>
              <a:buSzPts val="1400"/>
              <a:buChar char="■"/>
              <a:defRPr/>
            </a:lvl3pPr>
            <a:lvl4pPr marL="1828800" lvl="3" indent="-317500" algn="l">
              <a:lnSpc>
                <a:spcPct val="90000"/>
              </a:lnSpc>
              <a:spcBef>
                <a:spcPts val="2133"/>
              </a:spcBef>
              <a:spcAft>
                <a:spcPts val="0"/>
              </a:spcAft>
              <a:buSzPts val="1400"/>
              <a:buChar char="●"/>
              <a:defRPr/>
            </a:lvl4pPr>
            <a:lvl5pPr marL="2286000" lvl="4" indent="-317500" algn="l">
              <a:lnSpc>
                <a:spcPct val="90000"/>
              </a:lnSpc>
              <a:spcBef>
                <a:spcPts val="2133"/>
              </a:spcBef>
              <a:spcAft>
                <a:spcPts val="0"/>
              </a:spcAft>
              <a:buSzPts val="1400"/>
              <a:buChar char="○"/>
              <a:defRPr/>
            </a:lvl5pPr>
            <a:lvl6pPr marL="2743200" lvl="5" indent="-317500" algn="l">
              <a:lnSpc>
                <a:spcPct val="90000"/>
              </a:lnSpc>
              <a:spcBef>
                <a:spcPts val="2133"/>
              </a:spcBef>
              <a:spcAft>
                <a:spcPts val="0"/>
              </a:spcAft>
              <a:buSzPts val="1400"/>
              <a:buChar char="■"/>
              <a:defRPr/>
            </a:lvl6pPr>
            <a:lvl7pPr marL="3200400" lvl="6" indent="-317500" algn="l">
              <a:lnSpc>
                <a:spcPct val="90000"/>
              </a:lnSpc>
              <a:spcBef>
                <a:spcPts val="2133"/>
              </a:spcBef>
              <a:spcAft>
                <a:spcPts val="0"/>
              </a:spcAft>
              <a:buSzPts val="1400"/>
              <a:buChar char="●"/>
              <a:defRPr/>
            </a:lvl7pPr>
            <a:lvl8pPr marL="3657600" lvl="7" indent="-317500" algn="l">
              <a:lnSpc>
                <a:spcPct val="90000"/>
              </a:lnSpc>
              <a:spcBef>
                <a:spcPts val="2133"/>
              </a:spcBef>
              <a:spcAft>
                <a:spcPts val="0"/>
              </a:spcAft>
              <a:buSzPts val="1400"/>
              <a:buChar char="○"/>
              <a:defRPr/>
            </a:lvl8pPr>
            <a:lvl9pPr marL="4114800" lvl="8" indent="-317500" algn="l">
              <a:lnSpc>
                <a:spcPct val="90000"/>
              </a:lnSpc>
              <a:spcBef>
                <a:spcPts val="2133"/>
              </a:spcBef>
              <a:spcAft>
                <a:spcPts val="2133"/>
              </a:spcAft>
              <a:buSzPts val="1400"/>
              <a:buChar char="■"/>
              <a:defRPr/>
            </a:lvl9pPr>
          </a:lstStyle>
          <a:p>
            <a:endParaRPr/>
          </a:p>
        </p:txBody>
      </p:sp>
      <p:sp>
        <p:nvSpPr>
          <p:cNvPr id="169" name="Google Shape;169;p5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28"/>
        <p:cNvGrpSpPr/>
        <p:nvPr/>
      </p:nvGrpSpPr>
      <p:grpSpPr>
        <a:xfrm>
          <a:off x="0" y="0"/>
          <a:ext cx="0" cy="0"/>
          <a:chOff x="0" y="0"/>
          <a:chExt cx="0" cy="0"/>
        </a:xfrm>
      </p:grpSpPr>
      <p:sp>
        <p:nvSpPr>
          <p:cNvPr id="29" name="Google Shape;29;p42"/>
          <p:cNvSpPr/>
          <p:nvPr/>
        </p:nvSpPr>
        <p:spPr>
          <a:xfrm>
            <a:off x="3" y="0"/>
            <a:ext cx="6591303" cy="1187784"/>
          </a:xfrm>
          <a:prstGeom prst="rect">
            <a:avLst/>
          </a:prstGeom>
          <a:solidFill>
            <a:schemeClr val="accent1"/>
          </a:solidFill>
          <a:ln w="12700" cap="flat" cmpd="sng">
            <a:solidFill>
              <a:srgbClr val="3D44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30" name="Google Shape;30;p42"/>
          <p:cNvSpPr/>
          <p:nvPr/>
        </p:nvSpPr>
        <p:spPr>
          <a:xfrm>
            <a:off x="6540503" y="0"/>
            <a:ext cx="5651496" cy="6858000"/>
          </a:xfrm>
          <a:custGeom>
            <a:avLst/>
            <a:gdLst/>
            <a:ahLst/>
            <a:cxnLst/>
            <a:rect l="l" t="t" r="r" b="b"/>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5E74"/>
              </a:solidFill>
              <a:latin typeface="Book Antiqua"/>
              <a:ea typeface="Book Antiqua"/>
              <a:cs typeface="Book Antiqua"/>
              <a:sym typeface="Book Antiqua"/>
            </a:endParaRPr>
          </a:p>
        </p:txBody>
      </p:sp>
      <p:sp>
        <p:nvSpPr>
          <p:cNvPr id="31" name="Google Shape;31;p42"/>
          <p:cNvSpPr/>
          <p:nvPr/>
        </p:nvSpPr>
        <p:spPr>
          <a:xfrm>
            <a:off x="6256870"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5E74"/>
              </a:solidFill>
              <a:latin typeface="Book Antiqua"/>
              <a:ea typeface="Book Antiqua"/>
              <a:cs typeface="Book Antiqua"/>
              <a:sym typeface="Book Antiqua"/>
            </a:endParaRPr>
          </a:p>
        </p:txBody>
      </p:sp>
      <p:sp>
        <p:nvSpPr>
          <p:cNvPr id="32" name="Google Shape;32;p42"/>
          <p:cNvSpPr/>
          <p:nvPr/>
        </p:nvSpPr>
        <p:spPr>
          <a:xfrm>
            <a:off x="6062136"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45E74"/>
              </a:solidFill>
              <a:latin typeface="Book Antiqua"/>
              <a:ea typeface="Book Antiqua"/>
              <a:cs typeface="Book Antiqua"/>
              <a:sym typeface="Book Antiqua"/>
            </a:endParaRPr>
          </a:p>
        </p:txBody>
      </p:sp>
      <p:sp>
        <p:nvSpPr>
          <p:cNvPr id="33" name="Google Shape;33;p42"/>
          <p:cNvSpPr txBox="1">
            <a:spLocks noGrp="1"/>
          </p:cNvSpPr>
          <p:nvPr>
            <p:ph type="ctrTitle"/>
          </p:nvPr>
        </p:nvSpPr>
        <p:spPr>
          <a:xfrm>
            <a:off x="1295401" y="1873584"/>
            <a:ext cx="5120640" cy="256032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034680"/>
              </a:buClr>
              <a:buSzPts val="4000"/>
              <a:buFont typeface="Book Antiqua"/>
              <a:buNone/>
              <a:defRPr sz="4000" b="0" i="0" u="none" strike="noStrike" cap="none">
                <a:solidFill>
                  <a:srgbClr val="034680"/>
                </a:solidFill>
                <a:latin typeface="Book Antiqua"/>
                <a:ea typeface="Book Antiqua"/>
                <a:cs typeface="Book Antiqua"/>
                <a:sym typeface="Book Antiqu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4" name="Google Shape;34;p42"/>
          <p:cNvSpPr txBox="1">
            <a:spLocks noGrp="1"/>
          </p:cNvSpPr>
          <p:nvPr>
            <p:ph type="subTitle" idx="1"/>
          </p:nvPr>
        </p:nvSpPr>
        <p:spPr>
          <a:xfrm>
            <a:off x="1295401" y="4572000"/>
            <a:ext cx="5120640" cy="1600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800"/>
              </a:spcBef>
              <a:spcAft>
                <a:spcPts val="0"/>
              </a:spcAft>
              <a:buClr>
                <a:srgbClr val="080808"/>
              </a:buClr>
              <a:buSzPts val="2400"/>
              <a:buFont typeface="Arial"/>
              <a:buNone/>
              <a:defRPr sz="2400" b="0" i="0" u="none" strike="noStrike" cap="none">
                <a:solidFill>
                  <a:srgbClr val="377BBB"/>
                </a:solidFill>
                <a:latin typeface="Arial"/>
                <a:ea typeface="Arial"/>
                <a:cs typeface="Arial"/>
                <a:sym typeface="Arial"/>
              </a:defRPr>
            </a:lvl1pPr>
            <a:lvl2pPr marR="0" lvl="1" algn="ctr">
              <a:lnSpc>
                <a:spcPct val="90000"/>
              </a:lnSpc>
              <a:spcBef>
                <a:spcPts val="10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2pPr>
            <a:lvl3pPr marR="0" lvl="2" algn="ctr">
              <a:lnSpc>
                <a:spcPct val="90000"/>
              </a:lnSpc>
              <a:spcBef>
                <a:spcPts val="800"/>
              </a:spcBef>
              <a:spcAft>
                <a:spcPts val="0"/>
              </a:spcAft>
              <a:buClr>
                <a:srgbClr val="080808"/>
              </a:buClr>
              <a:buSzPts val="1800"/>
              <a:buFont typeface="Arial"/>
              <a:buNone/>
              <a:defRPr sz="1800" b="0" i="0" u="none" strike="noStrike" cap="none">
                <a:solidFill>
                  <a:srgbClr val="377BBB"/>
                </a:solidFill>
                <a:latin typeface="Arial"/>
                <a:ea typeface="Arial"/>
                <a:cs typeface="Arial"/>
                <a:sym typeface="Arial"/>
              </a:defRPr>
            </a:lvl3pPr>
            <a:lvl4pPr marR="0" lvl="3" algn="ctr">
              <a:lnSpc>
                <a:spcPct val="90000"/>
              </a:lnSpc>
              <a:spcBef>
                <a:spcPts val="800"/>
              </a:spcBef>
              <a:spcAft>
                <a:spcPts val="0"/>
              </a:spcAft>
              <a:buClr>
                <a:srgbClr val="080808"/>
              </a:buClr>
              <a:buSzPts val="1600"/>
              <a:buFont typeface="Arial"/>
              <a:buNone/>
              <a:defRPr sz="1600" b="0" i="0" u="none" strike="noStrike" cap="none">
                <a:solidFill>
                  <a:srgbClr val="377BBB"/>
                </a:solidFill>
                <a:latin typeface="Arial"/>
                <a:ea typeface="Arial"/>
                <a:cs typeface="Arial"/>
                <a:sym typeface="Arial"/>
              </a:defRPr>
            </a:lvl4pPr>
            <a:lvl5pPr marR="0" lvl="4" algn="ctr">
              <a:lnSpc>
                <a:spcPct val="90000"/>
              </a:lnSpc>
              <a:spcBef>
                <a:spcPts val="800"/>
              </a:spcBef>
              <a:spcAft>
                <a:spcPts val="0"/>
              </a:spcAft>
              <a:buClr>
                <a:srgbClr val="080808"/>
              </a:buClr>
              <a:buSzPts val="1600"/>
              <a:buFont typeface="Arial"/>
              <a:buNone/>
              <a:defRPr sz="1600" b="0" i="0" u="none" strike="noStrike" cap="none">
                <a:solidFill>
                  <a:srgbClr val="377BBB"/>
                </a:solidFill>
                <a:latin typeface="Arial"/>
                <a:ea typeface="Arial"/>
                <a:cs typeface="Arial"/>
                <a:sym typeface="Arial"/>
              </a:defRPr>
            </a:lvl5pPr>
            <a:lvl6pPr marR="0" lvl="5"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6pPr>
            <a:lvl7pPr marR="0" lvl="6"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7pPr>
            <a:lvl8pPr marR="0" lvl="7"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8pPr>
            <a:lvl9pPr marR="0" lvl="8"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9pPr>
          </a:lstStyle>
          <a:p>
            <a:endParaRPr/>
          </a:p>
        </p:txBody>
      </p:sp>
      <p:sp>
        <p:nvSpPr>
          <p:cNvPr id="35" name="Google Shape;35;p42"/>
          <p:cNvSpPr>
            <a:spLocks noGrp="1"/>
          </p:cNvSpPr>
          <p:nvPr>
            <p:ph type="pic" idx="2"/>
          </p:nvPr>
        </p:nvSpPr>
        <p:spPr>
          <a:xfrm>
            <a:off x="6743705" y="0"/>
            <a:ext cx="5448297" cy="6858000"/>
          </a:xfrm>
          <a:prstGeom prst="rect">
            <a:avLst/>
          </a:prstGeom>
          <a:noFill/>
          <a:ln>
            <a:noFill/>
          </a:ln>
        </p:spPr>
        <p:txBody>
          <a:bodyPr spcFirstLastPara="1" wrap="square" lIns="91425" tIns="365750" rIns="91425" bIns="45700" anchor="t" anchorCtr="0">
            <a:noAutofit/>
          </a:bodyPr>
          <a:lstStyle>
            <a:lvl1pPr marR="0" lvl="0" algn="ctr" rtl="0">
              <a:lnSpc>
                <a:spcPct val="90000"/>
              </a:lnSpc>
              <a:spcBef>
                <a:spcPts val="1800"/>
              </a:spcBef>
              <a:spcAft>
                <a:spcPts val="0"/>
              </a:spcAft>
              <a:buClr>
                <a:srgbClr val="080808"/>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R="0" lvl="2"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R="0" lvl="3"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R="0" lvl="4"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R="0" lvl="5"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36" name="Google Shape;36;p42"/>
          <p:cNvSpPr/>
          <p:nvPr/>
        </p:nvSpPr>
        <p:spPr>
          <a:xfrm>
            <a:off x="12344400" y="0"/>
            <a:ext cx="1295400" cy="6858000"/>
          </a:xfrm>
          <a:prstGeom prst="roundRect">
            <a:avLst>
              <a:gd name="adj" fmla="val 9717"/>
            </a:avLst>
          </a:prstGeom>
          <a:solidFill>
            <a:srgbClr val="A6A6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rgbClr val="FFFFFF"/>
                </a:solidFill>
                <a:latin typeface="Arial"/>
                <a:ea typeface="Arial"/>
                <a:cs typeface="Arial"/>
                <a:sym typeface="Arial"/>
              </a:rPr>
              <a:t>NOTE: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FFFFFF"/>
                </a:solidFill>
                <a:latin typeface="Arial"/>
                <a:ea typeface="Arial"/>
                <a:cs typeface="Arial"/>
                <a:sym typeface="Arial"/>
              </a:rPr>
              <a:t>To change the  image on this slide, select the picture and delete it. Then click the Pictures icon in the placeholder to insert your own image.</a:t>
            </a:r>
            <a:endParaRPr sz="1400" b="0" i="0" u="none" strike="noStrike" cap="none">
              <a:solidFill>
                <a:srgbClr val="000000"/>
              </a:solidFill>
              <a:latin typeface="Arial"/>
              <a:ea typeface="Arial"/>
              <a:cs typeface="Arial"/>
              <a:sym typeface="Arial"/>
            </a:endParaRPr>
          </a:p>
        </p:txBody>
      </p:sp>
      <p:pic>
        <p:nvPicPr>
          <p:cNvPr id="37" name="Google Shape;37;p42"/>
          <p:cNvPicPr preferRelativeResize="0"/>
          <p:nvPr/>
        </p:nvPicPr>
        <p:blipFill rotWithShape="1">
          <a:blip r:embed="rId2">
            <a:alphaModFix/>
          </a:blip>
          <a:srcRect/>
          <a:stretch/>
        </p:blipFill>
        <p:spPr>
          <a:xfrm>
            <a:off x="131929" y="79130"/>
            <a:ext cx="3334495" cy="9671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38"/>
        <p:cNvGrpSpPr/>
        <p:nvPr/>
      </p:nvGrpSpPr>
      <p:grpSpPr>
        <a:xfrm>
          <a:off x="0" y="0"/>
          <a:ext cx="0" cy="0"/>
          <a:chOff x="0" y="0"/>
          <a:chExt cx="0" cy="0"/>
        </a:xfrm>
      </p:grpSpPr>
      <p:sp>
        <p:nvSpPr>
          <p:cNvPr id="39" name="Google Shape;39;p43"/>
          <p:cNvSpPr/>
          <p:nvPr/>
        </p:nvSpPr>
        <p:spPr>
          <a:xfrm>
            <a:off x="1295400"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40" name="Google Shape;40;p43"/>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1" name="Google Shape;41;p43"/>
          <p:cNvSpPr txBox="1">
            <a:spLocks noGrp="1"/>
          </p:cNvSpPr>
          <p:nvPr>
            <p:ph type="body" idx="1"/>
          </p:nvPr>
        </p:nvSpPr>
        <p:spPr>
          <a:xfrm>
            <a:off x="1371275" y="5333098"/>
            <a:ext cx="4420252" cy="83910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0"/>
              </a:spcBef>
              <a:spcAft>
                <a:spcPts val="0"/>
              </a:spcAft>
              <a:buClr>
                <a:srgbClr val="080808"/>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a:lnSpc>
                <a:spcPct val="90000"/>
              </a:lnSpc>
              <a:spcBef>
                <a:spcPts val="1000"/>
              </a:spcBef>
              <a:spcAft>
                <a:spcPts val="0"/>
              </a:spcAft>
              <a:buClr>
                <a:srgbClr val="080808"/>
              </a:buClr>
              <a:buSzPts val="1400"/>
              <a:buFont typeface="Arial"/>
              <a:buNone/>
              <a:defRPr sz="1400" b="0" i="0" u="none" strike="noStrike" cap="none">
                <a:solidFill>
                  <a:srgbClr val="377BBB"/>
                </a:solidFill>
                <a:latin typeface="Arial"/>
                <a:ea typeface="Arial"/>
                <a:cs typeface="Arial"/>
                <a:sym typeface="Arial"/>
              </a:defRPr>
            </a:lvl2pPr>
            <a:lvl3pPr marL="1371600" marR="0" lvl="2" indent="-228600" algn="l">
              <a:lnSpc>
                <a:spcPct val="90000"/>
              </a:lnSpc>
              <a:spcBef>
                <a:spcPts val="800"/>
              </a:spcBef>
              <a:spcAft>
                <a:spcPts val="0"/>
              </a:spcAft>
              <a:buClr>
                <a:srgbClr val="080808"/>
              </a:buClr>
              <a:buSzPts val="1200"/>
              <a:buFont typeface="Arial"/>
              <a:buNone/>
              <a:defRPr sz="1200" b="0" i="0" u="none" strike="noStrike" cap="none">
                <a:solidFill>
                  <a:srgbClr val="377BBB"/>
                </a:solidFill>
                <a:latin typeface="Arial"/>
                <a:ea typeface="Arial"/>
                <a:cs typeface="Arial"/>
                <a:sym typeface="Arial"/>
              </a:defRPr>
            </a:lvl3pPr>
            <a:lvl4pPr marL="1828800" marR="0" lvl="3" indent="-228600" algn="l">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4pPr>
            <a:lvl5pPr marL="2286000" marR="0" lvl="4" indent="-228600" algn="l">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5pPr>
            <a:lvl6pPr marL="2743200" marR="0" lvl="5"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6pPr>
            <a:lvl7pPr marL="3200400" marR="0" lvl="6"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7pPr>
            <a:lvl8pPr marL="3657600" marR="0" lvl="7"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8pPr>
            <a:lvl9pPr marL="4114800" marR="0" lvl="8"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endParaRPr/>
          </a:p>
        </p:txBody>
      </p:sp>
      <p:sp>
        <p:nvSpPr>
          <p:cNvPr id="42" name="Google Shape;42;p43"/>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3" name="Google Shape;43;p43"/>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4" name="Google Shape;44;p43"/>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43"/>
          <p:cNvSpPr/>
          <p:nvPr/>
        </p:nvSpPr>
        <p:spPr>
          <a:xfrm>
            <a:off x="6324599"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46" name="Google Shape;46;p43"/>
          <p:cNvSpPr/>
          <p:nvPr/>
        </p:nvSpPr>
        <p:spPr>
          <a:xfrm>
            <a:off x="1295400" y="5257804"/>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47" name="Google Shape;47;p43"/>
          <p:cNvSpPr/>
          <p:nvPr/>
        </p:nvSpPr>
        <p:spPr>
          <a:xfrm>
            <a:off x="6324599" y="5257804"/>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48" name="Google Shape;48;p43"/>
          <p:cNvSpPr txBox="1">
            <a:spLocks noGrp="1"/>
          </p:cNvSpPr>
          <p:nvPr>
            <p:ph type="body" idx="2"/>
          </p:nvPr>
        </p:nvSpPr>
        <p:spPr>
          <a:xfrm>
            <a:off x="6412955" y="5333098"/>
            <a:ext cx="4420252" cy="83910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0"/>
              </a:spcBef>
              <a:spcAft>
                <a:spcPts val="0"/>
              </a:spcAft>
              <a:buClr>
                <a:srgbClr val="080808"/>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a:lnSpc>
                <a:spcPct val="90000"/>
              </a:lnSpc>
              <a:spcBef>
                <a:spcPts val="1000"/>
              </a:spcBef>
              <a:spcAft>
                <a:spcPts val="0"/>
              </a:spcAft>
              <a:buClr>
                <a:srgbClr val="080808"/>
              </a:buClr>
              <a:buSzPts val="1400"/>
              <a:buFont typeface="Arial"/>
              <a:buNone/>
              <a:defRPr sz="1400" b="0" i="0" u="none" strike="noStrike" cap="none">
                <a:solidFill>
                  <a:srgbClr val="377BBB"/>
                </a:solidFill>
                <a:latin typeface="Arial"/>
                <a:ea typeface="Arial"/>
                <a:cs typeface="Arial"/>
                <a:sym typeface="Arial"/>
              </a:defRPr>
            </a:lvl2pPr>
            <a:lvl3pPr marL="1371600" marR="0" lvl="2" indent="-228600" algn="l">
              <a:lnSpc>
                <a:spcPct val="90000"/>
              </a:lnSpc>
              <a:spcBef>
                <a:spcPts val="800"/>
              </a:spcBef>
              <a:spcAft>
                <a:spcPts val="0"/>
              </a:spcAft>
              <a:buClr>
                <a:srgbClr val="080808"/>
              </a:buClr>
              <a:buSzPts val="1200"/>
              <a:buFont typeface="Arial"/>
              <a:buNone/>
              <a:defRPr sz="1200" b="0" i="0" u="none" strike="noStrike" cap="none">
                <a:solidFill>
                  <a:srgbClr val="377BBB"/>
                </a:solidFill>
                <a:latin typeface="Arial"/>
                <a:ea typeface="Arial"/>
                <a:cs typeface="Arial"/>
                <a:sym typeface="Arial"/>
              </a:defRPr>
            </a:lvl3pPr>
            <a:lvl4pPr marL="1828800" marR="0" lvl="3" indent="-228600" algn="l">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4pPr>
            <a:lvl5pPr marL="2286000" marR="0" lvl="4" indent="-228600" algn="l">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5pPr>
            <a:lvl6pPr marL="2743200" marR="0" lvl="5"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6pPr>
            <a:lvl7pPr marL="3200400" marR="0" lvl="6"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7pPr>
            <a:lvl8pPr marL="3657600" marR="0" lvl="7"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8pPr>
            <a:lvl9pPr marL="4114800" marR="0" lvl="8"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endParaRPr/>
          </a:p>
        </p:txBody>
      </p:sp>
      <p:sp>
        <p:nvSpPr>
          <p:cNvPr id="49" name="Google Shape;49;p43"/>
          <p:cNvSpPr>
            <a:spLocks noGrp="1"/>
          </p:cNvSpPr>
          <p:nvPr>
            <p:ph type="pic" idx="3"/>
          </p:nvPr>
        </p:nvSpPr>
        <p:spPr>
          <a:xfrm>
            <a:off x="1295400" y="1828805"/>
            <a:ext cx="4572000" cy="3428999"/>
          </a:xfrm>
          <a:prstGeom prst="rect">
            <a:avLst/>
          </a:prstGeom>
          <a:noFill/>
          <a:ln>
            <a:noFill/>
          </a:ln>
        </p:spPr>
        <p:txBody>
          <a:bodyPr spcFirstLastPara="1" wrap="square" lIns="91425" tIns="274300" rIns="91425" bIns="45700" anchor="t" anchorCtr="0">
            <a:noAutofit/>
          </a:bodyPr>
          <a:lstStyle>
            <a:lvl1pPr marR="0" lvl="0" algn="ctr" rtl="0">
              <a:lnSpc>
                <a:spcPct val="90000"/>
              </a:lnSpc>
              <a:spcBef>
                <a:spcPts val="1800"/>
              </a:spcBef>
              <a:spcAft>
                <a:spcPts val="0"/>
              </a:spcAft>
              <a:buClr>
                <a:srgbClr val="080808"/>
              </a:buClr>
              <a:buSzPts val="2400"/>
              <a:buFont typeface="Arial"/>
              <a:buNone/>
              <a:defRPr sz="2400" b="0" i="0" u="none" strike="noStrike" cap="none">
                <a:solidFill>
                  <a:srgbClr val="034680"/>
                </a:solidFill>
                <a:latin typeface="Arial"/>
                <a:ea typeface="Arial"/>
                <a:cs typeface="Arial"/>
                <a:sym typeface="Arial"/>
              </a:defRPr>
            </a:lvl1pPr>
            <a:lvl2pPr marR="0" lvl="1" algn="l" rtl="0">
              <a:lnSpc>
                <a:spcPct val="90000"/>
              </a:lnSpc>
              <a:spcBef>
                <a:spcPts val="1000"/>
              </a:spcBef>
              <a:spcAft>
                <a:spcPts val="0"/>
              </a:spcAft>
              <a:buClr>
                <a:srgbClr val="080808"/>
              </a:buClr>
              <a:buSzPts val="2800"/>
              <a:buFont typeface="Arial"/>
              <a:buNone/>
              <a:defRPr sz="2800" b="0" i="0" u="none" strike="noStrike" cap="none">
                <a:solidFill>
                  <a:srgbClr val="377BBB"/>
                </a:solidFill>
                <a:latin typeface="Arial"/>
                <a:ea typeface="Arial"/>
                <a:cs typeface="Arial"/>
                <a:sym typeface="Arial"/>
              </a:defRPr>
            </a:lvl2pPr>
            <a:lvl3pPr marR="0" lvl="2" algn="l" rtl="0">
              <a:lnSpc>
                <a:spcPct val="90000"/>
              </a:lnSpc>
              <a:spcBef>
                <a:spcPts val="800"/>
              </a:spcBef>
              <a:spcAft>
                <a:spcPts val="0"/>
              </a:spcAft>
              <a:buClr>
                <a:srgbClr val="080808"/>
              </a:buClr>
              <a:buSzPts val="2400"/>
              <a:buFont typeface="Arial"/>
              <a:buNone/>
              <a:defRPr sz="2400" b="0" i="0" u="none" strike="noStrike" cap="none">
                <a:solidFill>
                  <a:srgbClr val="377BBB"/>
                </a:solidFill>
                <a:latin typeface="Arial"/>
                <a:ea typeface="Arial"/>
                <a:cs typeface="Arial"/>
                <a:sym typeface="Arial"/>
              </a:defRPr>
            </a:lvl3pPr>
            <a:lvl4pPr marR="0" lvl="3"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4pPr>
            <a:lvl5pPr marR="0" lvl="4"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5pPr>
            <a:lvl6pPr marR="0" lvl="5"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9pPr>
          </a:lstStyle>
          <a:p>
            <a:endParaRPr/>
          </a:p>
        </p:txBody>
      </p:sp>
      <p:sp>
        <p:nvSpPr>
          <p:cNvPr id="50" name="Google Shape;50;p43"/>
          <p:cNvSpPr>
            <a:spLocks noGrp="1"/>
          </p:cNvSpPr>
          <p:nvPr>
            <p:ph type="pic" idx="4"/>
          </p:nvPr>
        </p:nvSpPr>
        <p:spPr>
          <a:xfrm>
            <a:off x="6324600" y="1828805"/>
            <a:ext cx="4572000" cy="3428999"/>
          </a:xfrm>
          <a:prstGeom prst="rect">
            <a:avLst/>
          </a:prstGeom>
          <a:noFill/>
          <a:ln>
            <a:noFill/>
          </a:ln>
        </p:spPr>
        <p:txBody>
          <a:bodyPr spcFirstLastPara="1" wrap="square" lIns="91425" tIns="274300" rIns="91425" bIns="45700" anchor="t" anchorCtr="0">
            <a:noAutofit/>
          </a:bodyPr>
          <a:lstStyle>
            <a:lvl1pPr marR="0" lvl="0" algn="ctr" rtl="0">
              <a:lnSpc>
                <a:spcPct val="90000"/>
              </a:lnSpc>
              <a:spcBef>
                <a:spcPts val="1800"/>
              </a:spcBef>
              <a:spcAft>
                <a:spcPts val="0"/>
              </a:spcAft>
              <a:buClr>
                <a:srgbClr val="080808"/>
              </a:buClr>
              <a:buSzPts val="2400"/>
              <a:buFont typeface="Arial"/>
              <a:buNone/>
              <a:defRPr sz="2400" b="0" i="0" u="none" strike="noStrike" cap="none">
                <a:solidFill>
                  <a:srgbClr val="034680"/>
                </a:solidFill>
                <a:latin typeface="Arial"/>
                <a:ea typeface="Arial"/>
                <a:cs typeface="Arial"/>
                <a:sym typeface="Arial"/>
              </a:defRPr>
            </a:lvl1pPr>
            <a:lvl2pPr marR="0" lvl="1" algn="l" rtl="0">
              <a:lnSpc>
                <a:spcPct val="90000"/>
              </a:lnSpc>
              <a:spcBef>
                <a:spcPts val="1000"/>
              </a:spcBef>
              <a:spcAft>
                <a:spcPts val="0"/>
              </a:spcAft>
              <a:buClr>
                <a:srgbClr val="080808"/>
              </a:buClr>
              <a:buSzPts val="2800"/>
              <a:buFont typeface="Arial"/>
              <a:buNone/>
              <a:defRPr sz="2800" b="0" i="0" u="none" strike="noStrike" cap="none">
                <a:solidFill>
                  <a:srgbClr val="377BBB"/>
                </a:solidFill>
                <a:latin typeface="Arial"/>
                <a:ea typeface="Arial"/>
                <a:cs typeface="Arial"/>
                <a:sym typeface="Arial"/>
              </a:defRPr>
            </a:lvl2pPr>
            <a:lvl3pPr marR="0" lvl="2" algn="l" rtl="0">
              <a:lnSpc>
                <a:spcPct val="90000"/>
              </a:lnSpc>
              <a:spcBef>
                <a:spcPts val="800"/>
              </a:spcBef>
              <a:spcAft>
                <a:spcPts val="0"/>
              </a:spcAft>
              <a:buClr>
                <a:srgbClr val="080808"/>
              </a:buClr>
              <a:buSzPts val="2400"/>
              <a:buFont typeface="Arial"/>
              <a:buNone/>
              <a:defRPr sz="2400" b="0" i="0" u="none" strike="noStrike" cap="none">
                <a:solidFill>
                  <a:srgbClr val="377BBB"/>
                </a:solidFill>
                <a:latin typeface="Arial"/>
                <a:ea typeface="Arial"/>
                <a:cs typeface="Arial"/>
                <a:sym typeface="Arial"/>
              </a:defRPr>
            </a:lvl3pPr>
            <a:lvl4pPr marR="0" lvl="3"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4pPr>
            <a:lvl5pPr marR="0" lvl="4"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5pPr>
            <a:lvl6pPr marR="0" lvl="5"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3" name="Google Shape;53;p44"/>
          <p:cNvSpPr txBox="1">
            <a:spLocks noGrp="1"/>
          </p:cNvSpPr>
          <p:nvPr>
            <p:ph type="body" idx="1"/>
          </p:nvPr>
        </p:nvSpPr>
        <p:spPr>
          <a:xfrm rot="5400000">
            <a:off x="3924300" y="-800100"/>
            <a:ext cx="4343400" cy="960120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54" name="Google Shape;54;p44"/>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55" name="Google Shape;55;p44"/>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56" name="Google Shape;56;p44"/>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p:nvPr/>
        </p:nvSpPr>
        <p:spPr>
          <a:xfrm rot="5400000">
            <a:off x="7562851" y="2228852"/>
            <a:ext cx="6858000" cy="2400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59" name="Google Shape;59;p45"/>
          <p:cNvSpPr/>
          <p:nvPr/>
        </p:nvSpPr>
        <p:spPr>
          <a:xfrm rot="5400000">
            <a:off x="6331231" y="3387912"/>
            <a:ext cx="6858000" cy="821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60" name="Google Shape;60;p45"/>
          <p:cNvSpPr/>
          <p:nvPr/>
        </p:nvSpPr>
        <p:spPr>
          <a:xfrm rot="5400000">
            <a:off x="6251613" y="3387912"/>
            <a:ext cx="6858000" cy="82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61" name="Google Shape;61;p45"/>
          <p:cNvSpPr txBox="1">
            <a:spLocks noGrp="1"/>
          </p:cNvSpPr>
          <p:nvPr>
            <p:ph type="title"/>
          </p:nvPr>
        </p:nvSpPr>
        <p:spPr>
          <a:xfrm rot="5400000">
            <a:off x="7644755" y="2912364"/>
            <a:ext cx="5486400" cy="1033272"/>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45"/>
          <p:cNvSpPr txBox="1">
            <a:spLocks noGrp="1"/>
          </p:cNvSpPr>
          <p:nvPr>
            <p:ph type="body" idx="1"/>
          </p:nvPr>
        </p:nvSpPr>
        <p:spPr>
          <a:xfrm rot="5400000">
            <a:off x="2540577" y="-559378"/>
            <a:ext cx="5486400" cy="7976755"/>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63" name="Google Shape;63;p45"/>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64" name="Google Shape;64;p45"/>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000">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65" name="Google Shape;65;p45"/>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46"/>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2400"/>
              <a:buFont typeface="Book Antiqua"/>
              <a:buNone/>
              <a:defRPr sz="2400" b="0" i="0" u="none" strike="noStrike" cap="none">
                <a:solidFill>
                  <a:schemeClr val="lt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46"/>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Autofit/>
          </a:bodyPr>
          <a:lstStyle>
            <a:lvl1pPr marL="457200" marR="0" lvl="0" indent="-342900" algn="l">
              <a:lnSpc>
                <a:spcPct val="90000"/>
              </a:lnSpc>
              <a:spcBef>
                <a:spcPts val="1350"/>
              </a:spcBef>
              <a:spcAft>
                <a:spcPts val="0"/>
              </a:spcAft>
              <a:buClr>
                <a:srgbClr val="034680"/>
              </a:buClr>
              <a:buSzPts val="1800"/>
              <a:buFont typeface="Arial"/>
              <a:buChar char="•"/>
              <a:defRPr sz="1800" b="0" i="0" u="none" strike="noStrike" cap="none">
                <a:solidFill>
                  <a:srgbClr val="034680"/>
                </a:solidFill>
                <a:latin typeface="Arial"/>
                <a:ea typeface="Arial"/>
                <a:cs typeface="Arial"/>
                <a:sym typeface="Arial"/>
              </a:defRPr>
            </a:lvl1pPr>
            <a:lvl2pPr marL="914400" marR="0" lvl="1" indent="-323850" algn="l">
              <a:lnSpc>
                <a:spcPct val="90000"/>
              </a:lnSpc>
              <a:spcBef>
                <a:spcPts val="750"/>
              </a:spcBef>
              <a:spcAft>
                <a:spcPts val="0"/>
              </a:spcAft>
              <a:buClr>
                <a:srgbClr val="377BBB"/>
              </a:buClr>
              <a:buSzPts val="1500"/>
              <a:buFont typeface="Arial"/>
              <a:buChar char="•"/>
              <a:defRPr sz="1500" b="0" i="0" u="none" strike="noStrike" cap="none">
                <a:solidFill>
                  <a:srgbClr val="377BBB"/>
                </a:solidFill>
                <a:latin typeface="Arial"/>
                <a:ea typeface="Arial"/>
                <a:cs typeface="Arial"/>
                <a:sym typeface="Arial"/>
              </a:defRPr>
            </a:lvl2pPr>
            <a:lvl3pPr marL="1371600" marR="0" lvl="2" indent="-314325" algn="l">
              <a:lnSpc>
                <a:spcPct val="90000"/>
              </a:lnSpc>
              <a:spcBef>
                <a:spcPts val="600"/>
              </a:spcBef>
              <a:spcAft>
                <a:spcPts val="0"/>
              </a:spcAft>
              <a:buClr>
                <a:srgbClr val="377BBB"/>
              </a:buClr>
              <a:buSzPts val="1350"/>
              <a:buFont typeface="Arial"/>
              <a:buChar char="•"/>
              <a:defRPr sz="1350" b="0" i="0" u="none" strike="noStrike" cap="none">
                <a:solidFill>
                  <a:srgbClr val="377BBB"/>
                </a:solidFill>
                <a:latin typeface="Arial"/>
                <a:ea typeface="Arial"/>
                <a:cs typeface="Arial"/>
                <a:sym typeface="Arial"/>
              </a:defRPr>
            </a:lvl3pPr>
            <a:lvl4pPr marL="1828800" marR="0" lvl="3" indent="-304800" algn="l">
              <a:lnSpc>
                <a:spcPct val="90000"/>
              </a:lnSpc>
              <a:spcBef>
                <a:spcPts val="600"/>
              </a:spcBef>
              <a:spcAft>
                <a:spcPts val="0"/>
              </a:spcAft>
              <a:buClr>
                <a:srgbClr val="377BBB"/>
              </a:buClr>
              <a:buSzPts val="1200"/>
              <a:buFont typeface="Arial"/>
              <a:buChar char="•"/>
              <a:defRPr sz="1200" b="0" i="0" u="none" strike="noStrike" cap="none">
                <a:solidFill>
                  <a:srgbClr val="377BBB"/>
                </a:solidFill>
                <a:latin typeface="Arial"/>
                <a:ea typeface="Arial"/>
                <a:cs typeface="Arial"/>
                <a:sym typeface="Arial"/>
              </a:defRPr>
            </a:lvl4pPr>
            <a:lvl5pPr marL="2286000" marR="0" lvl="4" indent="-304800" algn="l">
              <a:lnSpc>
                <a:spcPct val="90000"/>
              </a:lnSpc>
              <a:spcBef>
                <a:spcPts val="600"/>
              </a:spcBef>
              <a:spcAft>
                <a:spcPts val="0"/>
              </a:spcAft>
              <a:buClr>
                <a:srgbClr val="377BBB"/>
              </a:buClr>
              <a:buSzPts val="1200"/>
              <a:buFont typeface="Arial"/>
              <a:buChar char="•"/>
              <a:defRPr sz="1200" b="0" i="0" u="none" strike="noStrike" cap="none">
                <a:solidFill>
                  <a:srgbClr val="377BBB"/>
                </a:solidFill>
                <a:latin typeface="Arial"/>
                <a:ea typeface="Arial"/>
                <a:cs typeface="Arial"/>
                <a:sym typeface="Arial"/>
              </a:defRPr>
            </a:lvl5pPr>
            <a:lvl6pPr marL="2743200" marR="0" lvl="5" indent="-304800" algn="l">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6pPr>
            <a:lvl7pPr marL="3200400" marR="0" lvl="6" indent="-304800" algn="l">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7pPr>
            <a:lvl8pPr marL="3657600" marR="0" lvl="7" indent="-304800" algn="l">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8pPr>
            <a:lvl9pPr marL="4114800" marR="0" lvl="8" indent="-304800" algn="l">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9pPr>
          </a:lstStyle>
          <a:p>
            <a:endParaRPr/>
          </a:p>
        </p:txBody>
      </p:sp>
      <p:sp>
        <p:nvSpPr>
          <p:cNvPr id="69" name="Google Shape;69;p46"/>
          <p:cNvSpPr txBox="1">
            <a:spLocks noGrp="1"/>
          </p:cNvSpPr>
          <p:nvPr>
            <p:ph type="body" idx="2"/>
          </p:nvPr>
        </p:nvSpPr>
        <p:spPr>
          <a:xfrm>
            <a:off x="6324600" y="1828805"/>
            <a:ext cx="4572000" cy="4343401"/>
          </a:xfrm>
          <a:prstGeom prst="rect">
            <a:avLst/>
          </a:prstGeom>
          <a:noFill/>
          <a:ln>
            <a:noFill/>
          </a:ln>
        </p:spPr>
        <p:txBody>
          <a:bodyPr spcFirstLastPara="1" wrap="square" lIns="91425" tIns="45700" rIns="91425" bIns="45700" anchor="t" anchorCtr="0">
            <a:noAutofit/>
          </a:bodyPr>
          <a:lstStyle>
            <a:lvl1pPr marL="457200" marR="0" lvl="0" indent="-342900" algn="l">
              <a:lnSpc>
                <a:spcPct val="90000"/>
              </a:lnSpc>
              <a:spcBef>
                <a:spcPts val="1350"/>
              </a:spcBef>
              <a:spcAft>
                <a:spcPts val="0"/>
              </a:spcAft>
              <a:buClr>
                <a:srgbClr val="034680"/>
              </a:buClr>
              <a:buSzPts val="1800"/>
              <a:buFont typeface="Arial"/>
              <a:buChar char="•"/>
              <a:defRPr sz="1800" b="0" i="0" u="none" strike="noStrike" cap="none">
                <a:solidFill>
                  <a:srgbClr val="034680"/>
                </a:solidFill>
                <a:latin typeface="Arial"/>
                <a:ea typeface="Arial"/>
                <a:cs typeface="Arial"/>
                <a:sym typeface="Arial"/>
              </a:defRPr>
            </a:lvl1pPr>
            <a:lvl2pPr marL="914400" marR="0" lvl="1" indent="-323850" algn="l">
              <a:lnSpc>
                <a:spcPct val="90000"/>
              </a:lnSpc>
              <a:spcBef>
                <a:spcPts val="750"/>
              </a:spcBef>
              <a:spcAft>
                <a:spcPts val="0"/>
              </a:spcAft>
              <a:buClr>
                <a:srgbClr val="377BBB"/>
              </a:buClr>
              <a:buSzPts val="1500"/>
              <a:buFont typeface="Arial"/>
              <a:buChar char="•"/>
              <a:defRPr sz="1500" b="0" i="0" u="none" strike="noStrike" cap="none">
                <a:solidFill>
                  <a:srgbClr val="377BBB"/>
                </a:solidFill>
                <a:latin typeface="Arial"/>
                <a:ea typeface="Arial"/>
                <a:cs typeface="Arial"/>
                <a:sym typeface="Arial"/>
              </a:defRPr>
            </a:lvl2pPr>
            <a:lvl3pPr marL="1371600" marR="0" lvl="2" indent="-314325" algn="l">
              <a:lnSpc>
                <a:spcPct val="90000"/>
              </a:lnSpc>
              <a:spcBef>
                <a:spcPts val="600"/>
              </a:spcBef>
              <a:spcAft>
                <a:spcPts val="0"/>
              </a:spcAft>
              <a:buClr>
                <a:srgbClr val="377BBB"/>
              </a:buClr>
              <a:buSzPts val="1350"/>
              <a:buFont typeface="Arial"/>
              <a:buChar char="•"/>
              <a:defRPr sz="1350" b="0" i="0" u="none" strike="noStrike" cap="none">
                <a:solidFill>
                  <a:srgbClr val="377BBB"/>
                </a:solidFill>
                <a:latin typeface="Arial"/>
                <a:ea typeface="Arial"/>
                <a:cs typeface="Arial"/>
                <a:sym typeface="Arial"/>
              </a:defRPr>
            </a:lvl3pPr>
            <a:lvl4pPr marL="1828800" marR="0" lvl="3" indent="-304800" algn="l">
              <a:lnSpc>
                <a:spcPct val="90000"/>
              </a:lnSpc>
              <a:spcBef>
                <a:spcPts val="600"/>
              </a:spcBef>
              <a:spcAft>
                <a:spcPts val="0"/>
              </a:spcAft>
              <a:buClr>
                <a:srgbClr val="377BBB"/>
              </a:buClr>
              <a:buSzPts val="1200"/>
              <a:buFont typeface="Arial"/>
              <a:buChar char="•"/>
              <a:defRPr sz="1200" b="0" i="0" u="none" strike="noStrike" cap="none">
                <a:solidFill>
                  <a:srgbClr val="377BBB"/>
                </a:solidFill>
                <a:latin typeface="Arial"/>
                <a:ea typeface="Arial"/>
                <a:cs typeface="Arial"/>
                <a:sym typeface="Arial"/>
              </a:defRPr>
            </a:lvl4pPr>
            <a:lvl5pPr marL="2286000" marR="0" lvl="4" indent="-304800" algn="l">
              <a:lnSpc>
                <a:spcPct val="90000"/>
              </a:lnSpc>
              <a:spcBef>
                <a:spcPts val="600"/>
              </a:spcBef>
              <a:spcAft>
                <a:spcPts val="0"/>
              </a:spcAft>
              <a:buClr>
                <a:srgbClr val="377BBB"/>
              </a:buClr>
              <a:buSzPts val="1200"/>
              <a:buFont typeface="Arial"/>
              <a:buChar char="•"/>
              <a:defRPr sz="1200" b="0" i="0" u="none" strike="noStrike" cap="none">
                <a:solidFill>
                  <a:srgbClr val="377BBB"/>
                </a:solidFill>
                <a:latin typeface="Arial"/>
                <a:ea typeface="Arial"/>
                <a:cs typeface="Arial"/>
                <a:sym typeface="Arial"/>
              </a:defRPr>
            </a:lvl5pPr>
            <a:lvl6pPr marL="2743200" marR="0" lvl="5" indent="-304800" algn="l">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6pPr>
            <a:lvl7pPr marL="3200400" marR="0" lvl="6" indent="-304800" algn="l">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7pPr>
            <a:lvl8pPr marL="3657600" marR="0" lvl="7" indent="-304800" algn="l">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8pPr>
            <a:lvl9pPr marL="4114800" marR="0" lvl="8" indent="-304800" algn="l">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Book Antiqua"/>
                <a:ea typeface="Book Antiqua"/>
                <a:cs typeface="Book Antiqua"/>
                <a:sym typeface="Book Antiqua"/>
              </a:defRPr>
            </a:lvl9pPr>
          </a:lstStyle>
          <a:p>
            <a:endParaRPr/>
          </a:p>
        </p:txBody>
      </p:sp>
      <p:sp>
        <p:nvSpPr>
          <p:cNvPr id="70" name="Google Shape;70;p46"/>
          <p:cNvSpPr txBox="1">
            <a:spLocks noGrp="1"/>
          </p:cNvSpPr>
          <p:nvPr>
            <p:ph type="dt" idx="10"/>
          </p:nvPr>
        </p:nvSpPr>
        <p:spPr>
          <a:xfrm>
            <a:off x="7791453" y="6374999"/>
            <a:ext cx="1480705" cy="27432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46"/>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p46"/>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545E7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545E7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545E7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545E7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545E7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545E7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545E7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545E7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545E7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7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4"/>
        <p:cNvGrpSpPr/>
        <p:nvPr/>
      </p:nvGrpSpPr>
      <p:grpSpPr>
        <a:xfrm>
          <a:off x="0" y="0"/>
          <a:ext cx="0" cy="0"/>
          <a:chOff x="0" y="0"/>
          <a:chExt cx="0" cy="0"/>
        </a:xfrm>
      </p:grpSpPr>
      <p:sp>
        <p:nvSpPr>
          <p:cNvPr id="75" name="Google Shape;75;p48"/>
          <p:cNvSpPr txBox="1">
            <a:spLocks noGrp="1"/>
          </p:cNvSpPr>
          <p:nvPr>
            <p:ph type="title"/>
          </p:nvPr>
        </p:nvSpPr>
        <p:spPr>
          <a:xfrm>
            <a:off x="455242" y="-52671"/>
            <a:ext cx="11281514" cy="13004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44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37"/>
          <p:cNvSpPr/>
          <p:nvPr/>
        </p:nvSpPr>
        <p:spPr>
          <a:xfrm>
            <a:off x="0" y="0"/>
            <a:ext cx="12192000" cy="1371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7" name="Google Shape;7;p37"/>
          <p:cNvSpPr/>
          <p:nvPr/>
        </p:nvSpPr>
        <p:spPr>
          <a:xfrm>
            <a:off x="0" y="1371604"/>
            <a:ext cx="12192000" cy="821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8" name="Google Shape;8;p37"/>
          <p:cNvSpPr/>
          <p:nvPr/>
        </p:nvSpPr>
        <p:spPr>
          <a:xfrm>
            <a:off x="0" y="1443010"/>
            <a:ext cx="12192000" cy="82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9" name="Google Shape;9;p37"/>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37"/>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1" name="Google Shape;11;p37"/>
          <p:cNvSpPr txBox="1">
            <a:spLocks noGrp="1"/>
          </p:cNvSpPr>
          <p:nvPr>
            <p:ph type="dt" idx="10"/>
          </p:nvPr>
        </p:nvSpPr>
        <p:spPr>
          <a:xfrm>
            <a:off x="7791452" y="6374999"/>
            <a:ext cx="1480705"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2" name="Google Shape;12;p37"/>
          <p:cNvSpPr txBox="1">
            <a:spLocks noGrp="1"/>
          </p:cNvSpPr>
          <p:nvPr>
            <p:ph type="ftr" idx="11"/>
          </p:nvPr>
        </p:nvSpPr>
        <p:spPr>
          <a:xfrm>
            <a:off x="1295401" y="6374999"/>
            <a:ext cx="6243203"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3" name="Google Shape;13;p37"/>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37"/>
          <p:cNvPicPr preferRelativeResize="0"/>
          <p:nvPr/>
        </p:nvPicPr>
        <p:blipFill rotWithShape="1">
          <a:blip r:embed="rId11">
            <a:alphaModFix/>
          </a:blip>
          <a:srcRect/>
          <a:stretch/>
        </p:blipFill>
        <p:spPr>
          <a:xfrm>
            <a:off x="10004293" y="167630"/>
            <a:ext cx="2069811" cy="5621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9"/>
        <p:cNvGrpSpPr/>
        <p:nvPr/>
      </p:nvGrpSpPr>
      <p:grpSpPr>
        <a:xfrm>
          <a:off x="0" y="0"/>
          <a:ext cx="0" cy="0"/>
          <a:chOff x="0" y="0"/>
          <a:chExt cx="0" cy="0"/>
        </a:xfrm>
      </p:grpSpPr>
      <p:sp>
        <p:nvSpPr>
          <p:cNvPr id="80" name="Google Shape;80;p40"/>
          <p:cNvSpPr/>
          <p:nvPr/>
        </p:nvSpPr>
        <p:spPr>
          <a:xfrm>
            <a:off x="0" y="0"/>
            <a:ext cx="12192000" cy="1371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81" name="Google Shape;81;p40"/>
          <p:cNvSpPr/>
          <p:nvPr/>
        </p:nvSpPr>
        <p:spPr>
          <a:xfrm>
            <a:off x="0" y="1371600"/>
            <a:ext cx="12192000" cy="821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82" name="Google Shape;82;p40"/>
          <p:cNvSpPr/>
          <p:nvPr/>
        </p:nvSpPr>
        <p:spPr>
          <a:xfrm>
            <a:off x="0" y="1443006"/>
            <a:ext cx="12192000" cy="82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Book Antiqua"/>
              <a:ea typeface="Book Antiqua"/>
              <a:cs typeface="Book Antiqua"/>
              <a:sym typeface="Book Antiqua"/>
            </a:endParaRPr>
          </a:p>
        </p:txBody>
      </p:sp>
      <p:sp>
        <p:nvSpPr>
          <p:cNvPr id="83" name="Google Shape;83;p40"/>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40"/>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85" name="Google Shape;85;p40"/>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86" name="Google Shape;86;p40"/>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87" name="Google Shape;87;p40"/>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545E74"/>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40"/>
          <p:cNvPicPr preferRelativeResize="0"/>
          <p:nvPr/>
        </p:nvPicPr>
        <p:blipFill rotWithShape="1">
          <a:blip r:embed="rId13">
            <a:alphaModFix/>
          </a:blip>
          <a:srcRect/>
          <a:stretch/>
        </p:blipFill>
        <p:spPr>
          <a:xfrm>
            <a:off x="10004294" y="167627"/>
            <a:ext cx="2069810" cy="5621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cwd-youth.info/wp-content/uploads/2016/11/practice-brief-03-1.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cwd-youth.info/wp-content/uploads/2016/11/practice-brief-03-1.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xplore-work.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events-na1.adobeconnect.com/content/connect/c1/2256426871/en/events/event/shared/default_template_simple/event_registration.html?sco-id=2745522874&amp;_charset_=utf-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tinyurl.com/glxw2t7" TargetMode="External"/><Relationship Id="rId5" Type="http://schemas.openxmlformats.org/officeDocument/2006/relationships/image" Target="../media/image8.png"/><Relationship Id="rId4" Type="http://schemas.openxmlformats.org/officeDocument/2006/relationships/hyperlink" Target="https://www.careeronestop.org/Videos/CareerVideos/career-videos.aspx"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mynextmove.org/" TargetMode="External"/><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virtualjobshadow.com/" TargetMode="External"/><Relationship Id="rId4" Type="http://schemas.openxmlformats.org/officeDocument/2006/relationships/hyperlink" Target="https://www.onetcenter.org/tools.htm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wintac.org/content/resources-distance-service-delivery" TargetMode="External"/><Relationship Id="rId13" Type="http://schemas.openxmlformats.org/officeDocument/2006/relationships/hyperlink" Target="https://www.ed.gov/coronavirus" TargetMode="External"/><Relationship Id="rId3" Type="http://schemas.openxmlformats.org/officeDocument/2006/relationships/hyperlink" Target="https://sites.ed.gov/idea/idea-files/q-and-a-providing-services-to-children-with-disabilities-during-the-coronavirus-disease-2019-outbreak/" TargetMode="External"/><Relationship Id="rId7" Type="http://schemas.openxmlformats.org/officeDocument/2006/relationships/hyperlink" Target="http://www.wintac.org/content/covid-19-resources" TargetMode="External"/><Relationship Id="rId12" Type="http://schemas.openxmlformats.org/officeDocument/2006/relationships/hyperlink" Target="https://gwcrcre.org/cit-v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transitionta.org/covid19" TargetMode="External"/><Relationship Id="rId11" Type="http://schemas.openxmlformats.org/officeDocument/2006/relationships/hyperlink" Target="https://www.casecec.org/" TargetMode="External"/><Relationship Id="rId5" Type="http://schemas.openxmlformats.org/officeDocument/2006/relationships/hyperlink" Target="https://www2.ed.gov/about/offices/list/osers/transition/products/2020-transition-guide-letter-08-31-2020.pdf" TargetMode="External"/><Relationship Id="rId10" Type="http://schemas.openxmlformats.org/officeDocument/2006/relationships/hyperlink" Target="https://ncsi.wested.org/" TargetMode="External"/><Relationship Id="rId4" Type="http://schemas.openxmlformats.org/officeDocument/2006/relationships/hyperlink" Target="https://www2.ed.gov/about/offices/list/ocr/frontpage/faq/rr/policyguidance/Supple%20Fact%20Sheet%203.21.20%20FINAL.pdf" TargetMode="External"/><Relationship Id="rId9" Type="http://schemas.openxmlformats.org/officeDocument/2006/relationships/hyperlink" Target="https://transitioncoalition.org/blog/webinar/transition-activities-online-athome/" TargetMode="External"/><Relationship Id="rId14" Type="http://schemas.openxmlformats.org/officeDocument/2006/relationships/hyperlink" Target="https://www2.ed.gov/policy/speced/guid/rsa/supporting/rsa-faq-wioa-vr-covid-19-03-26-2020.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wintac.org/topic-areas/pre-employment-transition-services"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n.gov/deed/assets/pre-ets-toolkit_tcm1045-331934.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education.ne.gov/wp-content/uploads/2017/07/InfoTech-1.pdf"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nebraskacareerclusters.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cwd-youth.info/wp-content/uploads/2016/11/practice-brief-03-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73"/>
        <p:cNvGrpSpPr/>
        <p:nvPr/>
      </p:nvGrpSpPr>
      <p:grpSpPr>
        <a:xfrm>
          <a:off x="0" y="0"/>
          <a:ext cx="0" cy="0"/>
          <a:chOff x="0" y="0"/>
          <a:chExt cx="0" cy="0"/>
        </a:xfrm>
      </p:grpSpPr>
      <p:sp>
        <p:nvSpPr>
          <p:cNvPr id="174" name="Google Shape;174;p19">
            <a:extLst>
              <a:ext uri="{C183D7F6-B498-43B3-948B-1728B52AA6E4}">
                <adec:decorative xmlns:adec="http://schemas.microsoft.com/office/drawing/2017/decorative" xmlns="" val="1"/>
              </a:ext>
            </a:extLst>
          </p:cNvPr>
          <p:cNvSpPr/>
          <p:nvPr/>
        </p:nvSpPr>
        <p:spPr>
          <a:xfrm>
            <a:off x="0" y="0"/>
            <a:ext cx="6591300" cy="1187450"/>
          </a:xfrm>
          <a:custGeom>
            <a:avLst/>
            <a:gdLst/>
            <a:ahLst/>
            <a:cxnLst/>
            <a:rect l="l" t="t" r="r" b="b"/>
            <a:pathLst>
              <a:path w="6591300" h="1187450" extrusionOk="0">
                <a:moveTo>
                  <a:pt x="0" y="1187196"/>
                </a:moveTo>
                <a:lnTo>
                  <a:pt x="6591300" y="1187196"/>
                </a:lnTo>
                <a:lnTo>
                  <a:pt x="6591300" y="0"/>
                </a:lnTo>
                <a:lnTo>
                  <a:pt x="0" y="0"/>
                </a:lnTo>
                <a:lnTo>
                  <a:pt x="0" y="1187196"/>
                </a:lnTo>
                <a:close/>
              </a:path>
            </a:pathLst>
          </a:custGeom>
          <a:solidFill>
            <a:srgbClr val="545E7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5" name="Google Shape;175;p19">
            <a:extLst>
              <a:ext uri="{C183D7F6-B498-43B3-948B-1728B52AA6E4}">
                <adec:decorative xmlns:adec="http://schemas.microsoft.com/office/drawing/2017/decorative" xmlns="" val="1"/>
              </a:ext>
            </a:extLst>
          </p:cNvPr>
          <p:cNvSpPr/>
          <p:nvPr/>
        </p:nvSpPr>
        <p:spPr>
          <a:xfrm>
            <a:off x="7121179" y="-1"/>
            <a:ext cx="5070821" cy="6858000"/>
          </a:xfrm>
          <a:custGeom>
            <a:avLst/>
            <a:gdLst/>
            <a:ahLst/>
            <a:cxnLst/>
            <a:rect l="l" t="t" r="r" b="b"/>
            <a:pathLst>
              <a:path w="5651500" h="6858000" extrusionOk="0">
                <a:moveTo>
                  <a:pt x="5650992" y="0"/>
                </a:moveTo>
                <a:lnTo>
                  <a:pt x="0" y="0"/>
                </a:lnTo>
                <a:lnTo>
                  <a:pt x="1189456" y="4337050"/>
                </a:lnTo>
                <a:lnTo>
                  <a:pt x="338632" y="6858000"/>
                </a:lnTo>
                <a:lnTo>
                  <a:pt x="5650992" y="6858000"/>
                </a:lnTo>
                <a:lnTo>
                  <a:pt x="5650992" y="0"/>
                </a:lnTo>
                <a:close/>
              </a:path>
            </a:pathLst>
          </a:custGeom>
          <a:solidFill>
            <a:srgbClr val="545E7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6" name="Google Shape;176;p19">
            <a:extLst>
              <a:ext uri="{C183D7F6-B498-43B3-948B-1728B52AA6E4}">
                <adec:decorative xmlns:adec="http://schemas.microsoft.com/office/drawing/2017/decorative" xmlns="" val="1"/>
              </a:ext>
            </a:extLst>
          </p:cNvPr>
          <p:cNvSpPr/>
          <p:nvPr/>
        </p:nvSpPr>
        <p:spPr>
          <a:xfrm>
            <a:off x="6257547" y="0"/>
            <a:ext cx="1671955" cy="6858000"/>
          </a:xfrm>
          <a:custGeom>
            <a:avLst/>
            <a:gdLst/>
            <a:ahLst/>
            <a:cxnLst/>
            <a:rect l="l" t="t" r="r" b="b"/>
            <a:pathLst>
              <a:path w="1671954" h="6858000" extrusionOk="0">
                <a:moveTo>
                  <a:pt x="486740" y="0"/>
                </a:moveTo>
                <a:lnTo>
                  <a:pt x="0" y="0"/>
                </a:lnTo>
                <a:lnTo>
                  <a:pt x="1189316" y="4337050"/>
                </a:lnTo>
                <a:lnTo>
                  <a:pt x="342836" y="6858000"/>
                </a:lnTo>
                <a:lnTo>
                  <a:pt x="825322" y="6858000"/>
                </a:lnTo>
                <a:lnTo>
                  <a:pt x="1671815" y="4337050"/>
                </a:lnTo>
                <a:lnTo>
                  <a:pt x="486740" y="0"/>
                </a:lnTo>
                <a:close/>
              </a:path>
            </a:pathLst>
          </a:custGeom>
          <a:solidFill>
            <a:srgbClr val="40B25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7" name="Google Shape;177;p19">
            <a:extLst>
              <a:ext uri="{C183D7F6-B498-43B3-948B-1728B52AA6E4}">
                <adec:decorative xmlns:adec="http://schemas.microsoft.com/office/drawing/2017/decorative" xmlns="" val="1"/>
              </a:ext>
            </a:extLst>
          </p:cNvPr>
          <p:cNvSpPr/>
          <p:nvPr/>
        </p:nvSpPr>
        <p:spPr>
          <a:xfrm>
            <a:off x="6057900" y="0"/>
            <a:ext cx="1533397" cy="6857999"/>
          </a:xfrm>
          <a:custGeom>
            <a:avLst/>
            <a:gdLst/>
            <a:ahLst/>
            <a:cxnLst/>
            <a:rect l="l" t="t" r="r" b="b"/>
            <a:pathLst>
              <a:path w="1529079" h="6858000" extrusionOk="0">
                <a:moveTo>
                  <a:pt x="338734" y="0"/>
                </a:moveTo>
                <a:lnTo>
                  <a:pt x="0" y="0"/>
                </a:lnTo>
                <a:lnTo>
                  <a:pt x="1189824" y="4337050"/>
                </a:lnTo>
                <a:lnTo>
                  <a:pt x="338734" y="6858000"/>
                </a:lnTo>
                <a:lnTo>
                  <a:pt x="681723" y="6858000"/>
                </a:lnTo>
                <a:lnTo>
                  <a:pt x="1528572" y="4337050"/>
                </a:lnTo>
                <a:lnTo>
                  <a:pt x="338734" y="0"/>
                </a:lnTo>
                <a:close/>
              </a:path>
            </a:pathLst>
          </a:custGeom>
          <a:solidFill>
            <a:srgbClr val="545E7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9" name="Google Shape;179;p19"/>
          <p:cNvSpPr txBox="1">
            <a:spLocks noGrp="1"/>
          </p:cNvSpPr>
          <p:nvPr>
            <p:ph type="ctrTitle"/>
          </p:nvPr>
        </p:nvSpPr>
        <p:spPr>
          <a:xfrm>
            <a:off x="-184887" y="1187450"/>
            <a:ext cx="7095778" cy="2560320"/>
          </a:xfrm>
          <a:prstGeom prst="rect">
            <a:avLst/>
          </a:prstGeom>
          <a:noFill/>
          <a:ln>
            <a:noFill/>
          </a:ln>
        </p:spPr>
        <p:txBody>
          <a:bodyPr spcFirstLastPara="1" wrap="square" lIns="91425" tIns="45700" rIns="91425" bIns="45700" anchor="b" anchorCtr="0">
            <a:noAutofit/>
          </a:bodyPr>
          <a:lstStyle/>
          <a:p>
            <a:pPr marL="140335" marR="133985" lvl="0" indent="0" algn="ctr" rtl="0">
              <a:lnSpc>
                <a:spcPct val="108055"/>
              </a:lnSpc>
              <a:spcBef>
                <a:spcPts val="0"/>
              </a:spcBef>
              <a:spcAft>
                <a:spcPts val="0"/>
              </a:spcAft>
              <a:buSzPts val="4000"/>
              <a:buNone/>
            </a:pPr>
            <a:r>
              <a:rPr lang="en-US" sz="3600" b="1" dirty="0">
                <a:solidFill>
                  <a:srgbClr val="034680"/>
                </a:solidFill>
                <a:latin typeface="Arial"/>
                <a:ea typeface="Arial"/>
                <a:cs typeface="Arial"/>
                <a:sym typeface="Arial"/>
              </a:rPr>
              <a:t>Work Based Learning Experiences in a Virtual World</a:t>
            </a:r>
            <a:r>
              <a:rPr lang="en-US" sz="4800" dirty="0">
                <a:solidFill>
                  <a:srgbClr val="034680"/>
                </a:solidFill>
                <a:latin typeface="Arial"/>
                <a:ea typeface="Arial"/>
                <a:cs typeface="Arial"/>
                <a:sym typeface="Arial"/>
              </a:rPr>
              <a:t/>
            </a:r>
            <a:br>
              <a:rPr lang="en-US" sz="4800" dirty="0">
                <a:solidFill>
                  <a:srgbClr val="034680"/>
                </a:solidFill>
                <a:latin typeface="Arial"/>
                <a:ea typeface="Arial"/>
                <a:cs typeface="Arial"/>
                <a:sym typeface="Arial"/>
              </a:rPr>
            </a:br>
            <a:endParaRPr dirty="0"/>
          </a:p>
        </p:txBody>
      </p:sp>
      <p:sp>
        <p:nvSpPr>
          <p:cNvPr id="180" name="Google Shape;180;p19"/>
          <p:cNvSpPr txBox="1">
            <a:spLocks noGrp="1"/>
          </p:cNvSpPr>
          <p:nvPr>
            <p:ph type="subTitle" idx="1"/>
          </p:nvPr>
        </p:nvSpPr>
        <p:spPr>
          <a:xfrm>
            <a:off x="146746" y="3406970"/>
            <a:ext cx="6400800" cy="1600200"/>
          </a:xfrm>
          <a:prstGeom prst="rect">
            <a:avLst/>
          </a:prstGeom>
          <a:noFill/>
          <a:ln>
            <a:noFill/>
          </a:ln>
        </p:spPr>
        <p:txBody>
          <a:bodyPr spcFirstLastPara="1" wrap="square" lIns="0" tIns="74275" rIns="0" bIns="0" anchor="t" anchorCtr="0">
            <a:noAutofit/>
          </a:bodyPr>
          <a:lstStyle/>
          <a:p>
            <a:pPr marL="12700" marR="5080" lvl="0" indent="-12700" algn="ctr" rtl="0">
              <a:lnSpc>
                <a:spcPct val="108000"/>
              </a:lnSpc>
              <a:spcBef>
                <a:spcPts val="0"/>
              </a:spcBef>
              <a:spcAft>
                <a:spcPts val="0"/>
              </a:spcAft>
              <a:buClr>
                <a:srgbClr val="000000"/>
              </a:buClr>
              <a:buSzPts val="3200"/>
              <a:buNone/>
            </a:pPr>
            <a:r>
              <a:rPr lang="en-US" sz="3200" dirty="0">
                <a:solidFill>
                  <a:srgbClr val="377BBB"/>
                </a:solidFill>
              </a:rPr>
              <a:t>2020 </a:t>
            </a:r>
            <a:br>
              <a:rPr lang="en-US" sz="3200" dirty="0">
                <a:solidFill>
                  <a:srgbClr val="377BBB"/>
                </a:solidFill>
              </a:rPr>
            </a:br>
            <a:r>
              <a:rPr lang="en-US" sz="3200" dirty="0">
                <a:solidFill>
                  <a:srgbClr val="377BBB"/>
                </a:solidFill>
              </a:rPr>
              <a:t>Vermont Interagency Collaboration Virtual Event</a:t>
            </a:r>
            <a:endParaRPr dirty="0"/>
          </a:p>
          <a:p>
            <a:pPr marL="12700" marR="5080" lvl="0" indent="-12700" algn="ctr" rtl="0">
              <a:lnSpc>
                <a:spcPct val="108000"/>
              </a:lnSpc>
              <a:spcBef>
                <a:spcPts val="0"/>
              </a:spcBef>
              <a:spcAft>
                <a:spcPts val="0"/>
              </a:spcAft>
              <a:buClr>
                <a:srgbClr val="000000"/>
              </a:buClr>
              <a:buSzPts val="2000"/>
              <a:buNone/>
            </a:pPr>
            <a:endParaRPr lang="en-US" sz="2000" dirty="0">
              <a:solidFill>
                <a:srgbClr val="377BBB"/>
              </a:solidFill>
            </a:endParaRPr>
          </a:p>
          <a:p>
            <a:pPr marL="12700" marR="5080" lvl="0" indent="-12700" algn="ctr" rtl="0">
              <a:lnSpc>
                <a:spcPct val="108000"/>
              </a:lnSpc>
              <a:spcBef>
                <a:spcPts val="0"/>
              </a:spcBef>
              <a:spcAft>
                <a:spcPts val="0"/>
              </a:spcAft>
              <a:buClr>
                <a:srgbClr val="000000"/>
              </a:buClr>
              <a:buSzPts val="2000"/>
              <a:buNone/>
            </a:pPr>
            <a:r>
              <a:rPr lang="en-US" sz="2000" dirty="0">
                <a:solidFill>
                  <a:srgbClr val="377BBB"/>
                </a:solidFill>
              </a:rPr>
              <a:t>October 27 , 2020</a:t>
            </a:r>
            <a:endParaRPr dirty="0"/>
          </a:p>
          <a:p>
            <a:pPr marL="12700" marR="5080" lvl="0" indent="-12700" algn="ctr" rtl="0">
              <a:lnSpc>
                <a:spcPct val="108000"/>
              </a:lnSpc>
              <a:spcBef>
                <a:spcPts val="0"/>
              </a:spcBef>
              <a:spcAft>
                <a:spcPts val="0"/>
              </a:spcAft>
              <a:buClr>
                <a:srgbClr val="000000"/>
              </a:buClr>
              <a:buSzPts val="2000"/>
              <a:buNone/>
            </a:pPr>
            <a:r>
              <a:rPr lang="en-US" sz="2000" dirty="0">
                <a:solidFill>
                  <a:srgbClr val="377BBB"/>
                </a:solidFill>
              </a:rPr>
              <a:t>Brenda Simmons and Christine Johnson</a:t>
            </a:r>
          </a:p>
          <a:p>
            <a:pPr marL="12700" marR="5080" lvl="0" indent="-12700" algn="ctr" rtl="0">
              <a:lnSpc>
                <a:spcPct val="108000"/>
              </a:lnSpc>
              <a:spcBef>
                <a:spcPts val="0"/>
              </a:spcBef>
              <a:spcAft>
                <a:spcPts val="0"/>
              </a:spcAft>
              <a:buClr>
                <a:srgbClr val="000000"/>
              </a:buClr>
              <a:buSzPts val="2000"/>
              <a:buNone/>
            </a:pPr>
            <a:r>
              <a:rPr lang="en-US" sz="1600" dirty="0">
                <a:solidFill>
                  <a:srgbClr val="0070C0"/>
                </a:solidFill>
              </a:rPr>
              <a:t>The George Washington University</a:t>
            </a:r>
          </a:p>
          <a:p>
            <a:pPr marL="12700" marR="5080" lvl="0" indent="-12700" algn="ctr" rtl="0">
              <a:lnSpc>
                <a:spcPct val="108000"/>
              </a:lnSpc>
              <a:spcBef>
                <a:spcPts val="0"/>
              </a:spcBef>
              <a:spcAft>
                <a:spcPts val="0"/>
              </a:spcAft>
              <a:buClr>
                <a:srgbClr val="000000"/>
              </a:buClr>
              <a:buSzPts val="2000"/>
              <a:buNone/>
            </a:pPr>
            <a:r>
              <a:rPr lang="en-US" sz="1600" dirty="0">
                <a:solidFill>
                  <a:srgbClr val="0070C0"/>
                </a:solidFill>
              </a:rPr>
              <a:t>WINTAC</a:t>
            </a:r>
            <a:endParaRPr sz="1600" dirty="0">
              <a:solidFill>
                <a:srgbClr val="0070C0"/>
              </a:solidFill>
            </a:endParaRPr>
          </a:p>
          <a:p>
            <a:pPr marL="12700" marR="5080" lvl="0" indent="-12700" algn="ctr" rtl="0">
              <a:lnSpc>
                <a:spcPct val="108000"/>
              </a:lnSpc>
              <a:spcBef>
                <a:spcPts val="0"/>
              </a:spcBef>
              <a:spcAft>
                <a:spcPts val="0"/>
              </a:spcAft>
              <a:buClr>
                <a:srgbClr val="000000"/>
              </a:buClr>
              <a:buSzPts val="3200"/>
              <a:buNone/>
            </a:pPr>
            <a:endParaRPr sz="3200" dirty="0">
              <a:solidFill>
                <a:srgbClr val="377BBB"/>
              </a:solidFill>
            </a:endParaRPr>
          </a:p>
          <a:p>
            <a:pPr marL="12700" marR="5080" lvl="0" indent="798195" algn="l" rtl="0">
              <a:lnSpc>
                <a:spcPct val="108000"/>
              </a:lnSpc>
              <a:spcBef>
                <a:spcPts val="0"/>
              </a:spcBef>
              <a:spcAft>
                <a:spcPts val="0"/>
              </a:spcAft>
              <a:buClr>
                <a:srgbClr val="000000"/>
              </a:buClr>
              <a:buSzPts val="3200"/>
              <a:buNone/>
            </a:pPr>
            <a:r>
              <a:rPr lang="en-US" sz="3200" dirty="0">
                <a:solidFill>
                  <a:srgbClr val="377BBB"/>
                </a:solidFill>
              </a:rPr>
              <a:t>		</a:t>
            </a:r>
            <a:endParaRPr sz="4800" dirty="0">
              <a:latin typeface="Arial"/>
              <a:ea typeface="Arial"/>
              <a:cs typeface="Arial"/>
              <a:sym typeface="Arial"/>
            </a:endParaRPr>
          </a:p>
        </p:txBody>
      </p:sp>
      <p:sp>
        <p:nvSpPr>
          <p:cNvPr id="181" name="Google Shape;181;p19"/>
          <p:cNvSpPr txBox="1">
            <a:spLocks noGrp="1"/>
          </p:cNvSpPr>
          <p:nvPr>
            <p:ph type="sldNum" idx="4294967295"/>
          </p:nvPr>
        </p:nvSpPr>
        <p:spPr>
          <a:xfrm>
            <a:off x="9388475" y="6378575"/>
            <a:ext cx="2803525"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888888"/>
                </a:solidFill>
                <a:latin typeface="Arial"/>
                <a:ea typeface="Arial"/>
                <a:cs typeface="Arial"/>
                <a:sym typeface="Arial"/>
              </a:rPr>
              <a:t>1</a:t>
            </a:fld>
            <a:endParaRPr sz="1800" b="0" i="0" u="none" strike="noStrike" cap="none">
              <a:solidFill>
                <a:srgbClr val="888888"/>
              </a:solidFill>
              <a:latin typeface="Arial"/>
              <a:ea typeface="Arial"/>
              <a:cs typeface="Arial"/>
              <a:sym typeface="Arial"/>
            </a:endParaRPr>
          </a:p>
        </p:txBody>
      </p:sp>
      <p:sp>
        <p:nvSpPr>
          <p:cNvPr id="178" name="Google Shape;178;p19" descr="WINTAC Logo: Workforce Innovation Technical Assistance Center">
            <a:extLst>
              <a:ext uri="{C183D7F6-B498-43B3-948B-1728B52AA6E4}">
                <adec:decorative xmlns:adec="http://schemas.microsoft.com/office/drawing/2017/decorative" xmlns="" val="0"/>
              </a:ext>
            </a:extLst>
          </p:cNvPr>
          <p:cNvSpPr/>
          <p:nvPr/>
        </p:nvSpPr>
        <p:spPr>
          <a:xfrm>
            <a:off x="132587" y="79247"/>
            <a:ext cx="2877279" cy="96773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421241" y="255134"/>
            <a:ext cx="9292387" cy="10368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000">
                <a:latin typeface="Arial"/>
                <a:ea typeface="Arial"/>
                <a:cs typeface="Arial"/>
                <a:sym typeface="Arial"/>
              </a:rPr>
              <a:t>Make Informational Interviews Interactive</a:t>
            </a:r>
            <a:endParaRPr sz="4000">
              <a:latin typeface="Arial"/>
              <a:ea typeface="Arial"/>
              <a:cs typeface="Arial"/>
              <a:sym typeface="Arial"/>
            </a:endParaRPr>
          </a:p>
        </p:txBody>
      </p:sp>
      <p:sp>
        <p:nvSpPr>
          <p:cNvPr id="249" name="Google Shape;249;p28"/>
          <p:cNvSpPr txBox="1">
            <a:spLocks noGrp="1"/>
          </p:cNvSpPr>
          <p:nvPr>
            <p:ph type="body" idx="1"/>
          </p:nvPr>
        </p:nvSpPr>
        <p:spPr>
          <a:xfrm>
            <a:off x="184934" y="1291984"/>
            <a:ext cx="11928297" cy="4652216"/>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Clr>
                <a:srgbClr val="034680"/>
              </a:buClr>
              <a:buSzPts val="1200"/>
              <a:buNone/>
            </a:pPr>
            <a:endParaRPr sz="1200">
              <a:solidFill>
                <a:srgbClr val="002060"/>
              </a:solidFill>
              <a:latin typeface="Arial"/>
              <a:ea typeface="Arial"/>
              <a:cs typeface="Arial"/>
              <a:sym typeface="Arial"/>
            </a:endParaRPr>
          </a:p>
          <a:p>
            <a:pPr marL="457200" marR="0" lvl="0" indent="-381000" algn="l" rtl="0">
              <a:lnSpc>
                <a:spcPct val="90000"/>
              </a:lnSpc>
              <a:spcBef>
                <a:spcPts val="1800"/>
              </a:spcBef>
              <a:spcAft>
                <a:spcPts val="0"/>
              </a:spcAft>
              <a:buClr>
                <a:srgbClr val="080808"/>
              </a:buClr>
              <a:buSzPts val="2400"/>
              <a:buFont typeface="Arial"/>
              <a:buChar char="•"/>
            </a:pPr>
            <a:r>
              <a:rPr lang="en-US">
                <a:solidFill>
                  <a:srgbClr val="002060"/>
                </a:solidFill>
              </a:rPr>
              <a:t>To keep students engaged, provide guidance to employers on how to make it interactive. </a:t>
            </a:r>
            <a:endParaRPr/>
          </a:p>
          <a:p>
            <a:pPr marL="457200" marR="0" lvl="0" indent="-228600" algn="l" rtl="0">
              <a:lnSpc>
                <a:spcPct val="90000"/>
              </a:lnSpc>
              <a:spcBef>
                <a:spcPts val="1800"/>
              </a:spcBef>
              <a:spcAft>
                <a:spcPts val="0"/>
              </a:spcAft>
              <a:buClr>
                <a:srgbClr val="080808"/>
              </a:buClr>
              <a:buSzPts val="2400"/>
              <a:buFont typeface="Arial"/>
              <a:buNone/>
            </a:pPr>
            <a:endParaRPr sz="1500">
              <a:solidFill>
                <a:srgbClr val="002060"/>
              </a:solidFill>
            </a:endParaRPr>
          </a:p>
          <a:p>
            <a:pPr marL="457200" marR="0" lvl="0" indent="-381000" algn="l" rtl="0">
              <a:lnSpc>
                <a:spcPct val="90000"/>
              </a:lnSpc>
              <a:spcBef>
                <a:spcPts val="1800"/>
              </a:spcBef>
              <a:spcAft>
                <a:spcPts val="0"/>
              </a:spcAft>
              <a:buClr>
                <a:srgbClr val="080808"/>
              </a:buClr>
              <a:buSzPts val="2400"/>
              <a:buFont typeface="Arial"/>
              <a:buChar char="•"/>
            </a:pPr>
            <a:r>
              <a:rPr lang="en-US">
                <a:solidFill>
                  <a:srgbClr val="002060"/>
                </a:solidFill>
              </a:rPr>
              <a:t>When employers talk about their jobs on-line, they can bring tools of their trade to show what they do. For example:</a:t>
            </a:r>
            <a:endParaRPr>
              <a:solidFill>
                <a:srgbClr val="002060"/>
              </a:solidFill>
            </a:endParaRPr>
          </a:p>
          <a:p>
            <a:pPr marL="914400" lvl="1" indent="-355600" algn="l" rtl="0">
              <a:lnSpc>
                <a:spcPct val="90000"/>
              </a:lnSpc>
              <a:spcBef>
                <a:spcPts val="1000"/>
              </a:spcBef>
              <a:spcAft>
                <a:spcPts val="0"/>
              </a:spcAft>
              <a:buSzPts val="2000"/>
              <a:buChar char="•"/>
            </a:pPr>
            <a:r>
              <a:rPr lang="en-US">
                <a:solidFill>
                  <a:srgbClr val="002060"/>
                </a:solidFill>
              </a:rPr>
              <a:t>a veterinarian can bring x-rays of animals to demonstrate parts of that job.</a:t>
            </a:r>
            <a:endParaRPr/>
          </a:p>
          <a:p>
            <a:pPr marL="914400" lvl="1" indent="-355600" algn="l" rtl="0">
              <a:lnSpc>
                <a:spcPct val="90000"/>
              </a:lnSpc>
              <a:spcBef>
                <a:spcPts val="1000"/>
              </a:spcBef>
              <a:spcAft>
                <a:spcPts val="0"/>
              </a:spcAft>
              <a:buSzPts val="2000"/>
              <a:buChar char="•"/>
            </a:pPr>
            <a:r>
              <a:rPr lang="en-US">
                <a:solidFill>
                  <a:srgbClr val="002060"/>
                </a:solidFill>
              </a:rPr>
              <a:t>when inviting employees from a video game design company to speak, ask them to share some video games they are currently developing, and show how they test the games for bugs fix any errors they found.</a:t>
            </a:r>
            <a:endParaRPr/>
          </a:p>
          <a:p>
            <a:pPr marL="558800" lvl="1" indent="0" algn="l" rtl="0">
              <a:lnSpc>
                <a:spcPct val="90000"/>
              </a:lnSpc>
              <a:spcBef>
                <a:spcPts val="1000"/>
              </a:spcBef>
              <a:spcAft>
                <a:spcPts val="0"/>
              </a:spcAft>
              <a:buSzPts val="2000"/>
              <a:buNone/>
            </a:pPr>
            <a:endParaRPr sz="2200">
              <a:solidFill>
                <a:srgbClr val="002060"/>
              </a:solidFill>
            </a:endParaRPr>
          </a:p>
          <a:p>
            <a:pPr marL="914400" lvl="2" indent="-342900" algn="l" rtl="0">
              <a:lnSpc>
                <a:spcPct val="90000"/>
              </a:lnSpc>
              <a:spcBef>
                <a:spcPts val="0"/>
              </a:spcBef>
              <a:spcAft>
                <a:spcPts val="0"/>
              </a:spcAft>
              <a:buSzPts val="1800"/>
              <a:buFont typeface="Noto Sans Symbols"/>
              <a:buNone/>
            </a:pPr>
            <a:endParaRPr sz="2200"/>
          </a:p>
          <a:p>
            <a:pPr marL="0" lvl="0" indent="0" algn="l" rtl="0">
              <a:lnSpc>
                <a:spcPct val="90000"/>
              </a:lnSpc>
              <a:spcBef>
                <a:spcPts val="0"/>
              </a:spcBef>
              <a:spcAft>
                <a:spcPts val="0"/>
              </a:spcAft>
              <a:buSzPts val="2400"/>
              <a:buNone/>
            </a:pPr>
            <a:endParaRPr sz="1000"/>
          </a:p>
        </p:txBody>
      </p:sp>
      <p:sp>
        <p:nvSpPr>
          <p:cNvPr id="250" name="Google Shape;250;p28"/>
          <p:cNvSpPr txBox="1">
            <a:spLocks noGrp="1"/>
          </p:cNvSpPr>
          <p:nvPr>
            <p:ph type="sldNum" idx="4294967295"/>
          </p:nvPr>
        </p:nvSpPr>
        <p:spPr>
          <a:xfrm>
            <a:off x="9090763" y="6378575"/>
            <a:ext cx="2803525"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888888"/>
                </a:solidFill>
                <a:latin typeface="Arial"/>
                <a:ea typeface="Arial"/>
                <a:cs typeface="Arial"/>
                <a:sym typeface="Arial"/>
              </a:rPr>
              <a:t>10</a:t>
            </a:fld>
            <a:endParaRPr sz="1800" b="0" i="0" u="none" strike="noStrike" cap="none">
              <a:solidFill>
                <a:srgbClr val="888888"/>
              </a:solidFill>
              <a:latin typeface="Arial"/>
              <a:ea typeface="Arial"/>
              <a:cs typeface="Arial"/>
              <a:sym typeface="Arial"/>
            </a:endParaRPr>
          </a:p>
        </p:txBody>
      </p:sp>
      <p:sp>
        <p:nvSpPr>
          <p:cNvPr id="251" name="Google Shape;251;p28"/>
          <p:cNvSpPr/>
          <p:nvPr/>
        </p:nvSpPr>
        <p:spPr>
          <a:xfrm>
            <a:off x="2743200" y="6111909"/>
            <a:ext cx="6096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9639"/>
              </a:buClr>
              <a:buSzPts val="1600"/>
              <a:buFont typeface="Arial"/>
              <a:buNone/>
            </a:pPr>
            <a:r>
              <a:rPr lang="en-US" sz="1600" b="1" i="0" u="sng" strike="noStrike" cap="none">
                <a:solidFill>
                  <a:srgbClr val="009639"/>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adapted from www.ncwd-youth.info/innovative-strategies</a:t>
            </a:r>
            <a:endParaRPr sz="16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type="title"/>
          </p:nvPr>
        </p:nvSpPr>
        <p:spPr>
          <a:xfrm>
            <a:off x="421241" y="255134"/>
            <a:ext cx="9292387" cy="10368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000">
                <a:latin typeface="Arial"/>
                <a:ea typeface="Arial"/>
                <a:cs typeface="Arial"/>
                <a:sym typeface="Arial"/>
              </a:rPr>
              <a:t>Mentoring Activities</a:t>
            </a:r>
            <a:endParaRPr sz="4000">
              <a:latin typeface="Arial"/>
              <a:ea typeface="Arial"/>
              <a:cs typeface="Arial"/>
              <a:sym typeface="Arial"/>
            </a:endParaRPr>
          </a:p>
        </p:txBody>
      </p:sp>
      <p:sp>
        <p:nvSpPr>
          <p:cNvPr id="257" name="Google Shape;257;p29"/>
          <p:cNvSpPr txBox="1">
            <a:spLocks noGrp="1"/>
          </p:cNvSpPr>
          <p:nvPr>
            <p:ph type="body" idx="1"/>
          </p:nvPr>
        </p:nvSpPr>
        <p:spPr>
          <a:xfrm>
            <a:off x="184934" y="1291984"/>
            <a:ext cx="11928297" cy="4652216"/>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Clr>
                <a:srgbClr val="034680"/>
              </a:buClr>
              <a:buSzPts val="1200"/>
              <a:buNone/>
            </a:pPr>
            <a:endParaRPr sz="1200">
              <a:solidFill>
                <a:srgbClr val="002060"/>
              </a:solidFill>
              <a:latin typeface="Arial"/>
              <a:ea typeface="Arial"/>
              <a:cs typeface="Arial"/>
              <a:sym typeface="Arial"/>
            </a:endParaRPr>
          </a:p>
          <a:p>
            <a:pPr marL="457200" marR="0" lvl="0" indent="-381000" algn="l" rtl="0">
              <a:lnSpc>
                <a:spcPct val="90000"/>
              </a:lnSpc>
              <a:spcBef>
                <a:spcPts val="1800"/>
              </a:spcBef>
              <a:spcAft>
                <a:spcPts val="0"/>
              </a:spcAft>
              <a:buClr>
                <a:srgbClr val="080808"/>
              </a:buClr>
              <a:buSzPts val="2400"/>
              <a:buFont typeface="Arial"/>
              <a:buChar char="•"/>
            </a:pPr>
            <a:r>
              <a:rPr lang="en-US">
                <a:solidFill>
                  <a:srgbClr val="002060"/>
                </a:solidFill>
              </a:rPr>
              <a:t>Career-focused mentoring involves matching students with vetted adult mentors who assist them with career exploration in various ways. </a:t>
            </a:r>
            <a:endParaRPr/>
          </a:p>
          <a:p>
            <a:pPr marL="457200" marR="0" lvl="0" indent="-381000" algn="l" rtl="0">
              <a:lnSpc>
                <a:spcPct val="90000"/>
              </a:lnSpc>
              <a:spcBef>
                <a:spcPts val="1800"/>
              </a:spcBef>
              <a:spcAft>
                <a:spcPts val="0"/>
              </a:spcAft>
              <a:buClr>
                <a:srgbClr val="080808"/>
              </a:buClr>
              <a:buSzPts val="2400"/>
              <a:buFont typeface="Arial"/>
              <a:buChar char="•"/>
            </a:pPr>
            <a:r>
              <a:rPr lang="en-US">
                <a:solidFill>
                  <a:srgbClr val="002060"/>
                </a:solidFill>
              </a:rPr>
              <a:t>One advantage of career-focused mentoring is its capacity to provide students with more individualized support for exploring careers specific to his or her interests. </a:t>
            </a:r>
            <a:endParaRPr/>
          </a:p>
          <a:p>
            <a:pPr marL="457200" marR="0" lvl="0" indent="-381000" algn="l" rtl="0">
              <a:lnSpc>
                <a:spcPct val="90000"/>
              </a:lnSpc>
              <a:spcBef>
                <a:spcPts val="1800"/>
              </a:spcBef>
              <a:spcAft>
                <a:spcPts val="0"/>
              </a:spcAft>
              <a:buClr>
                <a:srgbClr val="080808"/>
              </a:buClr>
              <a:buSzPts val="2400"/>
              <a:buFont typeface="Arial"/>
              <a:buChar char="•"/>
            </a:pPr>
            <a:r>
              <a:rPr lang="en-US">
                <a:solidFill>
                  <a:srgbClr val="002060"/>
                </a:solidFill>
              </a:rPr>
              <a:t>The mentoring relationship can consist of telephone or online communication. </a:t>
            </a:r>
            <a:endParaRPr/>
          </a:p>
          <a:p>
            <a:pPr marL="457200" marR="0" lvl="0" indent="-381000" algn="l" rtl="0">
              <a:lnSpc>
                <a:spcPct val="90000"/>
              </a:lnSpc>
              <a:spcBef>
                <a:spcPts val="1800"/>
              </a:spcBef>
              <a:spcAft>
                <a:spcPts val="0"/>
              </a:spcAft>
              <a:buClr>
                <a:srgbClr val="080808"/>
              </a:buClr>
              <a:buSzPts val="2400"/>
              <a:buFont typeface="Arial"/>
              <a:buChar char="•"/>
            </a:pPr>
            <a:r>
              <a:rPr lang="en-US">
                <a:solidFill>
                  <a:srgbClr val="002060"/>
                </a:solidFill>
              </a:rPr>
              <a:t>What distinguishes career-focused mentoring from general mentoring is that the mentoring interactions are intentionally focused on helping students identify and explore their career interests rather than just providing general support and encouragement.</a:t>
            </a:r>
            <a:endParaRPr/>
          </a:p>
          <a:p>
            <a:pPr marL="558800" lvl="1" indent="0" algn="l" rtl="0">
              <a:lnSpc>
                <a:spcPct val="90000"/>
              </a:lnSpc>
              <a:spcBef>
                <a:spcPts val="1000"/>
              </a:spcBef>
              <a:spcAft>
                <a:spcPts val="0"/>
              </a:spcAft>
              <a:buSzPts val="2000"/>
              <a:buNone/>
            </a:pPr>
            <a:endParaRPr sz="2200">
              <a:solidFill>
                <a:srgbClr val="002060"/>
              </a:solidFill>
            </a:endParaRPr>
          </a:p>
          <a:p>
            <a:pPr marL="914400" lvl="2" indent="-342900" algn="l" rtl="0">
              <a:lnSpc>
                <a:spcPct val="90000"/>
              </a:lnSpc>
              <a:spcBef>
                <a:spcPts val="0"/>
              </a:spcBef>
              <a:spcAft>
                <a:spcPts val="0"/>
              </a:spcAft>
              <a:buSzPts val="1800"/>
              <a:buFont typeface="Noto Sans Symbols"/>
              <a:buNone/>
            </a:pPr>
            <a:endParaRPr sz="2200"/>
          </a:p>
          <a:p>
            <a:pPr marL="0" lvl="0" indent="0" algn="l" rtl="0">
              <a:lnSpc>
                <a:spcPct val="90000"/>
              </a:lnSpc>
              <a:spcBef>
                <a:spcPts val="0"/>
              </a:spcBef>
              <a:spcAft>
                <a:spcPts val="0"/>
              </a:spcAft>
              <a:buSzPts val="2400"/>
              <a:buNone/>
            </a:pPr>
            <a:endParaRPr sz="1000"/>
          </a:p>
        </p:txBody>
      </p:sp>
      <p:sp>
        <p:nvSpPr>
          <p:cNvPr id="258" name="Google Shape;258;p29"/>
          <p:cNvSpPr txBox="1">
            <a:spLocks noGrp="1"/>
          </p:cNvSpPr>
          <p:nvPr>
            <p:ph type="sldNum" idx="4294967295"/>
          </p:nvPr>
        </p:nvSpPr>
        <p:spPr>
          <a:xfrm>
            <a:off x="9090763" y="6378575"/>
            <a:ext cx="2803525"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888888"/>
                </a:solidFill>
                <a:latin typeface="Arial"/>
                <a:ea typeface="Arial"/>
                <a:cs typeface="Arial"/>
                <a:sym typeface="Arial"/>
              </a:rPr>
              <a:t>11</a:t>
            </a:fld>
            <a:endParaRPr sz="1800" b="0" i="0" u="none" strike="noStrike" cap="none">
              <a:solidFill>
                <a:srgbClr val="888888"/>
              </a:solidFill>
              <a:latin typeface="Arial"/>
              <a:ea typeface="Arial"/>
              <a:cs typeface="Arial"/>
              <a:sym typeface="Arial"/>
            </a:endParaRPr>
          </a:p>
        </p:txBody>
      </p:sp>
      <p:sp>
        <p:nvSpPr>
          <p:cNvPr id="259" name="Google Shape;259;p29"/>
          <p:cNvSpPr/>
          <p:nvPr/>
        </p:nvSpPr>
        <p:spPr>
          <a:xfrm>
            <a:off x="2743200" y="6111909"/>
            <a:ext cx="6096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9639"/>
              </a:buClr>
              <a:buSzPts val="1600"/>
              <a:buFont typeface="Arial"/>
              <a:buNone/>
            </a:pPr>
            <a:r>
              <a:rPr lang="en-US" sz="1600" b="1" i="0" u="sng" strike="noStrike" cap="none">
                <a:solidFill>
                  <a:srgbClr val="009639"/>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adapted from www.ncwd-youth.info/innovative-strategies</a:t>
            </a:r>
            <a:endParaRPr sz="16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1"/>
          <p:cNvSpPr txBox="1">
            <a:spLocks noGrp="1"/>
          </p:cNvSpPr>
          <p:nvPr>
            <p:ph type="title"/>
          </p:nvPr>
        </p:nvSpPr>
        <p:spPr>
          <a:xfrm>
            <a:off x="261730" y="255134"/>
            <a:ext cx="9601200" cy="103685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Book Antiqua"/>
              <a:buNone/>
            </a:pPr>
            <a:r>
              <a:rPr lang="en-US" sz="4800">
                <a:solidFill>
                  <a:schemeClr val="lt1"/>
                </a:solidFill>
                <a:latin typeface="Arial"/>
                <a:ea typeface="Arial"/>
                <a:cs typeface="Arial"/>
                <a:sym typeface="Arial"/>
              </a:rPr>
              <a:t>Explore-Work </a:t>
            </a:r>
            <a:r>
              <a:rPr lang="en-US">
                <a:solidFill>
                  <a:srgbClr val="FFFFFF"/>
                </a:solidFill>
                <a:latin typeface="Arial"/>
                <a:ea typeface="Arial"/>
                <a:cs typeface="Arial"/>
                <a:sym typeface="Arial"/>
              </a:rPr>
              <a:t>(WINTAC)</a:t>
            </a:r>
            <a:endParaRPr sz="4800">
              <a:solidFill>
                <a:schemeClr val="lt1"/>
              </a:solidFill>
              <a:latin typeface="Arial"/>
              <a:ea typeface="Arial"/>
              <a:cs typeface="Arial"/>
              <a:sym typeface="Arial"/>
            </a:endParaRPr>
          </a:p>
        </p:txBody>
      </p:sp>
      <p:sp>
        <p:nvSpPr>
          <p:cNvPr id="274" name="Google Shape;274;p31"/>
          <p:cNvSpPr txBox="1">
            <a:spLocks noGrp="1"/>
          </p:cNvSpPr>
          <p:nvPr>
            <p:ph type="body" idx="1"/>
          </p:nvPr>
        </p:nvSpPr>
        <p:spPr>
          <a:xfrm>
            <a:off x="261730" y="1797518"/>
            <a:ext cx="11598967" cy="4826401"/>
          </a:xfrm>
          <a:prstGeom prst="rect">
            <a:avLst/>
          </a:prstGeom>
          <a:noFill/>
          <a:ln>
            <a:noFill/>
          </a:ln>
        </p:spPr>
        <p:txBody>
          <a:bodyPr spcFirstLastPara="1" wrap="square" lIns="91425" tIns="45700" rIns="91425" bIns="45700" anchor="t" anchorCtr="0">
            <a:normAutofit/>
          </a:bodyPr>
          <a:lstStyle/>
          <a:p>
            <a:pPr marL="457200" lvl="0" indent="-381000" algn="l" rtl="0">
              <a:lnSpc>
                <a:spcPct val="105000"/>
              </a:lnSpc>
              <a:spcBef>
                <a:spcPts val="0"/>
              </a:spcBef>
              <a:spcAft>
                <a:spcPts val="0"/>
              </a:spcAft>
              <a:buSzPts val="2400"/>
              <a:buChar char="•"/>
            </a:pPr>
            <a:r>
              <a:rPr lang="en-US" u="sng">
                <a:solidFill>
                  <a:srgbClr val="333333"/>
                </a:solidFill>
                <a:hlinkClick r:id="rId3">
                  <a:extLst>
                    <a:ext uri="{A12FA001-AC4F-418D-AE19-62706E023703}">
                      <ahyp:hlinkClr xmlns:ahyp="http://schemas.microsoft.com/office/drawing/2018/hyperlinkcolor" xmlns="" val="tx"/>
                    </a:ext>
                  </a:extLst>
                </a:hlinkClick>
              </a:rPr>
              <a:t>Explore-work.com</a:t>
            </a:r>
            <a:endParaRPr>
              <a:solidFill>
                <a:srgbClr val="002060"/>
              </a:solidFill>
            </a:endParaRPr>
          </a:p>
          <a:p>
            <a:pPr marL="457200" lvl="0" indent="-381000" algn="l" rtl="0">
              <a:lnSpc>
                <a:spcPct val="105000"/>
              </a:lnSpc>
              <a:spcBef>
                <a:spcPts val="1000"/>
              </a:spcBef>
              <a:spcAft>
                <a:spcPts val="0"/>
              </a:spcAft>
              <a:buSzPts val="2400"/>
              <a:buChar char="•"/>
            </a:pPr>
            <a:r>
              <a:rPr lang="en-US">
                <a:solidFill>
                  <a:srgbClr val="002060"/>
                </a:solidFill>
              </a:rPr>
              <a:t>Series of web-based modules that align with the five required Pre-Employment Transition Services activities that will help students:</a:t>
            </a:r>
            <a:endParaRPr/>
          </a:p>
          <a:p>
            <a:pPr marL="914400" lvl="1" indent="-355600" algn="l" rtl="0">
              <a:lnSpc>
                <a:spcPct val="105000"/>
              </a:lnSpc>
              <a:spcBef>
                <a:spcPts val="1000"/>
              </a:spcBef>
              <a:spcAft>
                <a:spcPts val="0"/>
              </a:spcAft>
              <a:buSzPts val="2000"/>
              <a:buChar char="•"/>
            </a:pPr>
            <a:r>
              <a:rPr lang="en-US">
                <a:solidFill>
                  <a:srgbClr val="0070C0"/>
                </a:solidFill>
              </a:rPr>
              <a:t>Discover talents and jobs that may be a good fit for you!</a:t>
            </a:r>
            <a:endParaRPr/>
          </a:p>
          <a:p>
            <a:pPr marL="914400" lvl="1" indent="-355600" algn="l" rtl="0">
              <a:lnSpc>
                <a:spcPct val="105000"/>
              </a:lnSpc>
              <a:spcBef>
                <a:spcPts val="1000"/>
              </a:spcBef>
              <a:spcAft>
                <a:spcPts val="0"/>
              </a:spcAft>
              <a:buSzPts val="2000"/>
              <a:buChar char="•"/>
            </a:pPr>
            <a:r>
              <a:rPr lang="en-US">
                <a:solidFill>
                  <a:srgbClr val="0070C0"/>
                </a:solidFill>
              </a:rPr>
              <a:t>Get experience and try out jobs right now!</a:t>
            </a:r>
            <a:endParaRPr/>
          </a:p>
          <a:p>
            <a:pPr marL="914400" lvl="1" indent="-355600" algn="l" rtl="0">
              <a:lnSpc>
                <a:spcPct val="105000"/>
              </a:lnSpc>
              <a:spcBef>
                <a:spcPts val="1000"/>
              </a:spcBef>
              <a:spcAft>
                <a:spcPts val="0"/>
              </a:spcAft>
              <a:buSzPts val="2000"/>
              <a:buChar char="•"/>
            </a:pPr>
            <a:r>
              <a:rPr lang="en-US">
                <a:solidFill>
                  <a:srgbClr val="0070C0"/>
                </a:solidFill>
              </a:rPr>
              <a:t>Uncover education and training options to help you meet your job goals.</a:t>
            </a:r>
            <a:endParaRPr/>
          </a:p>
          <a:p>
            <a:pPr marL="914400" lvl="1" indent="-355600" algn="l" rtl="0">
              <a:lnSpc>
                <a:spcPct val="105000"/>
              </a:lnSpc>
              <a:spcBef>
                <a:spcPts val="1000"/>
              </a:spcBef>
              <a:spcAft>
                <a:spcPts val="0"/>
              </a:spcAft>
              <a:buSzPts val="2000"/>
              <a:buChar char="•"/>
            </a:pPr>
            <a:r>
              <a:rPr lang="en-US">
                <a:solidFill>
                  <a:srgbClr val="0070C0"/>
                </a:solidFill>
              </a:rPr>
              <a:t>Learn about self-advocacy or how to ask for and get things you need.</a:t>
            </a:r>
            <a:endParaRPr/>
          </a:p>
          <a:p>
            <a:pPr marL="914400" lvl="1" indent="-355600" algn="l" rtl="0">
              <a:lnSpc>
                <a:spcPct val="105000"/>
              </a:lnSpc>
              <a:spcBef>
                <a:spcPts val="1000"/>
              </a:spcBef>
              <a:spcAft>
                <a:spcPts val="0"/>
              </a:spcAft>
              <a:buSzPts val="2000"/>
              <a:buChar char="•"/>
            </a:pPr>
            <a:r>
              <a:rPr lang="en-US">
                <a:solidFill>
                  <a:srgbClr val="0070C0"/>
                </a:solidFill>
              </a:rPr>
              <a:t>Get skills to help you succeed at work and school.</a:t>
            </a:r>
            <a:endParaRPr/>
          </a:p>
          <a:p>
            <a:pPr marL="457200" lvl="0" indent="-381000" algn="l" rtl="0">
              <a:lnSpc>
                <a:spcPct val="105000"/>
              </a:lnSpc>
              <a:spcBef>
                <a:spcPts val="1000"/>
              </a:spcBef>
              <a:spcAft>
                <a:spcPts val="0"/>
              </a:spcAft>
              <a:buSzPts val="2400"/>
              <a:buChar char="•"/>
            </a:pPr>
            <a:r>
              <a:rPr lang="en-US">
                <a:solidFill>
                  <a:srgbClr val="002060"/>
                </a:solidFill>
              </a:rPr>
              <a:t>Available in Spanish</a:t>
            </a:r>
            <a:endParaRPr/>
          </a:p>
          <a:p>
            <a:pPr marL="457200" lvl="0" indent="-381000" algn="l" rtl="0">
              <a:lnSpc>
                <a:spcPct val="105000"/>
              </a:lnSpc>
              <a:spcBef>
                <a:spcPts val="1000"/>
              </a:spcBef>
              <a:spcAft>
                <a:spcPts val="1000"/>
              </a:spcAft>
              <a:buSzPts val="2400"/>
              <a:buChar char="•"/>
            </a:pPr>
            <a:r>
              <a:rPr lang="en-US" u="sng">
                <a:solidFill>
                  <a:srgbClr val="0000FF"/>
                </a:solidFill>
                <a:hlinkClick r:id="rId4">
                  <a:extLst>
                    <a:ext uri="{A12FA001-AC4F-418D-AE19-62706E023703}">
                      <ahyp:hlinkClr xmlns:ahyp="http://schemas.microsoft.com/office/drawing/2018/hyperlinkcolor" xmlns="" val="tx"/>
                    </a:ext>
                  </a:extLst>
                </a:hlinkClick>
              </a:rPr>
              <a:t>Using Explore-Work.com Webinar</a:t>
            </a:r>
            <a:endParaRPr/>
          </a:p>
        </p:txBody>
      </p:sp>
      <p:pic>
        <p:nvPicPr>
          <p:cNvPr id="275" name="Google Shape;275;p31" descr="graphic of the explore work logo" title="ExploreWork logo"/>
          <p:cNvPicPr preferRelativeResize="0"/>
          <p:nvPr/>
        </p:nvPicPr>
        <p:blipFill rotWithShape="1">
          <a:blip r:embed="rId5">
            <a:alphaModFix/>
          </a:blip>
          <a:srcRect/>
          <a:stretch/>
        </p:blipFill>
        <p:spPr>
          <a:xfrm>
            <a:off x="9196638" y="5095964"/>
            <a:ext cx="2284718" cy="1279035"/>
          </a:xfrm>
          <a:prstGeom prst="rect">
            <a:avLst/>
          </a:prstGeom>
          <a:noFill/>
          <a:ln>
            <a:noFill/>
          </a:ln>
        </p:spPr>
      </p:pic>
      <p:sp>
        <p:nvSpPr>
          <p:cNvPr id="276" name="Google Shape;276;p31"/>
          <p:cNvSpPr txBox="1"/>
          <p:nvPr/>
        </p:nvSpPr>
        <p:spPr>
          <a:xfrm>
            <a:off x="8778240" y="6377940"/>
            <a:ext cx="2804160" cy="3429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888888"/>
                </a:solidFill>
                <a:latin typeface="Arial"/>
                <a:ea typeface="Arial"/>
                <a:cs typeface="Arial"/>
                <a:sym typeface="Arial"/>
              </a:rPr>
              <a:t>12</a:t>
            </a:fld>
            <a:endParaRPr sz="1800" b="0" i="0" u="none" strike="noStrike" cap="none">
              <a:solidFill>
                <a:srgbClr val="888888"/>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a:spLocks noGrp="1"/>
          </p:cNvSpPr>
          <p:nvPr>
            <p:ph type="title"/>
          </p:nvPr>
        </p:nvSpPr>
        <p:spPr>
          <a:xfrm>
            <a:off x="421241" y="255134"/>
            <a:ext cx="9292387" cy="10368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000">
                <a:latin typeface="Arial"/>
                <a:ea typeface="Arial"/>
                <a:cs typeface="Arial"/>
                <a:sym typeface="Arial"/>
              </a:rPr>
              <a:t>Assess Interests and Explore Careers</a:t>
            </a:r>
            <a:endParaRPr sz="4000">
              <a:latin typeface="Arial"/>
              <a:ea typeface="Arial"/>
              <a:cs typeface="Arial"/>
              <a:sym typeface="Arial"/>
            </a:endParaRPr>
          </a:p>
        </p:txBody>
      </p:sp>
      <p:sp>
        <p:nvSpPr>
          <p:cNvPr id="282" name="Google Shape;282;p32"/>
          <p:cNvSpPr txBox="1">
            <a:spLocks noGrp="1"/>
          </p:cNvSpPr>
          <p:nvPr>
            <p:ph type="sldNum" idx="4294967295"/>
          </p:nvPr>
        </p:nvSpPr>
        <p:spPr>
          <a:xfrm>
            <a:off x="9090763" y="6378575"/>
            <a:ext cx="2803525"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888888"/>
                </a:solidFill>
                <a:latin typeface="Arial"/>
                <a:ea typeface="Arial"/>
                <a:cs typeface="Arial"/>
                <a:sym typeface="Arial"/>
              </a:rPr>
              <a:t>13</a:t>
            </a:fld>
            <a:endParaRPr sz="1800" b="0" i="0" u="none" strike="noStrike" cap="none">
              <a:solidFill>
                <a:srgbClr val="888888"/>
              </a:solidFill>
              <a:latin typeface="Arial"/>
              <a:ea typeface="Arial"/>
              <a:cs typeface="Arial"/>
              <a:sym typeface="Arial"/>
            </a:endParaRPr>
          </a:p>
        </p:txBody>
      </p:sp>
      <p:pic>
        <p:nvPicPr>
          <p:cNvPr id="283" name="Google Shape;283;p32" descr="screen shot of the career one stop website"/>
          <p:cNvPicPr preferRelativeResize="0"/>
          <p:nvPr/>
        </p:nvPicPr>
        <p:blipFill rotWithShape="1">
          <a:blip r:embed="rId3">
            <a:alphaModFix/>
          </a:blip>
          <a:srcRect l="7654" t="9048" r="56530" b="7142"/>
          <a:stretch/>
        </p:blipFill>
        <p:spPr>
          <a:xfrm>
            <a:off x="313085" y="2157573"/>
            <a:ext cx="5460991" cy="4221002"/>
          </a:xfrm>
          <a:prstGeom prst="rect">
            <a:avLst/>
          </a:prstGeom>
          <a:noFill/>
          <a:ln>
            <a:noFill/>
          </a:ln>
        </p:spPr>
      </p:pic>
      <p:sp>
        <p:nvSpPr>
          <p:cNvPr id="284" name="Google Shape;284;p32"/>
          <p:cNvSpPr/>
          <p:nvPr/>
        </p:nvSpPr>
        <p:spPr>
          <a:xfrm>
            <a:off x="1611435" y="1605674"/>
            <a:ext cx="301011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CareerOneStop Videos</a:t>
            </a:r>
            <a:endParaRPr sz="1800" b="0" i="0" u="none" strike="noStrike" cap="none">
              <a:solidFill>
                <a:srgbClr val="000000"/>
              </a:solidFill>
              <a:latin typeface="Arial"/>
              <a:ea typeface="Arial"/>
              <a:cs typeface="Arial"/>
              <a:sym typeface="Arial"/>
            </a:endParaRPr>
          </a:p>
        </p:txBody>
      </p:sp>
      <p:pic>
        <p:nvPicPr>
          <p:cNvPr id="285" name="Google Shape;285;p32" descr="screen shot of the career one stop- myskils - myfuture website"/>
          <p:cNvPicPr preferRelativeResize="0"/>
          <p:nvPr/>
        </p:nvPicPr>
        <p:blipFill rotWithShape="1">
          <a:blip r:embed="rId5">
            <a:alphaModFix/>
          </a:blip>
          <a:srcRect/>
          <a:stretch/>
        </p:blipFill>
        <p:spPr>
          <a:xfrm>
            <a:off x="6364816" y="2157573"/>
            <a:ext cx="5529472" cy="4221002"/>
          </a:xfrm>
          <a:prstGeom prst="rect">
            <a:avLst/>
          </a:prstGeom>
          <a:noFill/>
          <a:ln>
            <a:noFill/>
          </a:ln>
        </p:spPr>
      </p:pic>
      <p:sp>
        <p:nvSpPr>
          <p:cNvPr id="286" name="Google Shape;286;p32"/>
          <p:cNvSpPr/>
          <p:nvPr/>
        </p:nvSpPr>
        <p:spPr>
          <a:xfrm>
            <a:off x="7355877" y="1605674"/>
            <a:ext cx="3891322" cy="461665"/>
          </a:xfrm>
          <a:prstGeom prst="rect">
            <a:avLst/>
          </a:prstGeom>
          <a:noFill/>
          <a:ln>
            <a:noFill/>
          </a:ln>
        </p:spPr>
        <p:txBody>
          <a:bodyPr spcFirstLastPara="1" wrap="square" lIns="91425" tIns="45700" rIns="91425" bIns="45700" anchor="t" anchorCtr="0">
            <a:spAutoFit/>
          </a:bodyPr>
          <a:lstStyle/>
          <a:p>
            <a:pPr marL="25400" marR="0" lvl="0" indent="0" algn="l" rtl="0">
              <a:lnSpc>
                <a:spcPct val="100000"/>
              </a:lnSpc>
              <a:spcBef>
                <a:spcPts val="0"/>
              </a:spcBef>
              <a:spcAft>
                <a:spcPts val="0"/>
              </a:spcAft>
              <a:buNone/>
            </a:pPr>
            <a:r>
              <a:rPr lang="en-US" sz="2400" b="0" i="0" u="sng" strike="noStrike" cap="none">
                <a:solidFill>
                  <a:srgbClr val="000000"/>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mySkills - myFuture - Website</a:t>
            </a:r>
            <a:endParaRPr sz="24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3"/>
          <p:cNvSpPr txBox="1">
            <a:spLocks noGrp="1"/>
          </p:cNvSpPr>
          <p:nvPr>
            <p:ph type="title"/>
          </p:nvPr>
        </p:nvSpPr>
        <p:spPr>
          <a:xfrm>
            <a:off x="205483" y="255134"/>
            <a:ext cx="10130319" cy="10368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000">
                <a:latin typeface="Arial"/>
                <a:ea typeface="Arial"/>
                <a:cs typeface="Arial"/>
                <a:sym typeface="Arial"/>
              </a:rPr>
              <a:t>Assess Interests and Explore Careers </a:t>
            </a:r>
            <a:r>
              <a:rPr lang="en-US" sz="2000">
                <a:latin typeface="Arial"/>
                <a:ea typeface="Arial"/>
                <a:cs typeface="Arial"/>
                <a:sym typeface="Arial"/>
              </a:rPr>
              <a:t>(continued)</a:t>
            </a:r>
            <a:endParaRPr sz="2000">
              <a:latin typeface="Arial"/>
              <a:ea typeface="Arial"/>
              <a:cs typeface="Arial"/>
              <a:sym typeface="Arial"/>
            </a:endParaRPr>
          </a:p>
        </p:txBody>
      </p:sp>
      <p:sp>
        <p:nvSpPr>
          <p:cNvPr id="292" name="Google Shape;292;p33"/>
          <p:cNvSpPr txBox="1">
            <a:spLocks noGrp="1"/>
          </p:cNvSpPr>
          <p:nvPr>
            <p:ph type="sldNum" idx="4294967295"/>
          </p:nvPr>
        </p:nvSpPr>
        <p:spPr>
          <a:xfrm>
            <a:off x="9090763" y="6378575"/>
            <a:ext cx="2803525"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888888"/>
                </a:solidFill>
                <a:latin typeface="Arial"/>
                <a:ea typeface="Arial"/>
                <a:cs typeface="Arial"/>
                <a:sym typeface="Arial"/>
              </a:rPr>
              <a:t>14</a:t>
            </a:fld>
            <a:endParaRPr sz="1800" b="0" i="0" u="none" strike="noStrike" cap="none">
              <a:solidFill>
                <a:srgbClr val="888888"/>
              </a:solidFill>
              <a:latin typeface="Arial"/>
              <a:ea typeface="Arial"/>
              <a:cs typeface="Arial"/>
              <a:sym typeface="Arial"/>
            </a:endParaRPr>
          </a:p>
        </p:txBody>
      </p:sp>
      <p:sp>
        <p:nvSpPr>
          <p:cNvPr id="293" name="Google Shape;293;p33"/>
          <p:cNvSpPr/>
          <p:nvPr/>
        </p:nvSpPr>
        <p:spPr>
          <a:xfrm>
            <a:off x="106325" y="1605673"/>
            <a:ext cx="4072269" cy="440120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545E74"/>
              </a:buClr>
              <a:buSzPts val="2000"/>
              <a:buFont typeface="Arial"/>
              <a:buChar char="•"/>
            </a:pPr>
            <a:r>
              <a:rPr lang="en-US" sz="2000" b="0" i="0" u="sng" strike="noStrike" cap="none">
                <a:solidFill>
                  <a:srgbClr val="545E74"/>
                </a:solidFill>
                <a:latin typeface="Arial"/>
                <a:ea typeface="Arial"/>
                <a:cs typeface="Arial"/>
                <a:sym typeface="Arial"/>
                <a:hlinkClick r:id="rId3">
                  <a:extLst>
                    <a:ext uri="{A12FA001-AC4F-418D-AE19-62706E023703}">
                      <ahyp:hlinkClr xmlns:ahyp="http://schemas.microsoft.com/office/drawing/2018/hyperlinkcolor" xmlns="" val="tx"/>
                    </a:ext>
                  </a:extLst>
                </a:hlinkClick>
              </a:rPr>
              <a:t>My Next Move</a:t>
            </a:r>
            <a:endParaRPr sz="2000" b="0" i="0" u="none" strike="noStrike" cap="none">
              <a:solidFill>
                <a:srgbClr val="545E74"/>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a:solidFill>
                <a:srgbClr val="545E74"/>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a:solidFill>
                <a:srgbClr val="545E74"/>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a:solidFill>
                <a:srgbClr val="545E74"/>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a:solidFill>
                <a:srgbClr val="545E74"/>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a:solidFill>
                <a:srgbClr val="545E74"/>
              </a:solidFill>
              <a:latin typeface="Arial"/>
              <a:ea typeface="Arial"/>
              <a:cs typeface="Arial"/>
              <a:sym typeface="Arial"/>
            </a:endParaRPr>
          </a:p>
          <a:p>
            <a:pPr marL="285750" marR="0" lvl="0" indent="-285750" algn="l" rtl="0">
              <a:lnSpc>
                <a:spcPct val="100000"/>
              </a:lnSpc>
              <a:spcBef>
                <a:spcPts val="0"/>
              </a:spcBef>
              <a:spcAft>
                <a:spcPts val="0"/>
              </a:spcAft>
              <a:buClr>
                <a:srgbClr val="002060"/>
              </a:buClr>
              <a:buSzPts val="2000"/>
              <a:buFont typeface="Arial"/>
              <a:buChar char="•"/>
            </a:pPr>
            <a:r>
              <a:rPr lang="en-US" sz="2000" b="0" i="0" u="sng" strike="noStrike" cap="none">
                <a:solidFill>
                  <a:srgbClr val="002060"/>
                </a:solidFill>
                <a:latin typeface="Arial"/>
                <a:ea typeface="Arial"/>
                <a:cs typeface="Arial"/>
                <a:sym typeface="Arial"/>
                <a:hlinkClick r:id="rId4">
                  <a:extLst>
                    <a:ext uri="{A12FA001-AC4F-418D-AE19-62706E023703}">
                      <ahyp:hlinkClr xmlns:ahyp="http://schemas.microsoft.com/office/drawing/2018/hyperlinkcolor" xmlns="" val="tx"/>
                    </a:ext>
                  </a:extLst>
                </a:hlinkClick>
              </a:rPr>
              <a:t>O*Net Career Exploration Tools</a:t>
            </a:r>
            <a:endParaRPr sz="2000" b="0" i="0" u="none" strike="noStrike" cap="none">
              <a:solidFill>
                <a:srgbClr val="00206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solidFill>
                <a:srgbClr val="00206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chemeClr val="hlink"/>
              </a:buClr>
              <a:buSzPts val="2000"/>
              <a:buFont typeface="Arial"/>
              <a:buChar char="•"/>
            </a:pPr>
            <a:r>
              <a:rPr lang="en-US" sz="2000" b="0" i="0" u="sng" strike="noStrike" cap="none">
                <a:solidFill>
                  <a:schemeClr val="hlink"/>
                </a:solidFill>
                <a:highlight>
                  <a:srgbClr val="FFFFFF"/>
                </a:highlight>
                <a:latin typeface="Roboto"/>
                <a:ea typeface="Roboto"/>
                <a:cs typeface="Roboto"/>
                <a:sym typeface="Roboto"/>
                <a:hlinkClick r:id="rId5"/>
              </a:rPr>
              <a:t>https://virtualjobshadow.com/</a:t>
            </a:r>
            <a:endParaRPr sz="2000" b="0" i="0" u="none" strike="noStrike" cap="none">
              <a:solidFill>
                <a:srgbClr val="3C4043"/>
              </a:solidFill>
              <a:highlight>
                <a:srgbClr val="FFFFFF"/>
              </a:highlight>
              <a:latin typeface="Roboto"/>
              <a:ea typeface="Roboto"/>
              <a:cs typeface="Roboto"/>
              <a:sym typeface="Roboto"/>
            </a:endParaRPr>
          </a:p>
        </p:txBody>
      </p:sp>
      <p:pic>
        <p:nvPicPr>
          <p:cNvPr id="294" name="Google Shape;294;p33" descr="Screenshot from the website My Next Move" title="My Next Move"/>
          <p:cNvPicPr preferRelativeResize="0"/>
          <p:nvPr/>
        </p:nvPicPr>
        <p:blipFill rotWithShape="1">
          <a:blip r:embed="rId6">
            <a:alphaModFix/>
          </a:blip>
          <a:srcRect/>
          <a:stretch/>
        </p:blipFill>
        <p:spPr>
          <a:xfrm rot="1115018">
            <a:off x="4519630" y="1905825"/>
            <a:ext cx="3285812" cy="1990637"/>
          </a:xfrm>
          <a:prstGeom prst="rect">
            <a:avLst/>
          </a:prstGeom>
          <a:noFill/>
          <a:ln w="12700" cap="flat" cmpd="sng">
            <a:solidFill>
              <a:schemeClr val="dk1"/>
            </a:solidFill>
            <a:prstDash val="solid"/>
            <a:round/>
            <a:headEnd type="none" w="sm" len="sm"/>
            <a:tailEnd type="none" w="sm" len="sm"/>
          </a:ln>
        </p:spPr>
      </p:pic>
      <p:pic>
        <p:nvPicPr>
          <p:cNvPr id="295" name="Google Shape;295;p33" descr="screenshot of career exploration tool from O'Net" title="O'Net Resource Center"/>
          <p:cNvPicPr preferRelativeResize="0"/>
          <p:nvPr/>
        </p:nvPicPr>
        <p:blipFill rotWithShape="1">
          <a:blip r:embed="rId7">
            <a:alphaModFix/>
          </a:blip>
          <a:srcRect/>
          <a:stretch/>
        </p:blipFill>
        <p:spPr>
          <a:xfrm rot="1167778">
            <a:off x="8166570" y="1889760"/>
            <a:ext cx="3684266" cy="2236390"/>
          </a:xfrm>
          <a:prstGeom prst="rect">
            <a:avLst/>
          </a:prstGeom>
          <a:noFill/>
          <a:ln w="12700" cap="flat" cmpd="sng">
            <a:solidFill>
              <a:schemeClr val="dk1"/>
            </a:solidFill>
            <a:prstDash val="solid"/>
            <a:round/>
            <a:headEnd type="none" w="sm" len="sm"/>
            <a:tailEnd type="none" w="sm" len="sm"/>
          </a:ln>
        </p:spPr>
      </p:pic>
      <p:pic>
        <p:nvPicPr>
          <p:cNvPr id="296" name="Google Shape;296;p33" descr="screenshot from Virtual Job Shadow website" title="Virtual Job Shadow"/>
          <p:cNvPicPr preferRelativeResize="0"/>
          <p:nvPr/>
        </p:nvPicPr>
        <p:blipFill rotWithShape="1">
          <a:blip r:embed="rId8">
            <a:alphaModFix/>
          </a:blip>
          <a:srcRect/>
          <a:stretch/>
        </p:blipFill>
        <p:spPr>
          <a:xfrm>
            <a:off x="5560280" y="4754554"/>
            <a:ext cx="5380622" cy="1904537"/>
          </a:xfrm>
          <a:prstGeom prst="rect">
            <a:avLst/>
          </a:prstGeom>
          <a:noFill/>
          <a:ln w="19050"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5"/>
          <p:cNvSpPr txBox="1">
            <a:spLocks noGrp="1"/>
          </p:cNvSpPr>
          <p:nvPr>
            <p:ph type="title"/>
          </p:nvPr>
        </p:nvSpPr>
        <p:spPr>
          <a:xfrm>
            <a:off x="421241" y="255134"/>
            <a:ext cx="9292387" cy="10368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000">
                <a:latin typeface="Arial"/>
                <a:ea typeface="Arial"/>
                <a:cs typeface="Arial"/>
                <a:sym typeface="Arial"/>
              </a:rPr>
              <a:t>COVID-19 Resources</a:t>
            </a:r>
            <a:endParaRPr sz="4000">
              <a:latin typeface="Arial"/>
              <a:ea typeface="Arial"/>
              <a:cs typeface="Arial"/>
              <a:sym typeface="Arial"/>
            </a:endParaRPr>
          </a:p>
        </p:txBody>
      </p:sp>
      <p:sp>
        <p:nvSpPr>
          <p:cNvPr id="302" name="Google Shape;302;p35">
            <a:extLst>
              <a:ext uri="{C183D7F6-B498-43B3-948B-1728B52AA6E4}">
                <adec:decorative xmlns:adec="http://schemas.microsoft.com/office/drawing/2017/decorative" xmlns="" val="1"/>
              </a:ext>
            </a:extLst>
          </p:cNvPr>
          <p:cNvSpPr txBox="1">
            <a:spLocks noGrp="1"/>
          </p:cNvSpPr>
          <p:nvPr>
            <p:ph type="body" idx="1"/>
          </p:nvPr>
        </p:nvSpPr>
        <p:spPr>
          <a:xfrm>
            <a:off x="184934" y="1291984"/>
            <a:ext cx="11928297" cy="4652216"/>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Clr>
                <a:srgbClr val="034680"/>
              </a:buClr>
              <a:buSzPts val="1200"/>
              <a:buNone/>
            </a:pPr>
            <a:endParaRPr sz="1200">
              <a:solidFill>
                <a:srgbClr val="002060"/>
              </a:solidFill>
              <a:latin typeface="Arial"/>
              <a:ea typeface="Arial"/>
              <a:cs typeface="Arial"/>
              <a:sym typeface="Arial"/>
            </a:endParaRPr>
          </a:p>
          <a:p>
            <a:pPr marL="558800" lvl="1" indent="0" algn="l" rtl="0">
              <a:lnSpc>
                <a:spcPct val="90000"/>
              </a:lnSpc>
              <a:spcBef>
                <a:spcPts val="1000"/>
              </a:spcBef>
              <a:spcAft>
                <a:spcPts val="0"/>
              </a:spcAft>
              <a:buSzPts val="2000"/>
              <a:buNone/>
            </a:pPr>
            <a:endParaRPr sz="2200">
              <a:solidFill>
                <a:srgbClr val="002060"/>
              </a:solidFill>
            </a:endParaRPr>
          </a:p>
          <a:p>
            <a:pPr marL="914400" lvl="2" indent="-342900" algn="l" rtl="0">
              <a:lnSpc>
                <a:spcPct val="90000"/>
              </a:lnSpc>
              <a:spcBef>
                <a:spcPts val="0"/>
              </a:spcBef>
              <a:spcAft>
                <a:spcPts val="0"/>
              </a:spcAft>
              <a:buSzPts val="1800"/>
              <a:buFont typeface="Noto Sans Symbols"/>
              <a:buNone/>
            </a:pPr>
            <a:endParaRPr sz="2200"/>
          </a:p>
          <a:p>
            <a:pPr marL="0" lvl="0" indent="0" algn="l" rtl="0">
              <a:lnSpc>
                <a:spcPct val="90000"/>
              </a:lnSpc>
              <a:spcBef>
                <a:spcPts val="0"/>
              </a:spcBef>
              <a:spcAft>
                <a:spcPts val="0"/>
              </a:spcAft>
              <a:buSzPts val="2400"/>
              <a:buNone/>
            </a:pPr>
            <a:endParaRPr sz="1000"/>
          </a:p>
        </p:txBody>
      </p:sp>
      <p:sp>
        <p:nvSpPr>
          <p:cNvPr id="303" name="Google Shape;303;p35"/>
          <p:cNvSpPr txBox="1">
            <a:spLocks noGrp="1"/>
          </p:cNvSpPr>
          <p:nvPr>
            <p:ph type="sldNum" idx="4294967295"/>
          </p:nvPr>
        </p:nvSpPr>
        <p:spPr>
          <a:xfrm>
            <a:off x="9090763" y="6378575"/>
            <a:ext cx="2803525"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888888"/>
                </a:solidFill>
                <a:latin typeface="Arial"/>
                <a:ea typeface="Arial"/>
                <a:cs typeface="Arial"/>
                <a:sym typeface="Arial"/>
              </a:rPr>
              <a:t>15</a:t>
            </a:fld>
            <a:endParaRPr sz="1800" b="0" i="0" u="none" strike="noStrike" cap="none">
              <a:solidFill>
                <a:srgbClr val="888888"/>
              </a:solidFill>
              <a:latin typeface="Arial"/>
              <a:ea typeface="Arial"/>
              <a:cs typeface="Arial"/>
              <a:sym typeface="Arial"/>
            </a:endParaRPr>
          </a:p>
        </p:txBody>
      </p:sp>
      <p:sp>
        <p:nvSpPr>
          <p:cNvPr id="304" name="Google Shape;304;p35"/>
          <p:cNvSpPr/>
          <p:nvPr/>
        </p:nvSpPr>
        <p:spPr>
          <a:xfrm>
            <a:off x="184934" y="1522120"/>
            <a:ext cx="11928297" cy="49243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OSERS</a:t>
            </a:r>
            <a:endParaRPr dirty="0"/>
          </a:p>
          <a:p>
            <a:pPr marL="742950" marR="0" lvl="1" indent="-285750" algn="l" rtl="0">
              <a:lnSpc>
                <a:spcPct val="100000"/>
              </a:lnSpc>
              <a:spcBef>
                <a:spcPts val="280"/>
              </a:spcBef>
              <a:spcAft>
                <a:spcPts val="0"/>
              </a:spcAft>
              <a:buClr>
                <a:srgbClr val="000000"/>
              </a:buClr>
              <a:buSzPts val="1400"/>
              <a:buFont typeface="Noto Sans Symbols"/>
              <a:buChar char="▪"/>
            </a:pPr>
            <a:r>
              <a:rPr lang="en-US" sz="1400" b="0" i="0" u="sng" strike="noStrike" cap="none" dirty="0">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Questions and Answers on Providing Services to Children with Disabilities During the Coronavirus Disease 2019 Outbreak (March 2020)</a:t>
            </a:r>
            <a:endParaRPr sz="1400" b="0" i="0" u="none" strike="noStrike" cap="none" dirty="0">
              <a:solidFill>
                <a:srgbClr val="000000"/>
              </a:solidFill>
              <a:latin typeface="Calibri"/>
              <a:ea typeface="Calibri"/>
              <a:cs typeface="Calibri"/>
              <a:sym typeface="Calibri"/>
            </a:endParaRPr>
          </a:p>
          <a:p>
            <a:pPr marL="742950" marR="0" lvl="1" indent="-285750" algn="l" rtl="0">
              <a:lnSpc>
                <a:spcPct val="100000"/>
              </a:lnSpc>
              <a:spcBef>
                <a:spcPts val="280"/>
              </a:spcBef>
              <a:spcAft>
                <a:spcPts val="0"/>
              </a:spcAft>
              <a:buClr>
                <a:srgbClr val="000000"/>
              </a:buClr>
              <a:buSzPts val="1400"/>
              <a:buFont typeface="Noto Sans Symbols"/>
              <a:buChar char="▪"/>
            </a:pPr>
            <a:r>
              <a:rPr lang="en-US" sz="1400" b="0" i="0" u="sng" strike="noStrike" cap="none" dirty="0">
                <a:solidFill>
                  <a:srgbClr val="00000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Supplemental Fact Sheet Addressing the Risk of COVID-19 in Preschool, Elementary and Secondary Schools While Serving Children with Disabilities</a:t>
            </a:r>
            <a:endParaRPr sz="1400" b="0" i="0" u="none" strike="noStrike" cap="none" dirty="0">
              <a:solidFill>
                <a:srgbClr val="000000"/>
              </a:solidFill>
              <a:latin typeface="Calibri"/>
              <a:ea typeface="Calibri"/>
              <a:cs typeface="Calibri"/>
              <a:sym typeface="Calibri"/>
            </a:endParaRPr>
          </a:p>
          <a:p>
            <a:pPr marL="742950" marR="0" lvl="1" indent="-285750" algn="l" rtl="0">
              <a:lnSpc>
                <a:spcPct val="100000"/>
              </a:lnSpc>
              <a:spcBef>
                <a:spcPts val="280"/>
              </a:spcBef>
              <a:spcAft>
                <a:spcPts val="0"/>
              </a:spcAft>
              <a:buClr>
                <a:srgbClr val="002060"/>
              </a:buClr>
              <a:buSzPts val="1400"/>
              <a:buFont typeface="Noto Sans Symbols"/>
              <a:buChar char="▪"/>
            </a:pPr>
            <a:r>
              <a:rPr lang="en-US" sz="1400" b="0" i="0" u="sng" strike="noStrike" cap="none" dirty="0">
                <a:solidFill>
                  <a:srgbClr val="002060"/>
                </a:solidFill>
                <a:latin typeface="Arial"/>
                <a:ea typeface="Arial"/>
                <a:cs typeface="Arial"/>
                <a:sym typeface="Arial"/>
                <a:hlinkClick r:id="rId5">
                  <a:extLst>
                    <a:ext uri="{A12FA001-AC4F-418D-AE19-62706E023703}">
                      <ahyp:hlinkClr xmlns:ahyp="http://schemas.microsoft.com/office/drawing/2018/hyperlinkcolor" xmlns="" val="tx"/>
                    </a:ext>
                  </a:extLst>
                </a:hlinkClick>
              </a:rPr>
              <a:t>OSERS 2020 Transition Guidance Letter</a:t>
            </a:r>
            <a:endParaRPr sz="14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32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NTACT: </a:t>
            </a:r>
            <a:r>
              <a:rPr lang="en-US" sz="1600" b="0" i="0" u="sng" strike="noStrike" cap="none" dirty="0">
                <a:solidFill>
                  <a:srgbClr val="000000"/>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https://www.transitionta.org/covid19</a:t>
            </a:r>
            <a:endParaRPr sz="16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32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WINTAC: </a:t>
            </a:r>
            <a:r>
              <a:rPr lang="en-US" sz="1600" b="0" i="0" u="sng" strike="noStrike" cap="none" dirty="0">
                <a:solidFill>
                  <a:srgbClr val="000000"/>
                </a:solidFill>
                <a:latin typeface="Calibri"/>
                <a:ea typeface="Calibri"/>
                <a:cs typeface="Calibri"/>
                <a:sym typeface="Calibri"/>
                <a:hlinkClick r:id="rId7">
                  <a:extLst>
                    <a:ext uri="{A12FA001-AC4F-418D-AE19-62706E023703}">
                      <ahyp:hlinkClr xmlns:ahyp="http://schemas.microsoft.com/office/drawing/2018/hyperlinkcolor" xmlns="" val="tx"/>
                    </a:ext>
                  </a:extLst>
                </a:hlinkClick>
              </a:rPr>
              <a:t>http://www.wintac.org/content/covid-19-resources</a:t>
            </a:r>
            <a:endParaRPr sz="16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32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WINTAC: </a:t>
            </a:r>
            <a:r>
              <a:rPr lang="en-US" sz="1600" b="0" i="0" u="sng" strike="noStrike" cap="none" dirty="0">
                <a:solidFill>
                  <a:srgbClr val="000000"/>
                </a:solidFill>
                <a:latin typeface="Calibri"/>
                <a:ea typeface="Calibri"/>
                <a:cs typeface="Calibri"/>
                <a:sym typeface="Calibri"/>
                <a:hlinkClick r:id="rId8">
                  <a:extLst>
                    <a:ext uri="{A12FA001-AC4F-418D-AE19-62706E023703}">
                      <ahyp:hlinkClr xmlns:ahyp="http://schemas.microsoft.com/office/drawing/2018/hyperlinkcolor" xmlns="" val="tx"/>
                    </a:ext>
                  </a:extLst>
                </a:hlinkClick>
              </a:rPr>
              <a:t>http://www.wintac.org/content/resources-distance-service-delivery</a:t>
            </a:r>
            <a:endParaRPr sz="16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32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Transition Coalition blog: </a:t>
            </a:r>
            <a:r>
              <a:rPr lang="en-US" sz="1600" b="0" i="0" u="sng" strike="noStrike" cap="none" dirty="0">
                <a:solidFill>
                  <a:srgbClr val="000000"/>
                </a:solidFill>
                <a:latin typeface="Calibri"/>
                <a:ea typeface="Calibri"/>
                <a:cs typeface="Calibri"/>
                <a:sym typeface="Calibri"/>
                <a:hlinkClick r:id="rId9">
                  <a:extLst>
                    <a:ext uri="{A12FA001-AC4F-418D-AE19-62706E023703}">
                      <ahyp:hlinkClr xmlns:ahyp="http://schemas.microsoft.com/office/drawing/2018/hyperlinkcolor" xmlns="" val="tx"/>
                    </a:ext>
                  </a:extLst>
                </a:hlinkClick>
              </a:rPr>
              <a:t>https://transitioncoalition.org/blog/webinar/transition-activities-online-athome/</a:t>
            </a:r>
            <a:endParaRPr sz="16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32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NCSI COVID-19 Resource Hub: </a:t>
            </a:r>
            <a:r>
              <a:rPr lang="en-US" sz="1600" b="0" i="0" u="sng" strike="noStrike" cap="none" dirty="0">
                <a:solidFill>
                  <a:srgbClr val="000000"/>
                </a:solidFill>
                <a:latin typeface="Calibri"/>
                <a:ea typeface="Calibri"/>
                <a:cs typeface="Calibri"/>
                <a:sym typeface="Calibri"/>
                <a:hlinkClick r:id="rId10">
                  <a:extLst>
                    <a:ext uri="{A12FA001-AC4F-418D-AE19-62706E023703}">
                      <ahyp:hlinkClr xmlns:ahyp="http://schemas.microsoft.com/office/drawing/2018/hyperlinkcolor" xmlns="" val="tx"/>
                    </a:ext>
                  </a:extLst>
                </a:hlinkClick>
              </a:rPr>
              <a:t>https://ncsi.wested.org/</a:t>
            </a:r>
            <a:endParaRPr sz="16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32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CASE Novel Coronavirus Resources: </a:t>
            </a:r>
            <a:r>
              <a:rPr lang="en-US" sz="1600" b="0" i="0" u="sng" strike="noStrike" cap="none" dirty="0">
                <a:solidFill>
                  <a:srgbClr val="000000"/>
                </a:solidFill>
                <a:latin typeface="Calibri"/>
                <a:ea typeface="Calibri"/>
                <a:cs typeface="Calibri"/>
                <a:sym typeface="Calibri"/>
                <a:hlinkClick r:id="rId11">
                  <a:extLst>
                    <a:ext uri="{A12FA001-AC4F-418D-AE19-62706E023703}">
                      <ahyp:hlinkClr xmlns:ahyp="http://schemas.microsoft.com/office/drawing/2018/hyperlinkcolor" xmlns="" val="tx"/>
                    </a:ext>
                  </a:extLst>
                </a:hlinkClick>
              </a:rPr>
              <a:t>https://www.casecec.org/</a:t>
            </a:r>
            <a:endParaRPr sz="16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32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VR Innovative Training Center COVID-19 Resources - </a:t>
            </a:r>
            <a:r>
              <a:rPr lang="en-US" sz="1600" b="0" i="0" u="sng" strike="noStrike" cap="none" dirty="0">
                <a:solidFill>
                  <a:srgbClr val="000000"/>
                </a:solidFill>
                <a:latin typeface="Calibri"/>
                <a:ea typeface="Calibri"/>
                <a:cs typeface="Calibri"/>
                <a:sym typeface="Calibri"/>
                <a:hlinkClick r:id="rId12">
                  <a:extLst>
                    <a:ext uri="{A12FA001-AC4F-418D-AE19-62706E023703}">
                      <ahyp:hlinkClr xmlns:ahyp="http://schemas.microsoft.com/office/drawing/2018/hyperlinkcolor" xmlns="" val="tx"/>
                    </a:ext>
                  </a:extLst>
                </a:hlinkClick>
              </a:rPr>
              <a:t>https://gwcrcre.org/cit-vr</a:t>
            </a:r>
            <a:r>
              <a:rPr lang="en-US" sz="1600" b="0" i="0" u="none" strike="noStrike" cap="none" dirty="0">
                <a:solidFill>
                  <a:srgbClr val="000000"/>
                </a:solidFill>
                <a:latin typeface="Calibri"/>
                <a:ea typeface="Calibri"/>
                <a:cs typeface="Calibri"/>
                <a:sym typeface="Calibri"/>
              </a:rPr>
              <a:t> </a:t>
            </a:r>
          </a:p>
          <a:p>
            <a:pPr marL="0" marR="0" lvl="0" indent="0" algn="l" rtl="0">
              <a:lnSpc>
                <a:spcPct val="100000"/>
              </a:lnSpc>
              <a:spcBef>
                <a:spcPts val="32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320"/>
              </a:spcBef>
              <a:spcAft>
                <a:spcPts val="0"/>
              </a:spcAft>
              <a:buNone/>
            </a:pPr>
            <a:r>
              <a:rPr lang="en-US" sz="1600" b="0" i="0" u="none" strike="noStrike" cap="none" dirty="0">
                <a:solidFill>
                  <a:srgbClr val="000000"/>
                </a:solidFill>
                <a:latin typeface="Calibri"/>
                <a:ea typeface="Calibri"/>
                <a:cs typeface="Calibri"/>
                <a:sym typeface="Calibri"/>
              </a:rPr>
              <a:t>US Dept. of Education</a:t>
            </a:r>
            <a:endParaRPr dirty="0"/>
          </a:p>
          <a:p>
            <a:pPr marL="742950" marR="0" lvl="1" indent="-285750" algn="l" rtl="0">
              <a:lnSpc>
                <a:spcPct val="100000"/>
              </a:lnSpc>
              <a:spcBef>
                <a:spcPts val="280"/>
              </a:spcBef>
              <a:spcAft>
                <a:spcPts val="0"/>
              </a:spcAft>
              <a:buClr>
                <a:srgbClr val="000000"/>
              </a:buClr>
              <a:buSzPts val="1400"/>
              <a:buFont typeface="Noto Sans Symbols"/>
              <a:buChar char="▪"/>
            </a:pPr>
            <a:r>
              <a:rPr lang="en-US" sz="1400" b="0" i="0" u="sng" strike="noStrike" cap="none" dirty="0">
                <a:solidFill>
                  <a:srgbClr val="000000"/>
                </a:solidFill>
                <a:latin typeface="Calibri"/>
                <a:ea typeface="Calibri"/>
                <a:cs typeface="Calibri"/>
                <a:sym typeface="Calibri"/>
                <a:hlinkClick r:id="rId13">
                  <a:extLst>
                    <a:ext uri="{A12FA001-AC4F-418D-AE19-62706E023703}">
                      <ahyp:hlinkClr xmlns:ahyp="http://schemas.microsoft.com/office/drawing/2018/hyperlinkcolor" xmlns="" val="tx"/>
                    </a:ext>
                  </a:extLst>
                </a:hlinkClick>
              </a:rPr>
              <a:t>COVID-19 ("Coronavirus") Information and Resources for Schools and School Personnel https://www.ed.gov/coronavirus</a:t>
            </a:r>
            <a:r>
              <a:rPr lang="en-US" sz="1400" b="0" i="0" u="none" strike="noStrike" cap="none" dirty="0">
                <a:solidFill>
                  <a:srgbClr val="000000"/>
                </a:solidFill>
                <a:latin typeface="Calibri"/>
                <a:ea typeface="Calibri"/>
                <a:cs typeface="Calibri"/>
                <a:sym typeface="Calibri"/>
              </a:rPr>
              <a:t> </a:t>
            </a:r>
            <a:endParaRPr dirty="0"/>
          </a:p>
          <a:p>
            <a:pPr marL="457200" marR="0" lvl="1" indent="0" algn="l" rtl="0">
              <a:lnSpc>
                <a:spcPct val="100000"/>
              </a:lnSpc>
              <a:spcBef>
                <a:spcPts val="280"/>
              </a:spcBef>
              <a:spcAft>
                <a:spcPts val="0"/>
              </a:spcAft>
              <a:buNone/>
            </a:pP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320"/>
              </a:spcBef>
              <a:spcAft>
                <a:spcPts val="0"/>
              </a:spcAft>
              <a:buNone/>
            </a:pPr>
            <a:r>
              <a:rPr lang="en-US" sz="1600" b="0" i="0" u="none" strike="noStrike" cap="none" dirty="0">
                <a:solidFill>
                  <a:srgbClr val="000000"/>
                </a:solidFill>
                <a:latin typeface="Calibri"/>
                <a:ea typeface="Calibri"/>
                <a:cs typeface="Calibri"/>
                <a:sym typeface="Calibri"/>
              </a:rPr>
              <a:t>RSA</a:t>
            </a:r>
            <a:endParaRPr dirty="0"/>
          </a:p>
          <a:p>
            <a:pPr marL="742950" marR="0" lvl="1" indent="-285750" algn="l" rtl="0">
              <a:lnSpc>
                <a:spcPct val="100000"/>
              </a:lnSpc>
              <a:spcBef>
                <a:spcPts val="280"/>
              </a:spcBef>
              <a:spcAft>
                <a:spcPts val="0"/>
              </a:spcAft>
              <a:buClr>
                <a:srgbClr val="000000"/>
              </a:buClr>
              <a:buSzPts val="1400"/>
              <a:buFont typeface="Noto Sans Symbols"/>
              <a:buChar char="▪"/>
            </a:pPr>
            <a:r>
              <a:rPr lang="en-US" sz="1400" b="0" i="0" u="none" strike="noStrike" cap="none" dirty="0">
                <a:solidFill>
                  <a:srgbClr val="000000"/>
                </a:solidFill>
                <a:latin typeface="Calibri"/>
                <a:ea typeface="Calibri"/>
                <a:cs typeface="Calibri"/>
                <a:sym typeface="Calibri"/>
              </a:rPr>
              <a:t>COVID-19 Frequently-Asked Questions: WIOA Performance Accountability Provisions </a:t>
            </a:r>
            <a:r>
              <a:rPr lang="en-US" sz="1400" b="0" i="0" u="sng" strike="noStrike" cap="none" dirty="0">
                <a:solidFill>
                  <a:srgbClr val="FF0000"/>
                </a:solidFill>
                <a:latin typeface="Calibri"/>
                <a:ea typeface="Calibri"/>
                <a:cs typeface="Calibri"/>
                <a:sym typeface="Calibri"/>
                <a:hlinkClick r:id="rId14">
                  <a:extLst>
                    <a:ext uri="{A12FA001-AC4F-418D-AE19-62706E023703}">
                      <ahyp:hlinkClr xmlns:ahyp="http://schemas.microsoft.com/office/drawing/2018/hyperlinkcolor" xmlns="" val="tx"/>
                    </a:ext>
                  </a:extLst>
                </a:hlinkClick>
              </a:rPr>
              <a:t>https://www2.ed.gov/policy/speced/guid/rsa/supporting/rsa-faq-wioa-vr-covid-19-03-26-2020.pdf</a:t>
            </a:r>
            <a:endParaRPr sz="1400" b="0" i="0" u="none" strike="noStrike" cap="none" dirty="0">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6"/>
          <p:cNvSpPr txBox="1">
            <a:spLocks noGrp="1"/>
          </p:cNvSpPr>
          <p:nvPr>
            <p:ph type="title"/>
          </p:nvPr>
        </p:nvSpPr>
        <p:spPr>
          <a:xfrm>
            <a:off x="424300" y="661125"/>
            <a:ext cx="9596522" cy="630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3600">
                <a:latin typeface="Calibri"/>
                <a:ea typeface="Calibri"/>
                <a:cs typeface="Calibri"/>
                <a:sym typeface="Calibri"/>
              </a:rPr>
              <a:t>	</a:t>
            </a:r>
            <a:endParaRPr sz="3600">
              <a:latin typeface="Calibri"/>
              <a:ea typeface="Calibri"/>
              <a:cs typeface="Calibri"/>
              <a:sym typeface="Calibri"/>
            </a:endParaRPr>
          </a:p>
          <a:p>
            <a:pPr marL="0" lvl="0" indent="0" algn="ctr" rtl="0">
              <a:lnSpc>
                <a:spcPct val="90000"/>
              </a:lnSpc>
              <a:spcBef>
                <a:spcPts val="0"/>
              </a:spcBef>
              <a:spcAft>
                <a:spcPts val="0"/>
              </a:spcAft>
              <a:buSzPts val="3200"/>
              <a:buNone/>
            </a:pPr>
            <a:r>
              <a:rPr lang="en-US" sz="4800">
                <a:solidFill>
                  <a:srgbClr val="FFFFFF"/>
                </a:solidFill>
                <a:latin typeface="Arial"/>
                <a:ea typeface="Arial"/>
                <a:cs typeface="Arial"/>
                <a:sym typeface="Arial"/>
              </a:rPr>
              <a:t>Thank You</a:t>
            </a:r>
            <a:endParaRPr/>
          </a:p>
        </p:txBody>
      </p:sp>
      <p:sp>
        <p:nvSpPr>
          <p:cNvPr id="311" name="Google Shape;311;p36"/>
          <p:cNvSpPr txBox="1">
            <a:spLocks noGrp="1"/>
          </p:cNvSpPr>
          <p:nvPr>
            <p:ph type="body" idx="1"/>
          </p:nvPr>
        </p:nvSpPr>
        <p:spPr>
          <a:xfrm>
            <a:off x="424300" y="1603332"/>
            <a:ext cx="11475426" cy="468729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rgbClr val="002060"/>
              </a:buClr>
              <a:buSzPts val="750"/>
              <a:buNone/>
            </a:pPr>
            <a:r>
              <a:rPr lang="en-US" sz="3000">
                <a:solidFill>
                  <a:srgbClr val="002060"/>
                </a:solidFill>
              </a:rPr>
              <a:t>WINTAC Pre-Employment Transition Services Team</a:t>
            </a:r>
            <a:endParaRPr/>
          </a:p>
          <a:p>
            <a:pPr marL="0" lvl="0" indent="0" algn="ctr" rtl="0">
              <a:lnSpc>
                <a:spcPct val="90000"/>
              </a:lnSpc>
              <a:spcBef>
                <a:spcPts val="1000"/>
              </a:spcBef>
              <a:spcAft>
                <a:spcPts val="0"/>
              </a:spcAft>
              <a:buClr>
                <a:srgbClr val="002060"/>
              </a:buClr>
              <a:buSzPts val="750"/>
              <a:buNone/>
            </a:pPr>
            <a:endParaRPr>
              <a:solidFill>
                <a:srgbClr val="002060"/>
              </a:solidFill>
            </a:endParaRPr>
          </a:p>
          <a:p>
            <a:pPr marL="0" lvl="0" indent="0" algn="ctr" rtl="0">
              <a:lnSpc>
                <a:spcPct val="90000"/>
              </a:lnSpc>
              <a:spcBef>
                <a:spcPts val="0"/>
              </a:spcBef>
              <a:spcAft>
                <a:spcPts val="0"/>
              </a:spcAft>
              <a:buClr>
                <a:srgbClr val="002060"/>
              </a:buClr>
              <a:buSzPts val="450"/>
              <a:buNone/>
            </a:pPr>
            <a:endParaRPr sz="1800">
              <a:solidFill>
                <a:srgbClr val="002060"/>
              </a:solidFill>
            </a:endParaRPr>
          </a:p>
          <a:p>
            <a:pPr marL="0" lvl="0" indent="0" algn="ctr" rtl="0">
              <a:lnSpc>
                <a:spcPct val="90000"/>
              </a:lnSpc>
              <a:spcBef>
                <a:spcPts val="1000"/>
              </a:spcBef>
              <a:spcAft>
                <a:spcPts val="0"/>
              </a:spcAft>
              <a:buClr>
                <a:srgbClr val="002060"/>
              </a:buClr>
              <a:buSzPts val="500"/>
              <a:buNone/>
            </a:pPr>
            <a:r>
              <a:rPr lang="en-US" sz="2000">
                <a:solidFill>
                  <a:srgbClr val="002060"/>
                </a:solidFill>
              </a:rPr>
              <a:t>WINTAC Pre-Employment Transition Services </a:t>
            </a:r>
            <a:br>
              <a:rPr lang="en-US" sz="2000">
                <a:solidFill>
                  <a:srgbClr val="002060"/>
                </a:solidFill>
              </a:rPr>
            </a:br>
            <a:r>
              <a:rPr lang="en-US" sz="2000">
                <a:solidFill>
                  <a:srgbClr val="002060"/>
                </a:solidFill>
              </a:rPr>
              <a:t>The George Washington University</a:t>
            </a:r>
            <a:br>
              <a:rPr lang="en-US" sz="2000">
                <a:solidFill>
                  <a:srgbClr val="002060"/>
                </a:solidFill>
              </a:rPr>
            </a:br>
            <a:r>
              <a:rPr lang="en-US" sz="2000">
                <a:solidFill>
                  <a:srgbClr val="002060"/>
                </a:solidFill>
              </a:rPr>
              <a:t>Center for Rehabilitation Counseling Research and Education (CRCRE)</a:t>
            </a:r>
            <a:endParaRPr/>
          </a:p>
          <a:p>
            <a:pPr marL="0" lvl="0" indent="0" algn="ctr" rtl="0">
              <a:lnSpc>
                <a:spcPct val="90000"/>
              </a:lnSpc>
              <a:spcBef>
                <a:spcPts val="1000"/>
              </a:spcBef>
              <a:spcAft>
                <a:spcPts val="0"/>
              </a:spcAft>
              <a:buClr>
                <a:srgbClr val="002060"/>
              </a:buClr>
              <a:buSzPts val="500"/>
              <a:buNone/>
            </a:pPr>
            <a:endParaRPr sz="2000" u="sng">
              <a:solidFill>
                <a:srgbClr val="002060"/>
              </a:solidFill>
              <a:hlinkClick r:id="rId3">
                <a:extLst>
                  <a:ext uri="{A12FA001-AC4F-418D-AE19-62706E023703}">
                    <ahyp:hlinkClr xmlns:ahyp="http://schemas.microsoft.com/office/drawing/2018/hyperlinkcolor" xmlns="" val="tx"/>
                  </a:ext>
                </a:extLst>
              </a:hlinkClick>
            </a:endParaRPr>
          </a:p>
          <a:p>
            <a:pPr marL="0" lvl="0" indent="0" algn="ctr" rtl="0">
              <a:lnSpc>
                <a:spcPct val="90000"/>
              </a:lnSpc>
              <a:spcBef>
                <a:spcPts val="1000"/>
              </a:spcBef>
              <a:spcAft>
                <a:spcPts val="0"/>
              </a:spcAft>
              <a:buClr>
                <a:srgbClr val="002060"/>
              </a:buClr>
              <a:buSzPts val="500"/>
              <a:buNone/>
            </a:pPr>
            <a:r>
              <a:rPr lang="en-US" u="sng">
                <a:solidFill>
                  <a:srgbClr val="377BBB"/>
                </a:solidFill>
                <a:hlinkClick r:id="rId3">
                  <a:extLst>
                    <a:ext uri="{A12FA001-AC4F-418D-AE19-62706E023703}">
                      <ahyp:hlinkClr xmlns:ahyp="http://schemas.microsoft.com/office/drawing/2018/hyperlinkcolor" xmlns="" val="tx"/>
                    </a:ext>
                  </a:extLst>
                </a:hlinkClick>
              </a:rPr>
              <a:t>http://www.wintac.org/topic-areas/pre-employment-transition-services</a:t>
            </a:r>
            <a:endParaRPr>
              <a:solidFill>
                <a:srgbClr val="002060"/>
              </a:solidFill>
            </a:endParaRPr>
          </a:p>
          <a:p>
            <a:pPr marL="2743200" lvl="0" indent="457200" algn="l" rtl="0">
              <a:lnSpc>
                <a:spcPct val="100000"/>
              </a:lnSpc>
              <a:spcBef>
                <a:spcPts val="0"/>
              </a:spcBef>
              <a:spcAft>
                <a:spcPts val="0"/>
              </a:spcAft>
              <a:buSzPts val="2400"/>
              <a:buNone/>
            </a:pPr>
            <a:r>
              <a:rPr lang="en-US" sz="1800">
                <a:solidFill>
                  <a:srgbClr val="004482"/>
                </a:solidFill>
              </a:rPr>
              <a:t>Follow us on  </a:t>
            </a:r>
            <a:endParaRPr sz="1800">
              <a:solidFill>
                <a:srgbClr val="004482"/>
              </a:solidFill>
            </a:endParaRPr>
          </a:p>
          <a:p>
            <a:pPr marL="2743200" lvl="0" indent="457200" algn="l" rtl="0">
              <a:lnSpc>
                <a:spcPct val="100000"/>
              </a:lnSpc>
              <a:spcBef>
                <a:spcPts val="0"/>
              </a:spcBef>
              <a:spcAft>
                <a:spcPts val="0"/>
              </a:spcAft>
              <a:buSzPts val="2400"/>
              <a:buNone/>
            </a:pPr>
            <a:endParaRPr sz="1400">
              <a:solidFill>
                <a:srgbClr val="000000"/>
              </a:solidFill>
            </a:endParaRPr>
          </a:p>
          <a:p>
            <a:pPr marL="2743200" lvl="0" indent="457200" algn="l" rtl="0">
              <a:lnSpc>
                <a:spcPct val="100000"/>
              </a:lnSpc>
              <a:spcBef>
                <a:spcPts val="0"/>
              </a:spcBef>
              <a:spcAft>
                <a:spcPts val="0"/>
              </a:spcAft>
              <a:buSzPts val="2400"/>
              <a:buNone/>
            </a:pPr>
            <a:endParaRPr sz="1400">
              <a:solidFill>
                <a:srgbClr val="000000"/>
              </a:solidFill>
            </a:endParaRPr>
          </a:p>
          <a:p>
            <a:pPr marL="0" lvl="0" indent="0" algn="ctr" rtl="0">
              <a:lnSpc>
                <a:spcPct val="90000"/>
              </a:lnSpc>
              <a:spcBef>
                <a:spcPts val="1800"/>
              </a:spcBef>
              <a:spcAft>
                <a:spcPts val="0"/>
              </a:spcAft>
              <a:buSzPts val="2400"/>
              <a:buNone/>
            </a:pPr>
            <a:endParaRPr sz="3600"/>
          </a:p>
        </p:txBody>
      </p:sp>
      <p:pic>
        <p:nvPicPr>
          <p:cNvPr id="312" name="Google Shape;312;p36" descr="LinkedIn logo"/>
          <p:cNvPicPr preferRelativeResize="0"/>
          <p:nvPr/>
        </p:nvPicPr>
        <p:blipFill rotWithShape="1">
          <a:blip r:embed="rId4">
            <a:alphaModFix/>
          </a:blip>
          <a:srcRect/>
          <a:stretch/>
        </p:blipFill>
        <p:spPr>
          <a:xfrm>
            <a:off x="5222561" y="4755606"/>
            <a:ext cx="457200" cy="457200"/>
          </a:xfrm>
          <a:prstGeom prst="rect">
            <a:avLst/>
          </a:prstGeom>
          <a:noFill/>
          <a:ln>
            <a:noFill/>
          </a:ln>
        </p:spPr>
      </p:pic>
      <p:pic>
        <p:nvPicPr>
          <p:cNvPr id="313" name="Google Shape;313;p36" descr="Twitter logo"/>
          <p:cNvPicPr preferRelativeResize="0"/>
          <p:nvPr/>
        </p:nvPicPr>
        <p:blipFill rotWithShape="1">
          <a:blip r:embed="rId5">
            <a:alphaModFix/>
          </a:blip>
          <a:srcRect/>
          <a:stretch/>
        </p:blipFill>
        <p:spPr>
          <a:xfrm>
            <a:off x="5798759" y="4753284"/>
            <a:ext cx="457200" cy="457200"/>
          </a:xfrm>
          <a:prstGeom prst="rect">
            <a:avLst/>
          </a:prstGeom>
          <a:noFill/>
          <a:ln>
            <a:noFill/>
          </a:ln>
        </p:spPr>
      </p:pic>
      <p:sp>
        <p:nvSpPr>
          <p:cNvPr id="314" name="Google Shape;314;p36"/>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545E74"/>
                </a:solidFill>
                <a:latin typeface="Book Antiqua"/>
                <a:ea typeface="Book Antiqua"/>
                <a:cs typeface="Book Antiqua"/>
                <a:sym typeface="Book Antiqua"/>
              </a:rPr>
              <a:t>16</a:t>
            </a:fld>
            <a:endParaRPr sz="1000" b="0" i="0" u="none" strike="noStrike" cap="none">
              <a:solidFill>
                <a:srgbClr val="545E74"/>
              </a:solidFill>
              <a:latin typeface="Book Antiqua"/>
              <a:ea typeface="Book Antiqua"/>
              <a:cs typeface="Book Antiqua"/>
              <a:sym typeface="Book Antiqu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0"/>
          <p:cNvSpPr txBox="1">
            <a:spLocks noGrp="1"/>
          </p:cNvSpPr>
          <p:nvPr>
            <p:ph type="title"/>
          </p:nvPr>
        </p:nvSpPr>
        <p:spPr>
          <a:xfrm>
            <a:off x="304800" y="255133"/>
            <a:ext cx="9350062" cy="10368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3200"/>
              <a:buNone/>
            </a:pPr>
            <a:r>
              <a:rPr lang="en-US" sz="4400">
                <a:latin typeface="Lucida Sans"/>
                <a:ea typeface="Lucida Sans"/>
                <a:cs typeface="Lucida Sans"/>
                <a:sym typeface="Lucida Sans"/>
              </a:rPr>
              <a:t/>
            </a:r>
            <a:br>
              <a:rPr lang="en-US" sz="4400">
                <a:latin typeface="Lucida Sans"/>
                <a:ea typeface="Lucida Sans"/>
                <a:cs typeface="Lucida Sans"/>
                <a:sym typeface="Lucida Sans"/>
              </a:rPr>
            </a:br>
            <a:r>
              <a:rPr lang="en-US" sz="3600">
                <a:latin typeface="Lucida Sans"/>
                <a:ea typeface="Lucida Sans"/>
                <a:cs typeface="Lucida Sans"/>
                <a:sym typeface="Lucida Sans"/>
              </a:rPr>
              <a:t>What TA Centers Have Learned From States</a:t>
            </a:r>
            <a:endParaRPr/>
          </a:p>
        </p:txBody>
      </p:sp>
      <p:sp>
        <p:nvSpPr>
          <p:cNvPr id="188" name="Google Shape;188;p20"/>
          <p:cNvSpPr txBox="1">
            <a:spLocks noGrp="1"/>
          </p:cNvSpPr>
          <p:nvPr>
            <p:ph type="body" idx="1"/>
          </p:nvPr>
        </p:nvSpPr>
        <p:spPr>
          <a:xfrm>
            <a:off x="304800" y="1528997"/>
            <a:ext cx="11552420" cy="5329003"/>
          </a:xfrm>
          <a:prstGeom prst="rect">
            <a:avLst/>
          </a:prstGeom>
          <a:noFill/>
          <a:ln>
            <a:noFill/>
          </a:ln>
        </p:spPr>
        <p:txBody>
          <a:bodyPr spcFirstLastPara="1" wrap="square" lIns="91425" tIns="45700" rIns="91425" bIns="45700" anchor="t" anchorCtr="0">
            <a:noAutofit/>
          </a:bodyPr>
          <a:lstStyle/>
          <a:p>
            <a:pPr marL="590550" lvl="0" indent="-514350" algn="l" rtl="0">
              <a:lnSpc>
                <a:spcPct val="90000"/>
              </a:lnSpc>
              <a:spcBef>
                <a:spcPts val="1800"/>
              </a:spcBef>
              <a:spcAft>
                <a:spcPts val="0"/>
              </a:spcAft>
              <a:buSzPts val="2400"/>
              <a:buFont typeface="Arial"/>
              <a:buAutoNum type="arabicPeriod"/>
            </a:pPr>
            <a:r>
              <a:rPr lang="en-US"/>
              <a:t>Work based learning experiences are most effective when </a:t>
            </a:r>
            <a:r>
              <a:rPr lang="en-US" b="1"/>
              <a:t>developed in coordination </a:t>
            </a:r>
            <a:r>
              <a:rPr lang="en-US"/>
              <a:t>with one or more of the other four required pre-employment transition services.</a:t>
            </a:r>
            <a:endParaRPr/>
          </a:p>
          <a:p>
            <a:pPr marL="590550" lvl="0" indent="-514350" algn="l" rtl="0">
              <a:lnSpc>
                <a:spcPct val="90000"/>
              </a:lnSpc>
              <a:spcBef>
                <a:spcPts val="1800"/>
              </a:spcBef>
              <a:spcAft>
                <a:spcPts val="0"/>
              </a:spcAft>
              <a:buSzPts val="2400"/>
              <a:buFont typeface="Arial"/>
              <a:buAutoNum type="arabicPeriod"/>
            </a:pPr>
            <a:r>
              <a:rPr lang="en-US"/>
              <a:t>Meaningful work experiences are typically developed around a career pathway continuum and provide </a:t>
            </a:r>
            <a:r>
              <a:rPr lang="en-US" b="1"/>
              <a:t>opportunities for students to stack or layer skills</a:t>
            </a:r>
            <a:r>
              <a:rPr lang="en-US"/>
              <a:t>. </a:t>
            </a:r>
            <a:endParaRPr b="1"/>
          </a:p>
          <a:p>
            <a:pPr marL="590550" lvl="0" indent="-514350" algn="l" rtl="0">
              <a:lnSpc>
                <a:spcPct val="90000"/>
              </a:lnSpc>
              <a:spcBef>
                <a:spcPts val="1800"/>
              </a:spcBef>
              <a:spcAft>
                <a:spcPts val="0"/>
              </a:spcAft>
              <a:buSzPts val="2400"/>
              <a:buFont typeface="Arial"/>
              <a:buAutoNum type="arabicPeriod"/>
            </a:pPr>
            <a:r>
              <a:rPr lang="en-US"/>
              <a:t>Successful collaboration promotes business partnership when employers understand how providing a work opportunity for students with disabilities can help </a:t>
            </a:r>
            <a:r>
              <a:rPr lang="en-US" b="1"/>
              <a:t>meet current workforce needs</a:t>
            </a:r>
            <a:r>
              <a:rPr lang="en-US"/>
              <a:t>, a better prepared future workforce, and improved community engagement.</a:t>
            </a:r>
            <a:endParaRPr/>
          </a:p>
          <a:p>
            <a:pPr marL="590550" lvl="0" indent="-514350" algn="l" rtl="0">
              <a:lnSpc>
                <a:spcPct val="90000"/>
              </a:lnSpc>
              <a:spcBef>
                <a:spcPts val="1800"/>
              </a:spcBef>
              <a:spcAft>
                <a:spcPts val="0"/>
              </a:spcAft>
              <a:buSzPts val="2400"/>
              <a:buFont typeface="Arial"/>
              <a:buAutoNum type="arabicPeriod"/>
            </a:pPr>
            <a:r>
              <a:rPr lang="en-US"/>
              <a:t>Cross-agency collaboration is most effective when it is </a:t>
            </a:r>
            <a:r>
              <a:rPr lang="en-US" b="1"/>
              <a:t>out-come driven</a:t>
            </a:r>
            <a:r>
              <a:rPr lang="en-US"/>
              <a:t>.</a:t>
            </a:r>
            <a:endParaRPr/>
          </a:p>
          <a:p>
            <a:pPr marL="590550" lvl="0" indent="-514350" algn="l" rtl="0">
              <a:lnSpc>
                <a:spcPct val="90000"/>
              </a:lnSpc>
              <a:spcBef>
                <a:spcPts val="1800"/>
              </a:spcBef>
              <a:spcAft>
                <a:spcPts val="0"/>
              </a:spcAft>
              <a:buSzPts val="2400"/>
              <a:buFont typeface="Arial"/>
              <a:buAutoNum type="arabicPeriod"/>
            </a:pPr>
            <a:r>
              <a:rPr lang="en-US"/>
              <a:t>States are still young in evaluating and determining what the data is telling us – much of our </a:t>
            </a:r>
            <a:r>
              <a:rPr lang="en-US" b="1"/>
              <a:t>data is anecdotal </a:t>
            </a:r>
            <a:r>
              <a:rPr lang="en-US" sz="2400"/>
              <a: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1"/>
          <p:cNvSpPr txBox="1">
            <a:spLocks noGrp="1"/>
          </p:cNvSpPr>
          <p:nvPr>
            <p:ph type="title"/>
          </p:nvPr>
        </p:nvSpPr>
        <p:spPr>
          <a:xfrm>
            <a:off x="421241" y="255134"/>
            <a:ext cx="9292387" cy="10368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400">
                <a:latin typeface="Arial"/>
                <a:ea typeface="Arial"/>
                <a:cs typeface="Arial"/>
                <a:sym typeface="Arial"/>
              </a:rPr>
              <a:t>What is Work-based Learning?</a:t>
            </a:r>
            <a:endParaRPr sz="4400">
              <a:latin typeface="Arial"/>
              <a:ea typeface="Arial"/>
              <a:cs typeface="Arial"/>
              <a:sym typeface="Arial"/>
            </a:endParaRPr>
          </a:p>
        </p:txBody>
      </p:sp>
      <p:sp>
        <p:nvSpPr>
          <p:cNvPr id="194" name="Google Shape;194;p21"/>
          <p:cNvSpPr txBox="1">
            <a:spLocks noGrp="1"/>
          </p:cNvSpPr>
          <p:nvPr>
            <p:ph type="body" idx="1"/>
          </p:nvPr>
        </p:nvSpPr>
        <p:spPr>
          <a:xfrm>
            <a:off x="0" y="1603069"/>
            <a:ext cx="11833412" cy="4652216"/>
          </a:xfrm>
          <a:prstGeom prst="rect">
            <a:avLst/>
          </a:prstGeom>
          <a:noFill/>
          <a:ln>
            <a:noFill/>
          </a:ln>
        </p:spPr>
        <p:txBody>
          <a:bodyPr spcFirstLastPara="1" wrap="square" lIns="91425" tIns="45700" rIns="91425" bIns="45700" anchor="t" anchorCtr="0">
            <a:noAutofit/>
          </a:bodyPr>
          <a:lstStyle/>
          <a:p>
            <a:pPr marL="692150" lvl="0" indent="-234950" algn="l" rtl="0">
              <a:lnSpc>
                <a:spcPct val="100000"/>
              </a:lnSpc>
              <a:spcBef>
                <a:spcPts val="0"/>
              </a:spcBef>
              <a:spcAft>
                <a:spcPts val="0"/>
              </a:spcAft>
              <a:buClr>
                <a:srgbClr val="002060"/>
              </a:buClr>
              <a:buSzPts val="2400"/>
              <a:buFont typeface="Arial"/>
              <a:buChar char="•"/>
            </a:pPr>
            <a:r>
              <a:rPr lang="en-US">
                <a:solidFill>
                  <a:srgbClr val="002060"/>
                </a:solidFill>
                <a:latin typeface="Arial"/>
                <a:ea typeface="Arial"/>
                <a:cs typeface="Arial"/>
                <a:sym typeface="Arial"/>
              </a:rPr>
              <a:t>The National Collaborative on Workforce and Disability for Youth defines </a:t>
            </a:r>
            <a:r>
              <a:rPr lang="en-US" u="sng">
                <a:solidFill>
                  <a:srgbClr val="000000"/>
                </a:solidFill>
                <a:latin typeface="Arial"/>
                <a:ea typeface="Arial"/>
                <a:cs typeface="Arial"/>
                <a:sym typeface="Arial"/>
                <a:hlinkClick r:id="rId3">
                  <a:extLst>
                    <a:ext uri="{A12FA001-AC4F-418D-AE19-62706E023703}">
                      <ahyp:hlinkClr xmlns:ahyp="http://schemas.microsoft.com/office/drawing/2018/hyperlinkcolor" xmlns="" val="tx"/>
                    </a:ext>
                  </a:extLst>
                </a:hlinkClick>
              </a:rPr>
              <a:t>work-based learning </a:t>
            </a:r>
            <a:r>
              <a:rPr lang="en-US">
                <a:solidFill>
                  <a:srgbClr val="002060"/>
                </a:solidFill>
                <a:latin typeface="Arial"/>
                <a:ea typeface="Arial"/>
                <a:cs typeface="Arial"/>
                <a:sym typeface="Arial"/>
              </a:rPr>
              <a:t>as: </a:t>
            </a:r>
            <a:endParaRPr/>
          </a:p>
          <a:p>
            <a:pPr marL="1092200" lvl="1" indent="-234950" algn="l" rtl="0">
              <a:lnSpc>
                <a:spcPct val="100000"/>
              </a:lnSpc>
              <a:spcBef>
                <a:spcPts val="480"/>
              </a:spcBef>
              <a:spcAft>
                <a:spcPts val="0"/>
              </a:spcAft>
              <a:buClr>
                <a:srgbClr val="0070C0"/>
              </a:buClr>
              <a:buSzPts val="2400"/>
              <a:buFont typeface="Arial"/>
              <a:buChar char="–"/>
            </a:pPr>
            <a:r>
              <a:rPr lang="en-US" sz="2400">
                <a:solidFill>
                  <a:srgbClr val="0070C0"/>
                </a:solidFill>
                <a:latin typeface="Arial"/>
                <a:ea typeface="Arial"/>
                <a:cs typeface="Arial"/>
                <a:sym typeface="Arial"/>
              </a:rPr>
              <a:t>a “supervised program sponsored by an education or training organization that links knowledge gained at the work site with a planned program of study. </a:t>
            </a:r>
            <a:endParaRPr sz="2400">
              <a:solidFill>
                <a:srgbClr val="002060"/>
              </a:solidFill>
              <a:latin typeface="Arial"/>
              <a:ea typeface="Arial"/>
              <a:cs typeface="Arial"/>
              <a:sym typeface="Arial"/>
            </a:endParaRPr>
          </a:p>
          <a:p>
            <a:pPr marL="857250" lvl="1" indent="0" algn="l" rtl="0">
              <a:lnSpc>
                <a:spcPct val="100000"/>
              </a:lnSpc>
              <a:spcBef>
                <a:spcPts val="240"/>
              </a:spcBef>
              <a:spcAft>
                <a:spcPts val="0"/>
              </a:spcAft>
              <a:buClr>
                <a:srgbClr val="377BBB"/>
              </a:buClr>
              <a:buSzPts val="1200"/>
              <a:buNone/>
            </a:pPr>
            <a:endParaRPr sz="1200">
              <a:solidFill>
                <a:srgbClr val="002060"/>
              </a:solidFill>
              <a:latin typeface="Arial"/>
              <a:ea typeface="Arial"/>
              <a:cs typeface="Arial"/>
              <a:sym typeface="Arial"/>
            </a:endParaRPr>
          </a:p>
          <a:p>
            <a:pPr marL="692150" lvl="1" indent="-230187" algn="l" rtl="0">
              <a:lnSpc>
                <a:spcPct val="100000"/>
              </a:lnSpc>
              <a:spcBef>
                <a:spcPts val="480"/>
              </a:spcBef>
              <a:spcAft>
                <a:spcPts val="0"/>
              </a:spcAft>
              <a:buClr>
                <a:srgbClr val="002060"/>
              </a:buClr>
              <a:buSzPts val="2400"/>
              <a:buFont typeface="Arial"/>
              <a:buChar char="•"/>
            </a:pPr>
            <a:r>
              <a:rPr lang="en-US" sz="2400">
                <a:solidFill>
                  <a:srgbClr val="002060"/>
                </a:solidFill>
                <a:latin typeface="Arial"/>
                <a:ea typeface="Arial"/>
                <a:cs typeface="Arial"/>
                <a:sym typeface="Arial"/>
              </a:rPr>
              <a:t>Work-based learning is an educational approach or instructional methodology that uses the workplace or real work to provide students with the knowledge and skills that will help them connect school experiences to real-life work activities and future career opportunities.</a:t>
            </a:r>
            <a:endParaRPr/>
          </a:p>
          <a:p>
            <a:pPr marL="461962" lvl="1" indent="0" algn="l" rtl="0">
              <a:lnSpc>
                <a:spcPct val="100000"/>
              </a:lnSpc>
              <a:spcBef>
                <a:spcPts val="240"/>
              </a:spcBef>
              <a:spcAft>
                <a:spcPts val="0"/>
              </a:spcAft>
              <a:buClr>
                <a:srgbClr val="377BBB"/>
              </a:buClr>
              <a:buSzPts val="1200"/>
              <a:buNone/>
            </a:pPr>
            <a:endParaRPr sz="1200">
              <a:solidFill>
                <a:srgbClr val="002060"/>
              </a:solidFill>
              <a:latin typeface="Arial"/>
              <a:ea typeface="Arial"/>
              <a:cs typeface="Arial"/>
              <a:sym typeface="Arial"/>
            </a:endParaRPr>
          </a:p>
          <a:p>
            <a:pPr marL="692150" lvl="1" indent="-230187" algn="l" rtl="0">
              <a:lnSpc>
                <a:spcPct val="100000"/>
              </a:lnSpc>
              <a:spcBef>
                <a:spcPts val="480"/>
              </a:spcBef>
              <a:spcAft>
                <a:spcPts val="0"/>
              </a:spcAft>
              <a:buClr>
                <a:srgbClr val="002060"/>
              </a:buClr>
              <a:buSzPts val="2400"/>
              <a:buFont typeface="Arial"/>
              <a:buChar char="•"/>
            </a:pPr>
            <a:r>
              <a:rPr lang="en-US" sz="2400">
                <a:solidFill>
                  <a:srgbClr val="002060"/>
                </a:solidFill>
                <a:latin typeface="Arial"/>
                <a:ea typeface="Arial"/>
                <a:cs typeface="Arial"/>
                <a:sym typeface="Arial"/>
              </a:rPr>
              <a:t>Work-based learning experiences (WBLE) are </a:t>
            </a:r>
            <a:r>
              <a:rPr lang="en-US" sz="2400" b="1">
                <a:solidFill>
                  <a:srgbClr val="002060"/>
                </a:solidFill>
                <a:latin typeface="Arial"/>
                <a:ea typeface="Arial"/>
                <a:cs typeface="Arial"/>
                <a:sym typeface="Arial"/>
              </a:rPr>
              <a:t>one of the strongest predictors of adult employment success for students with disabilities</a:t>
            </a:r>
            <a:r>
              <a:rPr lang="en-US" sz="2400">
                <a:solidFill>
                  <a:srgbClr val="002060"/>
                </a:solidFill>
                <a:latin typeface="Arial"/>
                <a:ea typeface="Arial"/>
                <a:cs typeface="Arial"/>
                <a:sym typeface="Arial"/>
              </a:rPr>
              <a:t>, especially when they are provided early and often, and include opportunities for paid work in competitive, integrated settings. </a:t>
            </a:r>
            <a:endParaRPr/>
          </a:p>
          <a:p>
            <a:pPr marL="692150" lvl="1" indent="-77787" algn="l" rtl="0">
              <a:lnSpc>
                <a:spcPct val="100000"/>
              </a:lnSpc>
              <a:spcBef>
                <a:spcPts val="480"/>
              </a:spcBef>
              <a:spcAft>
                <a:spcPts val="0"/>
              </a:spcAft>
              <a:buClr>
                <a:srgbClr val="377BBB"/>
              </a:buClr>
              <a:buSzPts val="2400"/>
              <a:buFont typeface="Arial"/>
              <a:buNone/>
            </a:pPr>
            <a:endParaRPr sz="2400">
              <a:solidFill>
                <a:srgbClr val="002060"/>
              </a:solidFill>
              <a:latin typeface="Arial"/>
              <a:ea typeface="Arial"/>
              <a:cs typeface="Arial"/>
              <a:sym typeface="Arial"/>
            </a:endParaRPr>
          </a:p>
          <a:p>
            <a:pPr marL="692150" lvl="1" indent="-77787" algn="l" rtl="0">
              <a:lnSpc>
                <a:spcPct val="100000"/>
              </a:lnSpc>
              <a:spcBef>
                <a:spcPts val="480"/>
              </a:spcBef>
              <a:spcAft>
                <a:spcPts val="0"/>
              </a:spcAft>
              <a:buClr>
                <a:srgbClr val="377BBB"/>
              </a:buClr>
              <a:buSzPts val="2400"/>
              <a:buFont typeface="Arial"/>
              <a:buNone/>
            </a:pPr>
            <a:endParaRPr sz="2400">
              <a:solidFill>
                <a:srgbClr val="002060"/>
              </a:solidFill>
              <a:latin typeface="Arial"/>
              <a:ea typeface="Arial"/>
              <a:cs typeface="Arial"/>
              <a:sym typeface="Arial"/>
            </a:endParaRPr>
          </a:p>
          <a:p>
            <a:pPr marL="692150" lvl="1" indent="-90487" algn="l" rtl="0">
              <a:lnSpc>
                <a:spcPct val="100000"/>
              </a:lnSpc>
              <a:spcBef>
                <a:spcPts val="440"/>
              </a:spcBef>
              <a:spcAft>
                <a:spcPts val="0"/>
              </a:spcAft>
              <a:buClr>
                <a:srgbClr val="377BBB"/>
              </a:buClr>
              <a:buSzPts val="2200"/>
              <a:buFont typeface="Arial"/>
              <a:buNone/>
            </a:pPr>
            <a:endParaRPr sz="2200">
              <a:solidFill>
                <a:srgbClr val="002060"/>
              </a:solidFill>
              <a:latin typeface="Arial"/>
              <a:ea typeface="Arial"/>
              <a:cs typeface="Arial"/>
              <a:sym typeface="Arial"/>
            </a:endParaRPr>
          </a:p>
          <a:p>
            <a:pPr marL="558800" lvl="1" indent="0" algn="l" rtl="0">
              <a:lnSpc>
                <a:spcPct val="90000"/>
              </a:lnSpc>
              <a:spcBef>
                <a:spcPts val="1000"/>
              </a:spcBef>
              <a:spcAft>
                <a:spcPts val="0"/>
              </a:spcAft>
              <a:buSzPts val="2000"/>
              <a:buNone/>
            </a:pPr>
            <a:endParaRPr sz="2200">
              <a:solidFill>
                <a:srgbClr val="002060"/>
              </a:solidFill>
            </a:endParaRPr>
          </a:p>
          <a:p>
            <a:pPr marL="914400" lvl="2" indent="-342900" algn="l" rtl="0">
              <a:lnSpc>
                <a:spcPct val="90000"/>
              </a:lnSpc>
              <a:spcBef>
                <a:spcPts val="0"/>
              </a:spcBef>
              <a:spcAft>
                <a:spcPts val="0"/>
              </a:spcAft>
              <a:buSzPts val="1800"/>
              <a:buFont typeface="Noto Sans Symbols"/>
              <a:buNone/>
            </a:pPr>
            <a:endParaRPr sz="2200"/>
          </a:p>
          <a:p>
            <a:pPr marL="0" lvl="0" indent="0" algn="l" rtl="0">
              <a:lnSpc>
                <a:spcPct val="90000"/>
              </a:lnSpc>
              <a:spcBef>
                <a:spcPts val="0"/>
              </a:spcBef>
              <a:spcAft>
                <a:spcPts val="0"/>
              </a:spcAft>
              <a:buSzPts val="2400"/>
              <a:buNone/>
            </a:pPr>
            <a:endParaRPr sz="1000"/>
          </a:p>
        </p:txBody>
      </p:sp>
      <p:sp>
        <p:nvSpPr>
          <p:cNvPr id="195" name="Google Shape;195;p21"/>
          <p:cNvSpPr txBox="1">
            <a:spLocks noGrp="1"/>
          </p:cNvSpPr>
          <p:nvPr>
            <p:ph type="sldNum" idx="4294967295"/>
          </p:nvPr>
        </p:nvSpPr>
        <p:spPr>
          <a:xfrm>
            <a:off x="9090763" y="6378575"/>
            <a:ext cx="2803525"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888888"/>
                </a:solidFill>
                <a:latin typeface="Arial"/>
                <a:ea typeface="Arial"/>
                <a:cs typeface="Arial"/>
                <a:sym typeface="Arial"/>
              </a:rPr>
              <a:t>3</a:t>
            </a:fld>
            <a:endParaRPr sz="1800" b="0" i="0" u="none" strike="noStrike" cap="none">
              <a:solidFill>
                <a:srgbClr val="88888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2"/>
          <p:cNvSpPr txBox="1">
            <a:spLocks noGrp="1"/>
          </p:cNvSpPr>
          <p:nvPr>
            <p:ph type="title"/>
          </p:nvPr>
        </p:nvSpPr>
        <p:spPr>
          <a:xfrm>
            <a:off x="421241" y="255134"/>
            <a:ext cx="9292387" cy="10368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400">
                <a:latin typeface="Arial"/>
                <a:ea typeface="Arial"/>
                <a:cs typeface="Arial"/>
                <a:sym typeface="Arial"/>
              </a:rPr>
              <a:t>Student and Family Engagement</a:t>
            </a:r>
            <a:endParaRPr sz="4400">
              <a:latin typeface="Arial"/>
              <a:ea typeface="Arial"/>
              <a:cs typeface="Arial"/>
              <a:sym typeface="Arial"/>
            </a:endParaRPr>
          </a:p>
        </p:txBody>
      </p:sp>
      <p:sp>
        <p:nvSpPr>
          <p:cNvPr id="201" name="Google Shape;201;p22"/>
          <p:cNvSpPr txBox="1">
            <a:spLocks noGrp="1"/>
          </p:cNvSpPr>
          <p:nvPr>
            <p:ph type="body" idx="1"/>
          </p:nvPr>
        </p:nvSpPr>
        <p:spPr>
          <a:xfrm>
            <a:off x="0" y="1603069"/>
            <a:ext cx="11833412" cy="4652216"/>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Clr>
                <a:srgbClr val="002060"/>
              </a:buClr>
              <a:buSzPts val="2200"/>
              <a:buNone/>
            </a:pPr>
            <a:r>
              <a:rPr lang="en-US" sz="2200" b="1">
                <a:solidFill>
                  <a:srgbClr val="002060"/>
                </a:solidFill>
              </a:rPr>
              <a:t>None of this works if the student/family is not engaged, and/or it is too confusing/time intensive  </a:t>
            </a:r>
            <a:endParaRPr/>
          </a:p>
          <a:p>
            <a:pPr marL="1092200" lvl="1" indent="-234950" algn="l" rtl="0">
              <a:lnSpc>
                <a:spcPct val="100000"/>
              </a:lnSpc>
              <a:spcBef>
                <a:spcPts val="360"/>
              </a:spcBef>
              <a:spcAft>
                <a:spcPts val="0"/>
              </a:spcAft>
              <a:buClr>
                <a:srgbClr val="002060"/>
              </a:buClr>
              <a:buSzPts val="1800"/>
              <a:buFont typeface="Arial"/>
              <a:buChar char="–"/>
            </a:pPr>
            <a:r>
              <a:rPr lang="en-US" sz="1800">
                <a:solidFill>
                  <a:srgbClr val="002060"/>
                </a:solidFill>
              </a:rPr>
              <a:t>If student is not a minor remember to get their permission to talk with parent/family.</a:t>
            </a:r>
            <a:endParaRPr/>
          </a:p>
          <a:p>
            <a:pPr marL="1092200" lvl="1" indent="-234950" algn="l" rtl="0">
              <a:lnSpc>
                <a:spcPct val="100000"/>
              </a:lnSpc>
              <a:spcBef>
                <a:spcPts val="360"/>
              </a:spcBef>
              <a:spcAft>
                <a:spcPts val="0"/>
              </a:spcAft>
              <a:buClr>
                <a:srgbClr val="002060"/>
              </a:buClr>
              <a:buSzPts val="1800"/>
              <a:buFont typeface="Arial"/>
              <a:buChar char="–"/>
            </a:pPr>
            <a:r>
              <a:rPr lang="en-US" sz="1800">
                <a:solidFill>
                  <a:srgbClr val="002060"/>
                </a:solidFill>
              </a:rPr>
              <a:t>Make it fun and simplify the process as much as possible</a:t>
            </a:r>
            <a:endParaRPr/>
          </a:p>
          <a:p>
            <a:pPr marL="1092200" lvl="1" indent="-234950" algn="l" rtl="0">
              <a:lnSpc>
                <a:spcPct val="100000"/>
              </a:lnSpc>
              <a:spcBef>
                <a:spcPts val="360"/>
              </a:spcBef>
              <a:spcAft>
                <a:spcPts val="0"/>
              </a:spcAft>
              <a:buClr>
                <a:srgbClr val="002060"/>
              </a:buClr>
              <a:buSzPts val="1800"/>
              <a:buFont typeface="Arial"/>
              <a:buChar char="–"/>
            </a:pPr>
            <a:r>
              <a:rPr lang="en-US" sz="1800">
                <a:solidFill>
                  <a:srgbClr val="002060"/>
                </a:solidFill>
              </a:rPr>
              <a:t>Listen to what parent/family feels is important to share, their goals for their child, and then frame virtual WBLE opportunities around those thoughts/concerns. </a:t>
            </a:r>
            <a:endParaRPr/>
          </a:p>
          <a:p>
            <a:pPr marL="1092200" lvl="1" indent="-234950" algn="l" rtl="0">
              <a:lnSpc>
                <a:spcPct val="100000"/>
              </a:lnSpc>
              <a:spcBef>
                <a:spcPts val="360"/>
              </a:spcBef>
              <a:spcAft>
                <a:spcPts val="0"/>
              </a:spcAft>
              <a:buClr>
                <a:srgbClr val="002060"/>
              </a:buClr>
              <a:buSzPts val="1800"/>
              <a:buFont typeface="Arial"/>
              <a:buChar char="–"/>
            </a:pPr>
            <a:r>
              <a:rPr lang="en-US" sz="1800">
                <a:solidFill>
                  <a:srgbClr val="002060"/>
                </a:solidFill>
              </a:rPr>
              <a:t>Respect where they are, some have unrealistic expectations for their child, and some have low expectations and/or no interest in their child working at all, so gain an understanding of their values as a starting point when sharing ideas for virtual work experiences.</a:t>
            </a:r>
            <a:endParaRPr/>
          </a:p>
          <a:p>
            <a:pPr marL="1092200" lvl="1" indent="-234950" algn="l" rtl="0">
              <a:lnSpc>
                <a:spcPct val="100000"/>
              </a:lnSpc>
              <a:spcBef>
                <a:spcPts val="360"/>
              </a:spcBef>
              <a:spcAft>
                <a:spcPts val="0"/>
              </a:spcAft>
              <a:buClr>
                <a:srgbClr val="002060"/>
              </a:buClr>
              <a:buSzPts val="1800"/>
              <a:buFont typeface="Arial"/>
              <a:buChar char="–"/>
            </a:pPr>
            <a:r>
              <a:rPr lang="en-US" sz="1800">
                <a:solidFill>
                  <a:srgbClr val="002060"/>
                </a:solidFill>
              </a:rPr>
              <a:t>Over communicate using email or phone – at a time when everyone is working and delivering services remotely it is easy for messages and things to get lost – send out reminders, etc., ask for parent’s email to cc them on communication with the student. </a:t>
            </a:r>
            <a:endParaRPr/>
          </a:p>
          <a:p>
            <a:pPr marL="1092200" lvl="1" indent="-234950" algn="l" rtl="0">
              <a:lnSpc>
                <a:spcPct val="100000"/>
              </a:lnSpc>
              <a:spcBef>
                <a:spcPts val="360"/>
              </a:spcBef>
              <a:spcAft>
                <a:spcPts val="0"/>
              </a:spcAft>
              <a:buClr>
                <a:srgbClr val="002060"/>
              </a:buClr>
              <a:buSzPts val="1800"/>
              <a:buFont typeface="Arial"/>
              <a:buChar char="–"/>
            </a:pPr>
            <a:r>
              <a:rPr lang="en-US" sz="1800">
                <a:solidFill>
                  <a:srgbClr val="002060"/>
                </a:solidFill>
              </a:rPr>
              <a:t>Maintain a consistent schedule. Do what you say you are going to do. Be professional.</a:t>
            </a:r>
            <a:endParaRPr/>
          </a:p>
          <a:p>
            <a:pPr marL="1092200" lvl="1" indent="-234950" algn="l" rtl="0">
              <a:lnSpc>
                <a:spcPct val="100000"/>
              </a:lnSpc>
              <a:spcBef>
                <a:spcPts val="360"/>
              </a:spcBef>
              <a:spcAft>
                <a:spcPts val="0"/>
              </a:spcAft>
              <a:buClr>
                <a:srgbClr val="002060"/>
              </a:buClr>
              <a:buSzPts val="1800"/>
              <a:buFont typeface="Arial"/>
              <a:buChar char="–"/>
            </a:pPr>
            <a:r>
              <a:rPr lang="en-US" sz="1800">
                <a:solidFill>
                  <a:srgbClr val="002060"/>
                </a:solidFill>
              </a:rPr>
              <a:t>Have virtual meetings with parents - Start meetings on a positive note.</a:t>
            </a:r>
            <a:endParaRPr/>
          </a:p>
          <a:p>
            <a:pPr marL="1092200" lvl="1" indent="-234950" algn="l" rtl="0">
              <a:lnSpc>
                <a:spcPct val="100000"/>
              </a:lnSpc>
              <a:spcBef>
                <a:spcPts val="360"/>
              </a:spcBef>
              <a:spcAft>
                <a:spcPts val="0"/>
              </a:spcAft>
              <a:buClr>
                <a:srgbClr val="002060"/>
              </a:buClr>
              <a:buSzPts val="1800"/>
              <a:buFont typeface="Arial"/>
              <a:buChar char="–"/>
            </a:pPr>
            <a:r>
              <a:rPr lang="en-US" sz="1800">
                <a:solidFill>
                  <a:srgbClr val="002060"/>
                </a:solidFill>
              </a:rPr>
              <a:t>Be mindful not to post recordings and/or videos and pictures of students/families on the internet </a:t>
            </a:r>
            <a:endParaRPr/>
          </a:p>
          <a:p>
            <a:pPr marL="461962" lvl="1" indent="0" algn="l" rtl="0">
              <a:lnSpc>
                <a:spcPct val="100000"/>
              </a:lnSpc>
              <a:spcBef>
                <a:spcPts val="480"/>
              </a:spcBef>
              <a:spcAft>
                <a:spcPts val="0"/>
              </a:spcAft>
              <a:buClr>
                <a:srgbClr val="377BBB"/>
              </a:buClr>
              <a:buSzPts val="2400"/>
              <a:buNone/>
            </a:pPr>
            <a:endParaRPr sz="2400">
              <a:solidFill>
                <a:srgbClr val="002060"/>
              </a:solidFill>
              <a:latin typeface="Arial"/>
              <a:ea typeface="Arial"/>
              <a:cs typeface="Arial"/>
              <a:sym typeface="Arial"/>
            </a:endParaRPr>
          </a:p>
          <a:p>
            <a:pPr marL="692150" lvl="1" indent="-90487" algn="l" rtl="0">
              <a:lnSpc>
                <a:spcPct val="100000"/>
              </a:lnSpc>
              <a:spcBef>
                <a:spcPts val="440"/>
              </a:spcBef>
              <a:spcAft>
                <a:spcPts val="0"/>
              </a:spcAft>
              <a:buClr>
                <a:srgbClr val="377BBB"/>
              </a:buClr>
              <a:buSzPts val="2200"/>
              <a:buFont typeface="Arial"/>
              <a:buNone/>
            </a:pPr>
            <a:endParaRPr sz="2200">
              <a:solidFill>
                <a:srgbClr val="002060"/>
              </a:solidFill>
              <a:latin typeface="Arial"/>
              <a:ea typeface="Arial"/>
              <a:cs typeface="Arial"/>
              <a:sym typeface="Arial"/>
            </a:endParaRPr>
          </a:p>
          <a:p>
            <a:pPr marL="558800" lvl="1" indent="0" algn="l" rtl="0">
              <a:lnSpc>
                <a:spcPct val="90000"/>
              </a:lnSpc>
              <a:spcBef>
                <a:spcPts val="1000"/>
              </a:spcBef>
              <a:spcAft>
                <a:spcPts val="0"/>
              </a:spcAft>
              <a:buSzPts val="2000"/>
              <a:buNone/>
            </a:pPr>
            <a:endParaRPr sz="2200">
              <a:solidFill>
                <a:srgbClr val="002060"/>
              </a:solidFill>
            </a:endParaRPr>
          </a:p>
          <a:p>
            <a:pPr marL="914400" lvl="2" indent="-342900" algn="l" rtl="0">
              <a:lnSpc>
                <a:spcPct val="90000"/>
              </a:lnSpc>
              <a:spcBef>
                <a:spcPts val="0"/>
              </a:spcBef>
              <a:spcAft>
                <a:spcPts val="0"/>
              </a:spcAft>
              <a:buSzPts val="1800"/>
              <a:buFont typeface="Noto Sans Symbols"/>
              <a:buNone/>
            </a:pPr>
            <a:endParaRPr sz="2200"/>
          </a:p>
          <a:p>
            <a:pPr marL="0" lvl="0" indent="0" algn="l" rtl="0">
              <a:lnSpc>
                <a:spcPct val="90000"/>
              </a:lnSpc>
              <a:spcBef>
                <a:spcPts val="0"/>
              </a:spcBef>
              <a:spcAft>
                <a:spcPts val="0"/>
              </a:spcAft>
              <a:buSzPts val="2400"/>
              <a:buNone/>
            </a:pPr>
            <a:endParaRPr sz="1000"/>
          </a:p>
        </p:txBody>
      </p:sp>
      <p:sp>
        <p:nvSpPr>
          <p:cNvPr id="202" name="Google Shape;202;p22"/>
          <p:cNvSpPr txBox="1">
            <a:spLocks noGrp="1"/>
          </p:cNvSpPr>
          <p:nvPr>
            <p:ph type="sldNum" idx="4294967295"/>
          </p:nvPr>
        </p:nvSpPr>
        <p:spPr>
          <a:xfrm>
            <a:off x="9090763" y="6378575"/>
            <a:ext cx="2803525"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888888"/>
                </a:solidFill>
                <a:latin typeface="Arial"/>
                <a:ea typeface="Arial"/>
                <a:cs typeface="Arial"/>
                <a:sym typeface="Arial"/>
              </a:rPr>
              <a:t>4</a:t>
            </a:fld>
            <a:endParaRPr sz="1800" b="0" i="0" u="none" strike="noStrike" cap="none">
              <a:solidFill>
                <a:srgbClr val="88888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title"/>
          </p:nvPr>
        </p:nvSpPr>
        <p:spPr>
          <a:xfrm>
            <a:off x="421241" y="255134"/>
            <a:ext cx="9292387" cy="10368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400">
                <a:latin typeface="Arial"/>
                <a:ea typeface="Arial"/>
                <a:cs typeface="Arial"/>
                <a:sym typeface="Arial"/>
              </a:rPr>
              <a:t>Virtual Work-Based Learning Experiences</a:t>
            </a:r>
            <a:endParaRPr sz="4400">
              <a:latin typeface="Arial"/>
              <a:ea typeface="Arial"/>
              <a:cs typeface="Arial"/>
              <a:sym typeface="Arial"/>
            </a:endParaRPr>
          </a:p>
        </p:txBody>
      </p:sp>
      <p:sp>
        <p:nvSpPr>
          <p:cNvPr id="208" name="Google Shape;208;p23"/>
          <p:cNvSpPr txBox="1">
            <a:spLocks noGrp="1"/>
          </p:cNvSpPr>
          <p:nvPr>
            <p:ph type="body" idx="1"/>
          </p:nvPr>
        </p:nvSpPr>
        <p:spPr>
          <a:xfrm>
            <a:off x="0" y="1603069"/>
            <a:ext cx="11833412" cy="4652216"/>
          </a:xfrm>
          <a:prstGeom prst="rect">
            <a:avLst/>
          </a:prstGeom>
          <a:noFill/>
          <a:ln>
            <a:noFill/>
          </a:ln>
        </p:spPr>
        <p:txBody>
          <a:bodyPr spcFirstLastPara="1" wrap="square" lIns="91425" tIns="45700" rIns="91425" bIns="45700" anchor="t" anchorCtr="0">
            <a:noAutofit/>
          </a:bodyPr>
          <a:lstStyle/>
          <a:p>
            <a:pPr marL="692150" lvl="0" indent="-234950" algn="l" rtl="0">
              <a:lnSpc>
                <a:spcPct val="100000"/>
              </a:lnSpc>
              <a:spcBef>
                <a:spcPts val="0"/>
              </a:spcBef>
              <a:spcAft>
                <a:spcPts val="0"/>
              </a:spcAft>
              <a:buClr>
                <a:srgbClr val="002060"/>
              </a:buClr>
              <a:buSzPts val="2200"/>
              <a:buFont typeface="Arial"/>
              <a:buChar char="•"/>
            </a:pPr>
            <a:r>
              <a:rPr lang="en-US" sz="2200" b="1">
                <a:solidFill>
                  <a:srgbClr val="002060"/>
                </a:solidFill>
                <a:latin typeface="Arial"/>
                <a:ea typeface="Arial"/>
                <a:cs typeface="Arial"/>
                <a:sym typeface="Arial"/>
              </a:rPr>
              <a:t>Career Mentorship: </a:t>
            </a:r>
            <a:r>
              <a:rPr lang="en-US" sz="2200">
                <a:solidFill>
                  <a:srgbClr val="002060"/>
                </a:solidFill>
                <a:latin typeface="Arial"/>
                <a:ea typeface="Arial"/>
                <a:cs typeface="Arial"/>
                <a:sym typeface="Arial"/>
              </a:rPr>
              <a:t>An opportunity for a student to engage with a mentor who teaches or provides career-related guidance and advice.</a:t>
            </a:r>
            <a:endParaRPr/>
          </a:p>
          <a:p>
            <a:pPr marL="692150" lvl="0" indent="-95250" algn="l" rtl="0">
              <a:lnSpc>
                <a:spcPct val="100000"/>
              </a:lnSpc>
              <a:spcBef>
                <a:spcPts val="0"/>
              </a:spcBef>
              <a:spcAft>
                <a:spcPts val="0"/>
              </a:spcAft>
              <a:buClr>
                <a:srgbClr val="034680"/>
              </a:buClr>
              <a:buSzPts val="2200"/>
              <a:buFont typeface="Arial"/>
              <a:buNone/>
            </a:pPr>
            <a:endParaRPr sz="2200">
              <a:solidFill>
                <a:srgbClr val="002060"/>
              </a:solidFill>
              <a:latin typeface="Arial"/>
              <a:ea typeface="Arial"/>
              <a:cs typeface="Arial"/>
              <a:sym typeface="Arial"/>
            </a:endParaRPr>
          </a:p>
          <a:p>
            <a:pPr marL="692150" lvl="0" indent="-234950" algn="l" rtl="0">
              <a:lnSpc>
                <a:spcPct val="100000"/>
              </a:lnSpc>
              <a:spcBef>
                <a:spcPts val="0"/>
              </a:spcBef>
              <a:spcAft>
                <a:spcPts val="0"/>
              </a:spcAft>
              <a:buClr>
                <a:srgbClr val="002060"/>
              </a:buClr>
              <a:buSzPts val="2200"/>
              <a:buFont typeface="Arial"/>
              <a:buChar char="•"/>
            </a:pPr>
            <a:r>
              <a:rPr lang="en-US" sz="2200" b="1">
                <a:solidFill>
                  <a:srgbClr val="002060"/>
                </a:solidFill>
                <a:latin typeface="Arial"/>
                <a:ea typeface="Arial"/>
                <a:cs typeface="Arial"/>
                <a:sym typeface="Arial"/>
              </a:rPr>
              <a:t>Informational Interviews: </a:t>
            </a:r>
            <a:r>
              <a:rPr lang="en-US" sz="2200">
                <a:solidFill>
                  <a:srgbClr val="002060"/>
                </a:solidFill>
                <a:latin typeface="Arial"/>
                <a:ea typeface="Arial"/>
                <a:cs typeface="Arial"/>
                <a:sym typeface="Arial"/>
              </a:rPr>
              <a:t>An informal conversation for a student with someone working in a career area/job that interests the student, who will give them information and advice. It is not a job interview and the objective is not to find job openings.</a:t>
            </a:r>
            <a:endParaRPr/>
          </a:p>
          <a:p>
            <a:pPr marL="692150" lvl="0" indent="-95250" algn="l" rtl="0">
              <a:lnSpc>
                <a:spcPct val="100000"/>
              </a:lnSpc>
              <a:spcBef>
                <a:spcPts val="0"/>
              </a:spcBef>
              <a:spcAft>
                <a:spcPts val="0"/>
              </a:spcAft>
              <a:buClr>
                <a:srgbClr val="034680"/>
              </a:buClr>
              <a:buSzPts val="2200"/>
              <a:buFont typeface="Arial"/>
              <a:buNone/>
            </a:pPr>
            <a:endParaRPr sz="2200">
              <a:solidFill>
                <a:srgbClr val="002060"/>
              </a:solidFill>
              <a:latin typeface="Arial"/>
              <a:ea typeface="Arial"/>
              <a:cs typeface="Arial"/>
              <a:sym typeface="Arial"/>
            </a:endParaRPr>
          </a:p>
          <a:p>
            <a:pPr marL="692150" lvl="0" indent="-234950" algn="l" rtl="0">
              <a:lnSpc>
                <a:spcPct val="100000"/>
              </a:lnSpc>
              <a:spcBef>
                <a:spcPts val="0"/>
              </a:spcBef>
              <a:spcAft>
                <a:spcPts val="0"/>
              </a:spcAft>
              <a:buClr>
                <a:srgbClr val="002060"/>
              </a:buClr>
              <a:buSzPts val="2200"/>
              <a:buFont typeface="Arial"/>
              <a:buChar char="•"/>
            </a:pPr>
            <a:r>
              <a:rPr lang="en-US" sz="2200" b="1">
                <a:solidFill>
                  <a:srgbClr val="002060"/>
                </a:solidFill>
                <a:latin typeface="Arial"/>
                <a:ea typeface="Arial"/>
                <a:cs typeface="Arial"/>
                <a:sym typeface="Arial"/>
              </a:rPr>
              <a:t>Job Shadowing: </a:t>
            </a:r>
            <a:r>
              <a:rPr lang="en-US" sz="2200">
                <a:solidFill>
                  <a:srgbClr val="002060"/>
                </a:solidFill>
                <a:latin typeface="Arial"/>
                <a:ea typeface="Arial"/>
                <a:cs typeface="Arial"/>
                <a:sym typeface="Arial"/>
              </a:rPr>
              <a:t>An opportunity for a student to observe different jobs and ask businesses questions about the skills, knowledge, and abilities needed to perform the tasks involved in the job.</a:t>
            </a:r>
            <a:endParaRPr/>
          </a:p>
          <a:p>
            <a:pPr marL="692150" lvl="0" indent="-95250" algn="l" rtl="0">
              <a:lnSpc>
                <a:spcPct val="100000"/>
              </a:lnSpc>
              <a:spcBef>
                <a:spcPts val="0"/>
              </a:spcBef>
              <a:spcAft>
                <a:spcPts val="0"/>
              </a:spcAft>
              <a:buClr>
                <a:srgbClr val="034680"/>
              </a:buClr>
              <a:buSzPts val="2200"/>
              <a:buFont typeface="Arial"/>
              <a:buNone/>
            </a:pPr>
            <a:endParaRPr sz="2200">
              <a:solidFill>
                <a:srgbClr val="002060"/>
              </a:solidFill>
              <a:latin typeface="Arial"/>
              <a:ea typeface="Arial"/>
              <a:cs typeface="Arial"/>
              <a:sym typeface="Arial"/>
            </a:endParaRPr>
          </a:p>
          <a:p>
            <a:pPr marL="692150" lvl="0" indent="-234950" algn="l" rtl="0">
              <a:lnSpc>
                <a:spcPct val="100000"/>
              </a:lnSpc>
              <a:spcBef>
                <a:spcPts val="0"/>
              </a:spcBef>
              <a:spcAft>
                <a:spcPts val="0"/>
              </a:spcAft>
              <a:buClr>
                <a:srgbClr val="002060"/>
              </a:buClr>
              <a:buSzPts val="2200"/>
              <a:buFont typeface="Arial"/>
              <a:buChar char="•"/>
            </a:pPr>
            <a:r>
              <a:rPr lang="en-US" sz="2200" b="1">
                <a:solidFill>
                  <a:srgbClr val="002060"/>
                </a:solidFill>
                <a:latin typeface="Arial"/>
                <a:ea typeface="Arial"/>
                <a:cs typeface="Arial"/>
                <a:sym typeface="Arial"/>
              </a:rPr>
              <a:t>Workplace Tours/Field Trips: </a:t>
            </a:r>
            <a:r>
              <a:rPr lang="en-US" sz="2200">
                <a:solidFill>
                  <a:srgbClr val="002060"/>
                </a:solidFill>
                <a:latin typeface="Arial"/>
                <a:ea typeface="Arial"/>
                <a:cs typeface="Arial"/>
                <a:sym typeface="Arial"/>
              </a:rPr>
              <a:t>An excursion for students to gain first-hand observation of specific work sites. Students learn about the business, meet employees, ask questions and observe work in progress. Often conducted in a group.</a:t>
            </a:r>
            <a:endParaRPr sz="2200">
              <a:solidFill>
                <a:srgbClr val="002060"/>
              </a:solidFill>
              <a:latin typeface="Arial"/>
              <a:ea typeface="Arial"/>
              <a:cs typeface="Arial"/>
              <a:sym typeface="Arial"/>
            </a:endParaRPr>
          </a:p>
          <a:p>
            <a:pPr marL="3883025" lvl="0" indent="0" algn="l" rtl="0">
              <a:lnSpc>
                <a:spcPct val="90000"/>
              </a:lnSpc>
              <a:spcBef>
                <a:spcPts val="1403"/>
              </a:spcBef>
              <a:spcAft>
                <a:spcPts val="0"/>
              </a:spcAft>
              <a:buClr>
                <a:srgbClr val="000000"/>
              </a:buClr>
              <a:buSzPts val="1017"/>
              <a:buNone/>
            </a:pPr>
            <a:r>
              <a:rPr lang="en-US" sz="1017" u="sng">
                <a:solidFill>
                  <a:srgbClr val="000000"/>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Adapted From: Minnesota's Pre-ETS Toolkit with Resources</a:t>
            </a:r>
            <a:endParaRPr sz="1017">
              <a:solidFill>
                <a:srgbClr val="000000"/>
              </a:solidFill>
              <a:latin typeface="Calibri"/>
              <a:ea typeface="Calibri"/>
              <a:cs typeface="Calibri"/>
              <a:sym typeface="Calibri"/>
            </a:endParaRPr>
          </a:p>
          <a:p>
            <a:pPr marL="461962" lvl="1" indent="0" algn="l" rtl="0">
              <a:lnSpc>
                <a:spcPct val="100000"/>
              </a:lnSpc>
              <a:spcBef>
                <a:spcPts val="480"/>
              </a:spcBef>
              <a:spcAft>
                <a:spcPts val="0"/>
              </a:spcAft>
              <a:buClr>
                <a:srgbClr val="377BBB"/>
              </a:buClr>
              <a:buSzPts val="2400"/>
              <a:buNone/>
            </a:pPr>
            <a:endParaRPr sz="2400">
              <a:solidFill>
                <a:srgbClr val="002060"/>
              </a:solidFill>
              <a:latin typeface="Arial"/>
              <a:ea typeface="Arial"/>
              <a:cs typeface="Arial"/>
              <a:sym typeface="Arial"/>
            </a:endParaRPr>
          </a:p>
          <a:p>
            <a:pPr marL="692150" lvl="1" indent="-90487" algn="l" rtl="0">
              <a:lnSpc>
                <a:spcPct val="100000"/>
              </a:lnSpc>
              <a:spcBef>
                <a:spcPts val="440"/>
              </a:spcBef>
              <a:spcAft>
                <a:spcPts val="0"/>
              </a:spcAft>
              <a:buClr>
                <a:srgbClr val="377BBB"/>
              </a:buClr>
              <a:buSzPts val="2200"/>
              <a:buFont typeface="Arial"/>
              <a:buNone/>
            </a:pPr>
            <a:endParaRPr sz="2200">
              <a:solidFill>
                <a:srgbClr val="002060"/>
              </a:solidFill>
              <a:latin typeface="Arial"/>
              <a:ea typeface="Arial"/>
              <a:cs typeface="Arial"/>
              <a:sym typeface="Arial"/>
            </a:endParaRPr>
          </a:p>
          <a:p>
            <a:pPr marL="558800" lvl="1" indent="0" algn="l" rtl="0">
              <a:lnSpc>
                <a:spcPct val="90000"/>
              </a:lnSpc>
              <a:spcBef>
                <a:spcPts val="1000"/>
              </a:spcBef>
              <a:spcAft>
                <a:spcPts val="0"/>
              </a:spcAft>
              <a:buSzPts val="2000"/>
              <a:buNone/>
            </a:pPr>
            <a:endParaRPr sz="2200">
              <a:solidFill>
                <a:srgbClr val="002060"/>
              </a:solidFill>
            </a:endParaRPr>
          </a:p>
          <a:p>
            <a:pPr marL="914400" lvl="2" indent="-342900" algn="l" rtl="0">
              <a:lnSpc>
                <a:spcPct val="90000"/>
              </a:lnSpc>
              <a:spcBef>
                <a:spcPts val="0"/>
              </a:spcBef>
              <a:spcAft>
                <a:spcPts val="0"/>
              </a:spcAft>
              <a:buSzPts val="1800"/>
              <a:buFont typeface="Noto Sans Symbols"/>
              <a:buNone/>
            </a:pPr>
            <a:endParaRPr sz="2200"/>
          </a:p>
          <a:p>
            <a:pPr marL="0" lvl="0" indent="0" algn="l" rtl="0">
              <a:lnSpc>
                <a:spcPct val="90000"/>
              </a:lnSpc>
              <a:spcBef>
                <a:spcPts val="0"/>
              </a:spcBef>
              <a:spcAft>
                <a:spcPts val="0"/>
              </a:spcAft>
              <a:buSzPts val="2400"/>
              <a:buNone/>
            </a:pPr>
            <a:endParaRPr sz="1000"/>
          </a:p>
        </p:txBody>
      </p:sp>
      <p:sp>
        <p:nvSpPr>
          <p:cNvPr id="209" name="Google Shape;209;p23"/>
          <p:cNvSpPr txBox="1">
            <a:spLocks noGrp="1"/>
          </p:cNvSpPr>
          <p:nvPr>
            <p:ph type="sldNum" idx="4294967295"/>
          </p:nvPr>
        </p:nvSpPr>
        <p:spPr>
          <a:xfrm>
            <a:off x="9090763" y="6378575"/>
            <a:ext cx="2803525"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888888"/>
                </a:solidFill>
                <a:latin typeface="Arial"/>
                <a:ea typeface="Arial"/>
                <a:cs typeface="Arial"/>
                <a:sym typeface="Arial"/>
              </a:rPr>
              <a:t>5</a:t>
            </a:fld>
            <a:endParaRPr sz="1800" b="0" i="0" u="none" strike="noStrike" cap="none">
              <a:solidFill>
                <a:srgbClr val="88888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4"/>
          <p:cNvSpPr txBox="1">
            <a:spLocks noGrp="1"/>
          </p:cNvSpPr>
          <p:nvPr>
            <p:ph type="title"/>
          </p:nvPr>
        </p:nvSpPr>
        <p:spPr>
          <a:xfrm>
            <a:off x="421241" y="255134"/>
            <a:ext cx="9292387" cy="10368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400">
                <a:latin typeface="Arial"/>
                <a:ea typeface="Arial"/>
                <a:cs typeface="Arial"/>
                <a:sym typeface="Arial"/>
              </a:rPr>
              <a:t>On-Line Career Tours</a:t>
            </a:r>
            <a:endParaRPr>
              <a:latin typeface="Arial"/>
              <a:ea typeface="Arial"/>
              <a:cs typeface="Arial"/>
              <a:sym typeface="Arial"/>
            </a:endParaRPr>
          </a:p>
        </p:txBody>
      </p:sp>
      <p:sp>
        <p:nvSpPr>
          <p:cNvPr id="215" name="Google Shape;215;p24">
            <a:extLst>
              <a:ext uri="{C183D7F6-B498-43B3-948B-1728B52AA6E4}">
                <adec:decorative xmlns:adec="http://schemas.microsoft.com/office/drawing/2017/decorative" xmlns="" val="1"/>
              </a:ext>
            </a:extLst>
          </p:cNvPr>
          <p:cNvSpPr txBox="1">
            <a:spLocks noGrp="1"/>
          </p:cNvSpPr>
          <p:nvPr>
            <p:ph type="body" idx="1"/>
          </p:nvPr>
        </p:nvSpPr>
        <p:spPr>
          <a:xfrm>
            <a:off x="0" y="1603069"/>
            <a:ext cx="11833412" cy="4652216"/>
          </a:xfrm>
          <a:prstGeom prst="rect">
            <a:avLst/>
          </a:prstGeom>
          <a:noFill/>
          <a:ln>
            <a:noFill/>
          </a:ln>
        </p:spPr>
        <p:txBody>
          <a:bodyPr spcFirstLastPara="1" wrap="square" lIns="91425" tIns="45700" rIns="91425" bIns="45700" anchor="t" anchorCtr="0">
            <a:noAutofit/>
          </a:bodyPr>
          <a:lstStyle/>
          <a:p>
            <a:pPr marL="461962" lvl="1" indent="0" algn="l" rtl="0">
              <a:lnSpc>
                <a:spcPct val="100000"/>
              </a:lnSpc>
              <a:spcBef>
                <a:spcPts val="480"/>
              </a:spcBef>
              <a:spcAft>
                <a:spcPts val="0"/>
              </a:spcAft>
              <a:buClr>
                <a:srgbClr val="377BBB"/>
              </a:buClr>
              <a:buSzPts val="2400"/>
              <a:buNone/>
            </a:pPr>
            <a:endParaRPr sz="2400">
              <a:solidFill>
                <a:srgbClr val="002060"/>
              </a:solidFill>
              <a:latin typeface="Arial"/>
              <a:ea typeface="Arial"/>
              <a:cs typeface="Arial"/>
              <a:sym typeface="Arial"/>
            </a:endParaRPr>
          </a:p>
          <a:p>
            <a:pPr marL="692150" lvl="1" indent="-90487" algn="l" rtl="0">
              <a:lnSpc>
                <a:spcPct val="100000"/>
              </a:lnSpc>
              <a:spcBef>
                <a:spcPts val="440"/>
              </a:spcBef>
              <a:spcAft>
                <a:spcPts val="0"/>
              </a:spcAft>
              <a:buClr>
                <a:srgbClr val="377BBB"/>
              </a:buClr>
              <a:buSzPts val="2200"/>
              <a:buFont typeface="Arial"/>
              <a:buNone/>
            </a:pPr>
            <a:endParaRPr sz="2200">
              <a:solidFill>
                <a:srgbClr val="002060"/>
              </a:solidFill>
              <a:latin typeface="Arial"/>
              <a:ea typeface="Arial"/>
              <a:cs typeface="Arial"/>
              <a:sym typeface="Arial"/>
            </a:endParaRPr>
          </a:p>
          <a:p>
            <a:pPr marL="558800" lvl="1" indent="0" algn="l" rtl="0">
              <a:lnSpc>
                <a:spcPct val="90000"/>
              </a:lnSpc>
              <a:spcBef>
                <a:spcPts val="1000"/>
              </a:spcBef>
              <a:spcAft>
                <a:spcPts val="0"/>
              </a:spcAft>
              <a:buSzPts val="2000"/>
              <a:buNone/>
            </a:pPr>
            <a:endParaRPr sz="2200">
              <a:solidFill>
                <a:srgbClr val="002060"/>
              </a:solidFill>
            </a:endParaRPr>
          </a:p>
          <a:p>
            <a:pPr marL="914400" lvl="2" indent="-342900" algn="l" rtl="0">
              <a:lnSpc>
                <a:spcPct val="90000"/>
              </a:lnSpc>
              <a:spcBef>
                <a:spcPts val="0"/>
              </a:spcBef>
              <a:spcAft>
                <a:spcPts val="0"/>
              </a:spcAft>
              <a:buSzPts val="1800"/>
              <a:buFont typeface="Noto Sans Symbols"/>
              <a:buNone/>
            </a:pPr>
            <a:endParaRPr sz="2200"/>
          </a:p>
          <a:p>
            <a:pPr marL="0" lvl="0" indent="0" algn="l" rtl="0">
              <a:lnSpc>
                <a:spcPct val="90000"/>
              </a:lnSpc>
              <a:spcBef>
                <a:spcPts val="0"/>
              </a:spcBef>
              <a:spcAft>
                <a:spcPts val="0"/>
              </a:spcAft>
              <a:buSzPts val="2400"/>
              <a:buNone/>
            </a:pPr>
            <a:endParaRPr sz="1000"/>
          </a:p>
        </p:txBody>
      </p:sp>
      <p:sp>
        <p:nvSpPr>
          <p:cNvPr id="216" name="Google Shape;216;p24"/>
          <p:cNvSpPr txBox="1">
            <a:spLocks noGrp="1"/>
          </p:cNvSpPr>
          <p:nvPr>
            <p:ph type="sldNum" idx="4294967295"/>
          </p:nvPr>
        </p:nvSpPr>
        <p:spPr>
          <a:xfrm>
            <a:off x="9090763" y="6378575"/>
            <a:ext cx="2803525"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888888"/>
                </a:solidFill>
                <a:latin typeface="Arial"/>
                <a:ea typeface="Arial"/>
                <a:cs typeface="Arial"/>
                <a:sym typeface="Arial"/>
              </a:rPr>
              <a:t>6</a:t>
            </a:fld>
            <a:endParaRPr sz="1800" b="0" i="0" u="none" strike="noStrike" cap="none">
              <a:solidFill>
                <a:srgbClr val="888888"/>
              </a:solidFill>
              <a:latin typeface="Arial"/>
              <a:ea typeface="Arial"/>
              <a:cs typeface="Arial"/>
              <a:sym typeface="Arial"/>
            </a:endParaRPr>
          </a:p>
        </p:txBody>
      </p:sp>
      <p:pic>
        <p:nvPicPr>
          <p:cNvPr id="217" name="Google Shape;217;p24" descr="Screenshot of Nebraska Career Cluster site - highligting Career Tours - Information Technology" title="Screenshot of Nebraska Career Cluster site"/>
          <p:cNvPicPr preferRelativeResize="0"/>
          <p:nvPr/>
        </p:nvPicPr>
        <p:blipFill rotWithShape="1">
          <a:blip r:embed="rId3">
            <a:alphaModFix/>
          </a:blip>
          <a:srcRect/>
          <a:stretch/>
        </p:blipFill>
        <p:spPr>
          <a:xfrm>
            <a:off x="272837" y="2053975"/>
            <a:ext cx="4936956" cy="4403725"/>
          </a:xfrm>
          <a:prstGeom prst="rect">
            <a:avLst/>
          </a:prstGeom>
          <a:noFill/>
          <a:ln>
            <a:noFill/>
          </a:ln>
        </p:spPr>
      </p:pic>
      <p:pic>
        <p:nvPicPr>
          <p:cNvPr id="218" name="Google Shape;218;p24" descr="Screenshot of Nebraska Career Cluster site highlighting lesson plan guide with Anticipatory and Introductory Questions for a lesson" title="Screenshot of Nebraska Career Cluster site"/>
          <p:cNvPicPr preferRelativeResize="0"/>
          <p:nvPr/>
        </p:nvPicPr>
        <p:blipFill rotWithShape="1">
          <a:blip r:embed="rId4">
            <a:alphaModFix/>
          </a:blip>
          <a:srcRect/>
          <a:stretch/>
        </p:blipFill>
        <p:spPr>
          <a:xfrm>
            <a:off x="5994400" y="1603070"/>
            <a:ext cx="5791200" cy="5162856"/>
          </a:xfrm>
          <a:prstGeom prst="rect">
            <a:avLst/>
          </a:prstGeom>
          <a:noFill/>
          <a:ln>
            <a:noFill/>
          </a:ln>
        </p:spPr>
      </p:pic>
      <p:sp>
        <p:nvSpPr>
          <p:cNvPr id="219" name="Google Shape;219;p24"/>
          <p:cNvSpPr/>
          <p:nvPr/>
        </p:nvSpPr>
        <p:spPr>
          <a:xfrm>
            <a:off x="289247" y="1603068"/>
            <a:ext cx="180530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B050"/>
                </a:solidFill>
                <a:latin typeface="Arial"/>
                <a:ea typeface="Arial"/>
                <a:cs typeface="Arial"/>
                <a:sym typeface="Arial"/>
                <a:hlinkClick r:id="rId5">
                  <a:extLst>
                    <a:ext uri="{A12FA001-AC4F-418D-AE19-62706E023703}">
                      <ahyp:hlinkClr xmlns:ahyp="http://schemas.microsoft.com/office/drawing/2018/hyperlinkcolor" xmlns="" val="tx"/>
                    </a:ext>
                  </a:extLst>
                </a:hlinkClick>
              </a:rPr>
              <a:t>Online Career Tours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5"/>
          <p:cNvSpPr txBox="1">
            <a:spLocks noGrp="1"/>
          </p:cNvSpPr>
          <p:nvPr>
            <p:ph type="title"/>
          </p:nvPr>
        </p:nvSpPr>
        <p:spPr>
          <a:xfrm>
            <a:off x="421241" y="255134"/>
            <a:ext cx="9292387" cy="10368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400">
                <a:latin typeface="Arial"/>
                <a:ea typeface="Arial"/>
                <a:cs typeface="Arial"/>
                <a:sym typeface="Arial"/>
              </a:rPr>
              <a:t>Virtual Industry Tours</a:t>
            </a:r>
            <a:endParaRPr>
              <a:latin typeface="Arial"/>
              <a:ea typeface="Arial"/>
              <a:cs typeface="Arial"/>
              <a:sym typeface="Arial"/>
            </a:endParaRPr>
          </a:p>
        </p:txBody>
      </p:sp>
      <p:sp>
        <p:nvSpPr>
          <p:cNvPr id="225" name="Google Shape;225;p25"/>
          <p:cNvSpPr txBox="1">
            <a:spLocks noGrp="1"/>
          </p:cNvSpPr>
          <p:nvPr>
            <p:ph type="body" idx="1"/>
          </p:nvPr>
        </p:nvSpPr>
        <p:spPr>
          <a:xfrm>
            <a:off x="0" y="1603069"/>
            <a:ext cx="11833412" cy="4652216"/>
          </a:xfrm>
          <a:prstGeom prst="rect">
            <a:avLst/>
          </a:prstGeom>
          <a:noFill/>
          <a:ln>
            <a:noFill/>
          </a:ln>
        </p:spPr>
        <p:txBody>
          <a:bodyPr spcFirstLastPara="1" wrap="square" lIns="91425" tIns="45700" rIns="91425" bIns="45700" anchor="t" anchorCtr="0">
            <a:noAutofit/>
          </a:bodyPr>
          <a:lstStyle/>
          <a:p>
            <a:pPr marL="461962" lvl="1" indent="0" algn="l" rtl="0">
              <a:lnSpc>
                <a:spcPct val="100000"/>
              </a:lnSpc>
              <a:spcBef>
                <a:spcPts val="400"/>
              </a:spcBef>
              <a:spcAft>
                <a:spcPts val="0"/>
              </a:spcAft>
              <a:buClr>
                <a:srgbClr val="00B050"/>
              </a:buClr>
              <a:buSzPts val="2000"/>
              <a:buNone/>
            </a:pPr>
            <a:r>
              <a:rPr lang="en-US" u="sng">
                <a:solidFill>
                  <a:srgbClr val="00B050"/>
                </a:solidFill>
                <a:hlinkClick r:id="rId3">
                  <a:extLst>
                    <a:ext uri="{A12FA001-AC4F-418D-AE19-62706E023703}">
                      <ahyp:hlinkClr xmlns:ahyp="http://schemas.microsoft.com/office/drawing/2018/hyperlinkcolor" xmlns="" val="tx"/>
                    </a:ext>
                  </a:extLst>
                </a:hlinkClick>
              </a:rPr>
              <a:t>Virtual Industry Tours</a:t>
            </a:r>
            <a:endParaRPr>
              <a:solidFill>
                <a:srgbClr val="002060"/>
              </a:solidFill>
              <a:latin typeface="Arial"/>
              <a:ea typeface="Arial"/>
              <a:cs typeface="Arial"/>
              <a:sym typeface="Arial"/>
            </a:endParaRPr>
          </a:p>
          <a:p>
            <a:pPr marL="692150" lvl="1" indent="-90487" algn="l" rtl="0">
              <a:lnSpc>
                <a:spcPct val="100000"/>
              </a:lnSpc>
              <a:spcBef>
                <a:spcPts val="440"/>
              </a:spcBef>
              <a:spcAft>
                <a:spcPts val="0"/>
              </a:spcAft>
              <a:buClr>
                <a:srgbClr val="377BBB"/>
              </a:buClr>
              <a:buSzPts val="2200"/>
              <a:buFont typeface="Arial"/>
              <a:buNone/>
            </a:pPr>
            <a:endParaRPr sz="2200">
              <a:solidFill>
                <a:srgbClr val="002060"/>
              </a:solidFill>
              <a:latin typeface="Arial"/>
              <a:ea typeface="Arial"/>
              <a:cs typeface="Arial"/>
              <a:sym typeface="Arial"/>
            </a:endParaRPr>
          </a:p>
          <a:p>
            <a:pPr marL="558800" lvl="1" indent="0" algn="l" rtl="0">
              <a:lnSpc>
                <a:spcPct val="90000"/>
              </a:lnSpc>
              <a:spcBef>
                <a:spcPts val="1000"/>
              </a:spcBef>
              <a:spcAft>
                <a:spcPts val="0"/>
              </a:spcAft>
              <a:buSzPts val="2000"/>
              <a:buNone/>
            </a:pPr>
            <a:endParaRPr sz="2200">
              <a:solidFill>
                <a:srgbClr val="002060"/>
              </a:solidFill>
            </a:endParaRPr>
          </a:p>
          <a:p>
            <a:pPr marL="914400" lvl="2" indent="-342900" algn="l" rtl="0">
              <a:lnSpc>
                <a:spcPct val="90000"/>
              </a:lnSpc>
              <a:spcBef>
                <a:spcPts val="0"/>
              </a:spcBef>
              <a:spcAft>
                <a:spcPts val="0"/>
              </a:spcAft>
              <a:buSzPts val="1800"/>
              <a:buFont typeface="Noto Sans Symbols"/>
              <a:buNone/>
            </a:pPr>
            <a:endParaRPr sz="2200"/>
          </a:p>
          <a:p>
            <a:pPr marL="0" lvl="0" indent="0" algn="l" rtl="0">
              <a:lnSpc>
                <a:spcPct val="90000"/>
              </a:lnSpc>
              <a:spcBef>
                <a:spcPts val="0"/>
              </a:spcBef>
              <a:spcAft>
                <a:spcPts val="0"/>
              </a:spcAft>
              <a:buSzPts val="2400"/>
              <a:buNone/>
            </a:pPr>
            <a:endParaRPr sz="1000"/>
          </a:p>
        </p:txBody>
      </p:sp>
      <p:sp>
        <p:nvSpPr>
          <p:cNvPr id="226" name="Google Shape;226;p25"/>
          <p:cNvSpPr txBox="1">
            <a:spLocks noGrp="1"/>
          </p:cNvSpPr>
          <p:nvPr>
            <p:ph type="sldNum" idx="4294967295"/>
          </p:nvPr>
        </p:nvSpPr>
        <p:spPr>
          <a:xfrm>
            <a:off x="9090763" y="6378575"/>
            <a:ext cx="2803525"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888888"/>
                </a:solidFill>
                <a:latin typeface="Arial"/>
                <a:ea typeface="Arial"/>
                <a:cs typeface="Arial"/>
                <a:sym typeface="Arial"/>
              </a:rPr>
              <a:t>7</a:t>
            </a:fld>
            <a:endParaRPr sz="1800" b="0" i="0" u="none" strike="noStrike" cap="none">
              <a:solidFill>
                <a:srgbClr val="888888"/>
              </a:solidFill>
              <a:latin typeface="Arial"/>
              <a:ea typeface="Arial"/>
              <a:cs typeface="Arial"/>
              <a:sym typeface="Arial"/>
            </a:endParaRPr>
          </a:p>
        </p:txBody>
      </p:sp>
      <p:pic>
        <p:nvPicPr>
          <p:cNvPr id="227" name="Google Shape;227;p25" descr="Screenshot of Nebraska Career Cluster Webpage - Text reads - Hear + Learn from professionals - experience virtual industry tours that provide a unique opportunity to get a glimpse inside Nebraska based industries without leaving your home or classroom" title="Screenshot of Nebraska Career Cluster Webpage"/>
          <p:cNvPicPr preferRelativeResize="0"/>
          <p:nvPr/>
        </p:nvPicPr>
        <p:blipFill rotWithShape="1">
          <a:blip r:embed="rId4">
            <a:alphaModFix/>
          </a:blip>
          <a:srcRect/>
          <a:stretch/>
        </p:blipFill>
        <p:spPr>
          <a:xfrm>
            <a:off x="87233" y="2362200"/>
            <a:ext cx="5648593" cy="3409950"/>
          </a:xfrm>
          <a:prstGeom prst="rect">
            <a:avLst/>
          </a:prstGeom>
          <a:noFill/>
          <a:ln>
            <a:noFill/>
          </a:ln>
        </p:spPr>
      </p:pic>
      <p:sp>
        <p:nvSpPr>
          <p:cNvPr id="228" name="Google Shape;228;p25"/>
          <p:cNvSpPr/>
          <p:nvPr/>
        </p:nvSpPr>
        <p:spPr>
          <a:xfrm>
            <a:off x="6236412" y="1603069"/>
            <a:ext cx="5955587" cy="52014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2060"/>
                </a:solidFill>
                <a:latin typeface="Arial"/>
                <a:ea typeface="Arial"/>
                <a:cs typeface="Arial"/>
                <a:sym typeface="Arial"/>
              </a:rPr>
              <a:t>These virtual industry tours provide a unique opportunity for students, parents and job-seekers to experience Nebraska-based industries without leaving the home or classroom.</a:t>
            </a:r>
            <a:endParaRPr/>
          </a:p>
          <a:p>
            <a:pPr marL="0" marR="0" lvl="0" indent="0" algn="l" rtl="0">
              <a:lnSpc>
                <a:spcPct val="100000"/>
              </a:lnSpc>
              <a:spcBef>
                <a:spcPts val="0"/>
              </a:spcBef>
              <a:spcAft>
                <a:spcPts val="0"/>
              </a:spcAft>
              <a:buNone/>
            </a:pPr>
            <a:endParaRPr sz="12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2060"/>
                </a:solidFill>
                <a:latin typeface="Arial"/>
                <a:ea typeface="Arial"/>
                <a:cs typeface="Arial"/>
                <a:sym typeface="Arial"/>
              </a:rPr>
              <a:t>The videos showcase different business and industries in each of the sixteen Career Clusters in the Nebraska Model. In addition to the tour of the business/industry, the videos also contain interviews with employees and managers discussing work requirements, education levels, salary and job prospects.</a:t>
            </a:r>
            <a:endParaRPr/>
          </a:p>
          <a:p>
            <a:pPr marL="0" marR="0" lvl="0" indent="0" algn="l" rtl="0">
              <a:lnSpc>
                <a:spcPct val="100000"/>
              </a:lnSpc>
              <a:spcBef>
                <a:spcPts val="0"/>
              </a:spcBef>
              <a:spcAft>
                <a:spcPts val="0"/>
              </a:spcAft>
              <a:buNone/>
            </a:pPr>
            <a:endParaRPr sz="12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2060"/>
                </a:solidFill>
                <a:latin typeface="Arial"/>
                <a:ea typeface="Arial"/>
                <a:cs typeface="Arial"/>
                <a:sym typeface="Arial"/>
              </a:rPr>
              <a:t>The videos will provide an accurate picture of today’s workplace, breaking down stereotypes and assumptions while emphasizing the knowledge and skills required to be successful.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6"/>
          <p:cNvSpPr txBox="1">
            <a:spLocks noGrp="1"/>
          </p:cNvSpPr>
          <p:nvPr>
            <p:ph type="title"/>
          </p:nvPr>
        </p:nvSpPr>
        <p:spPr>
          <a:xfrm>
            <a:off x="421241" y="255134"/>
            <a:ext cx="9292387" cy="10368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000">
                <a:latin typeface="Arial"/>
                <a:ea typeface="Arial"/>
                <a:cs typeface="Arial"/>
                <a:sym typeface="Arial"/>
              </a:rPr>
              <a:t>Virtual Work-Site Tours</a:t>
            </a:r>
            <a:endParaRPr sz="4000">
              <a:latin typeface="Arial"/>
              <a:ea typeface="Arial"/>
              <a:cs typeface="Arial"/>
              <a:sym typeface="Arial"/>
            </a:endParaRPr>
          </a:p>
        </p:txBody>
      </p:sp>
      <p:sp>
        <p:nvSpPr>
          <p:cNvPr id="234" name="Google Shape;234;p26"/>
          <p:cNvSpPr txBox="1">
            <a:spLocks noGrp="1"/>
          </p:cNvSpPr>
          <p:nvPr>
            <p:ph type="body" idx="1"/>
          </p:nvPr>
        </p:nvSpPr>
        <p:spPr>
          <a:xfrm>
            <a:off x="184934" y="1291984"/>
            <a:ext cx="11928297" cy="4652216"/>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Clr>
                <a:srgbClr val="034680"/>
              </a:buClr>
              <a:buSzPts val="1200"/>
              <a:buNone/>
            </a:pPr>
            <a:endParaRPr sz="1200">
              <a:solidFill>
                <a:srgbClr val="002060"/>
              </a:solidFill>
              <a:latin typeface="Arial"/>
              <a:ea typeface="Arial"/>
              <a:cs typeface="Arial"/>
              <a:sym typeface="Arial"/>
            </a:endParaRPr>
          </a:p>
          <a:p>
            <a:pPr marL="342900" lvl="0" indent="-342900" algn="l" rtl="0">
              <a:lnSpc>
                <a:spcPct val="100000"/>
              </a:lnSpc>
              <a:spcBef>
                <a:spcPts val="400"/>
              </a:spcBef>
              <a:spcAft>
                <a:spcPts val="0"/>
              </a:spcAft>
              <a:buClr>
                <a:srgbClr val="002060"/>
              </a:buClr>
              <a:buSzPts val="2000"/>
              <a:buFont typeface="Arial"/>
              <a:buChar char="•"/>
            </a:pPr>
            <a:r>
              <a:rPr lang="en-US" sz="2000" b="1">
                <a:solidFill>
                  <a:srgbClr val="002060"/>
                </a:solidFill>
                <a:latin typeface="Arial"/>
                <a:ea typeface="Arial"/>
                <a:cs typeface="Arial"/>
                <a:sym typeface="Arial"/>
              </a:rPr>
              <a:t>Tour Jobs that People Do in One Workplace</a:t>
            </a:r>
            <a:endParaRPr/>
          </a:p>
          <a:p>
            <a:pPr marL="742950" lvl="1" indent="-285750" algn="l" rtl="0">
              <a:lnSpc>
                <a:spcPct val="100000"/>
              </a:lnSpc>
              <a:spcBef>
                <a:spcPts val="400"/>
              </a:spcBef>
              <a:spcAft>
                <a:spcPts val="0"/>
              </a:spcAft>
              <a:buClr>
                <a:srgbClr val="002060"/>
              </a:buClr>
              <a:buSzPts val="2000"/>
              <a:buFont typeface="Arial"/>
              <a:buChar char="–"/>
            </a:pPr>
            <a:r>
              <a:rPr lang="en-US">
                <a:solidFill>
                  <a:srgbClr val="002060"/>
                </a:solidFill>
                <a:latin typeface="Arial"/>
                <a:ea typeface="Arial"/>
                <a:cs typeface="Arial"/>
                <a:sym typeface="Arial"/>
              </a:rPr>
              <a:t>Virtual tours and visits are also a great way to show students a range of occupations and career options that may exist within one business or workplace. </a:t>
            </a:r>
            <a:endParaRPr/>
          </a:p>
          <a:p>
            <a:pPr marL="742950" lvl="1" indent="-285750" algn="l" rtl="0">
              <a:lnSpc>
                <a:spcPct val="100000"/>
              </a:lnSpc>
              <a:spcBef>
                <a:spcPts val="400"/>
              </a:spcBef>
              <a:spcAft>
                <a:spcPts val="0"/>
              </a:spcAft>
              <a:buClr>
                <a:srgbClr val="002060"/>
              </a:buClr>
              <a:buSzPts val="2000"/>
              <a:buFont typeface="Arial"/>
              <a:buChar char="–"/>
            </a:pPr>
            <a:r>
              <a:rPr lang="en-US">
                <a:solidFill>
                  <a:srgbClr val="002060"/>
                </a:solidFill>
                <a:latin typeface="Arial"/>
                <a:ea typeface="Arial"/>
                <a:cs typeface="Arial"/>
                <a:sym typeface="Arial"/>
              </a:rPr>
              <a:t>For example, an airport, zoo, manufacturing plant</a:t>
            </a:r>
            <a:endParaRPr/>
          </a:p>
          <a:p>
            <a:pPr marL="457200" lvl="1" indent="0" algn="l" rtl="0">
              <a:lnSpc>
                <a:spcPct val="100000"/>
              </a:lnSpc>
              <a:spcBef>
                <a:spcPts val="160"/>
              </a:spcBef>
              <a:spcAft>
                <a:spcPts val="0"/>
              </a:spcAft>
              <a:buClr>
                <a:srgbClr val="377BBB"/>
              </a:buClr>
              <a:buSzPts val="800"/>
              <a:buNone/>
            </a:pPr>
            <a:endParaRPr sz="800">
              <a:solidFill>
                <a:srgbClr val="002060"/>
              </a:solidFill>
              <a:latin typeface="Arial"/>
              <a:ea typeface="Arial"/>
              <a:cs typeface="Arial"/>
              <a:sym typeface="Arial"/>
            </a:endParaRPr>
          </a:p>
          <a:p>
            <a:pPr marL="342900" lvl="0" indent="-342900" algn="l" rtl="0">
              <a:lnSpc>
                <a:spcPct val="100000"/>
              </a:lnSpc>
              <a:spcBef>
                <a:spcPts val="400"/>
              </a:spcBef>
              <a:spcAft>
                <a:spcPts val="0"/>
              </a:spcAft>
              <a:buClr>
                <a:srgbClr val="002060"/>
              </a:buClr>
              <a:buSzPts val="2000"/>
              <a:buFont typeface="Arial"/>
              <a:buChar char="•"/>
            </a:pPr>
            <a:r>
              <a:rPr lang="en-US" sz="2000" b="1">
                <a:solidFill>
                  <a:srgbClr val="002060"/>
                </a:solidFill>
                <a:latin typeface="Arial"/>
                <a:ea typeface="Arial"/>
                <a:cs typeface="Arial"/>
                <a:sym typeface="Arial"/>
              </a:rPr>
              <a:t>Tour “Essential” Jobs (Today’s World)</a:t>
            </a:r>
            <a:endParaRPr/>
          </a:p>
          <a:p>
            <a:pPr marL="742950" lvl="1" indent="-285750" algn="l" rtl="0">
              <a:lnSpc>
                <a:spcPct val="100000"/>
              </a:lnSpc>
              <a:spcBef>
                <a:spcPts val="400"/>
              </a:spcBef>
              <a:spcAft>
                <a:spcPts val="0"/>
              </a:spcAft>
              <a:buClr>
                <a:srgbClr val="002060"/>
              </a:buClr>
              <a:buSzPts val="2000"/>
              <a:buFont typeface="Arial"/>
              <a:buChar char="–"/>
            </a:pPr>
            <a:r>
              <a:rPr lang="en-US">
                <a:solidFill>
                  <a:srgbClr val="002060"/>
                </a:solidFill>
                <a:latin typeface="Arial"/>
                <a:ea typeface="Arial"/>
                <a:cs typeface="Arial"/>
                <a:sym typeface="Arial"/>
              </a:rPr>
              <a:t>Grocery stores, hospitals, garage door repair, Heating and Air, Plumbing companies</a:t>
            </a:r>
            <a:endParaRPr/>
          </a:p>
          <a:p>
            <a:pPr marL="457200" lvl="1" indent="0" algn="l" rtl="0">
              <a:lnSpc>
                <a:spcPct val="100000"/>
              </a:lnSpc>
              <a:spcBef>
                <a:spcPts val="160"/>
              </a:spcBef>
              <a:spcAft>
                <a:spcPts val="0"/>
              </a:spcAft>
              <a:buClr>
                <a:srgbClr val="377BBB"/>
              </a:buClr>
              <a:buSzPts val="800"/>
              <a:buNone/>
            </a:pPr>
            <a:endParaRPr sz="800">
              <a:solidFill>
                <a:srgbClr val="002060"/>
              </a:solidFill>
              <a:latin typeface="Arial"/>
              <a:ea typeface="Arial"/>
              <a:cs typeface="Arial"/>
              <a:sym typeface="Arial"/>
            </a:endParaRPr>
          </a:p>
          <a:p>
            <a:pPr marL="342900" lvl="0" indent="-342900" algn="l" rtl="0">
              <a:lnSpc>
                <a:spcPct val="100000"/>
              </a:lnSpc>
              <a:spcBef>
                <a:spcPts val="400"/>
              </a:spcBef>
              <a:spcAft>
                <a:spcPts val="0"/>
              </a:spcAft>
              <a:buClr>
                <a:srgbClr val="002060"/>
              </a:buClr>
              <a:buSzPts val="2000"/>
              <a:buFont typeface="Arial"/>
              <a:buChar char="•"/>
            </a:pPr>
            <a:r>
              <a:rPr lang="en-US" sz="2000" b="1">
                <a:solidFill>
                  <a:srgbClr val="002060"/>
                </a:solidFill>
                <a:latin typeface="Arial"/>
                <a:ea typeface="Arial"/>
                <a:cs typeface="Arial"/>
                <a:sym typeface="Arial"/>
              </a:rPr>
              <a:t>Tour businesses that expose students with disabilities to employment opportunities that lead to industry-recognized credentials, and/or opportunities for internships or apprenticeships.</a:t>
            </a:r>
            <a:endParaRPr/>
          </a:p>
          <a:p>
            <a:pPr marL="0" lvl="0" indent="0" algn="l" rtl="0">
              <a:lnSpc>
                <a:spcPct val="100000"/>
              </a:lnSpc>
              <a:spcBef>
                <a:spcPts val="160"/>
              </a:spcBef>
              <a:spcAft>
                <a:spcPts val="0"/>
              </a:spcAft>
              <a:buClr>
                <a:srgbClr val="034680"/>
              </a:buClr>
              <a:buSzPts val="800"/>
              <a:buNone/>
            </a:pPr>
            <a:endParaRPr sz="800" b="1">
              <a:solidFill>
                <a:srgbClr val="002060"/>
              </a:solidFill>
              <a:latin typeface="Arial"/>
              <a:ea typeface="Arial"/>
              <a:cs typeface="Arial"/>
              <a:sym typeface="Arial"/>
            </a:endParaRPr>
          </a:p>
          <a:p>
            <a:pPr marL="342900" lvl="0" indent="-342900" algn="l" rtl="0">
              <a:lnSpc>
                <a:spcPct val="100000"/>
              </a:lnSpc>
              <a:spcBef>
                <a:spcPts val="400"/>
              </a:spcBef>
              <a:spcAft>
                <a:spcPts val="0"/>
              </a:spcAft>
              <a:buClr>
                <a:srgbClr val="002060"/>
              </a:buClr>
              <a:buSzPts val="2000"/>
              <a:buFont typeface="Arial"/>
              <a:buChar char="•"/>
            </a:pPr>
            <a:r>
              <a:rPr lang="en-US" sz="2000" b="1">
                <a:solidFill>
                  <a:srgbClr val="002060"/>
                </a:solidFill>
                <a:latin typeface="Arial"/>
                <a:ea typeface="Arial"/>
                <a:cs typeface="Arial"/>
                <a:sym typeface="Arial"/>
              </a:rPr>
              <a:t>Workplace tours and visits are most engaging when the employer is willing to provide hands-on opportunities for students to experience some aspects of one or more jobs. </a:t>
            </a:r>
            <a:endParaRPr/>
          </a:p>
          <a:p>
            <a:pPr marL="742950" lvl="1" indent="-285750" algn="l" rtl="0">
              <a:lnSpc>
                <a:spcPct val="100000"/>
              </a:lnSpc>
              <a:spcBef>
                <a:spcPts val="400"/>
              </a:spcBef>
              <a:spcAft>
                <a:spcPts val="0"/>
              </a:spcAft>
              <a:buClr>
                <a:srgbClr val="002060"/>
              </a:buClr>
              <a:buSzPts val="2000"/>
              <a:buFont typeface="Arial"/>
              <a:buChar char="–"/>
            </a:pPr>
            <a:r>
              <a:rPr lang="en-US">
                <a:solidFill>
                  <a:srgbClr val="002060"/>
                </a:solidFill>
                <a:latin typeface="Arial"/>
                <a:ea typeface="Arial"/>
                <a:cs typeface="Arial"/>
                <a:sym typeface="Arial"/>
              </a:rPr>
              <a:t>Tough to do virtually, but get creative. What might the student have available at home they could touch and work with that was talked about in the workplace video? </a:t>
            </a:r>
            <a:endParaRPr/>
          </a:p>
          <a:p>
            <a:pPr marL="742950" lvl="1" indent="-285750" algn="l" rtl="0">
              <a:lnSpc>
                <a:spcPct val="100000"/>
              </a:lnSpc>
              <a:spcBef>
                <a:spcPts val="400"/>
              </a:spcBef>
              <a:spcAft>
                <a:spcPts val="0"/>
              </a:spcAft>
              <a:buClr>
                <a:srgbClr val="002060"/>
              </a:buClr>
              <a:buSzPts val="2000"/>
              <a:buFont typeface="Arial"/>
              <a:buChar char="–"/>
            </a:pPr>
            <a:r>
              <a:rPr lang="en-US">
                <a:solidFill>
                  <a:srgbClr val="002060"/>
                </a:solidFill>
                <a:latin typeface="Arial"/>
                <a:ea typeface="Arial"/>
                <a:cs typeface="Arial"/>
                <a:sym typeface="Arial"/>
              </a:rPr>
              <a:t>If student is really interest in a workplace, document and follow up with an on-site visit in the fall if possible.</a:t>
            </a:r>
            <a:endParaRPr/>
          </a:p>
          <a:p>
            <a:pPr marL="558800" lvl="1" indent="0" algn="l" rtl="0">
              <a:lnSpc>
                <a:spcPct val="90000"/>
              </a:lnSpc>
              <a:spcBef>
                <a:spcPts val="1000"/>
              </a:spcBef>
              <a:spcAft>
                <a:spcPts val="0"/>
              </a:spcAft>
              <a:buSzPts val="2000"/>
              <a:buNone/>
            </a:pPr>
            <a:endParaRPr sz="2200">
              <a:solidFill>
                <a:srgbClr val="002060"/>
              </a:solidFill>
            </a:endParaRPr>
          </a:p>
          <a:p>
            <a:pPr marL="914400" lvl="2" indent="-342900" algn="l" rtl="0">
              <a:lnSpc>
                <a:spcPct val="90000"/>
              </a:lnSpc>
              <a:spcBef>
                <a:spcPts val="0"/>
              </a:spcBef>
              <a:spcAft>
                <a:spcPts val="0"/>
              </a:spcAft>
              <a:buSzPts val="1800"/>
              <a:buFont typeface="Noto Sans Symbols"/>
              <a:buNone/>
            </a:pPr>
            <a:endParaRPr sz="2200"/>
          </a:p>
          <a:p>
            <a:pPr marL="0" lvl="0" indent="0" algn="l" rtl="0">
              <a:lnSpc>
                <a:spcPct val="90000"/>
              </a:lnSpc>
              <a:spcBef>
                <a:spcPts val="0"/>
              </a:spcBef>
              <a:spcAft>
                <a:spcPts val="0"/>
              </a:spcAft>
              <a:buSzPts val="2400"/>
              <a:buNone/>
            </a:pPr>
            <a:endParaRPr sz="1000"/>
          </a:p>
        </p:txBody>
      </p:sp>
      <p:sp>
        <p:nvSpPr>
          <p:cNvPr id="235" name="Google Shape;235;p26"/>
          <p:cNvSpPr txBox="1">
            <a:spLocks noGrp="1"/>
          </p:cNvSpPr>
          <p:nvPr>
            <p:ph type="sldNum" idx="4294967295"/>
          </p:nvPr>
        </p:nvSpPr>
        <p:spPr>
          <a:xfrm>
            <a:off x="9090763" y="6378575"/>
            <a:ext cx="2803525"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888888"/>
                </a:solidFill>
                <a:latin typeface="Arial"/>
                <a:ea typeface="Arial"/>
                <a:cs typeface="Arial"/>
                <a:sym typeface="Arial"/>
              </a:rPr>
              <a:t>8</a:t>
            </a:fld>
            <a:endParaRPr sz="1800" b="0" i="0" u="none" strike="noStrike" cap="none">
              <a:solidFill>
                <a:srgbClr val="88888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7"/>
          <p:cNvSpPr txBox="1">
            <a:spLocks noGrp="1"/>
          </p:cNvSpPr>
          <p:nvPr>
            <p:ph type="title"/>
          </p:nvPr>
        </p:nvSpPr>
        <p:spPr>
          <a:xfrm>
            <a:off x="421241" y="255134"/>
            <a:ext cx="9292387" cy="10368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000">
                <a:latin typeface="Arial"/>
                <a:ea typeface="Arial"/>
                <a:cs typeface="Arial"/>
                <a:sym typeface="Arial"/>
              </a:rPr>
              <a:t>Organize Career Cluster Employer Demonstrations</a:t>
            </a:r>
            <a:endParaRPr sz="4000">
              <a:latin typeface="Arial"/>
              <a:ea typeface="Arial"/>
              <a:cs typeface="Arial"/>
              <a:sym typeface="Arial"/>
            </a:endParaRPr>
          </a:p>
        </p:txBody>
      </p:sp>
      <p:sp>
        <p:nvSpPr>
          <p:cNvPr id="241" name="Google Shape;241;p27"/>
          <p:cNvSpPr txBox="1">
            <a:spLocks noGrp="1"/>
          </p:cNvSpPr>
          <p:nvPr>
            <p:ph type="body" idx="1"/>
          </p:nvPr>
        </p:nvSpPr>
        <p:spPr>
          <a:xfrm>
            <a:off x="184934" y="1291984"/>
            <a:ext cx="11928297" cy="4652216"/>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Clr>
                <a:srgbClr val="034680"/>
              </a:buClr>
              <a:buSzPts val="1200"/>
              <a:buNone/>
            </a:pPr>
            <a:endParaRPr sz="1200">
              <a:solidFill>
                <a:srgbClr val="002060"/>
              </a:solidFill>
              <a:latin typeface="Arial"/>
              <a:ea typeface="Arial"/>
              <a:cs typeface="Arial"/>
              <a:sym typeface="Arial"/>
            </a:endParaRPr>
          </a:p>
          <a:p>
            <a:pPr marL="457200" marR="0" lvl="0" indent="-381000" algn="l" rtl="0">
              <a:lnSpc>
                <a:spcPct val="90000"/>
              </a:lnSpc>
              <a:spcBef>
                <a:spcPts val="1800"/>
              </a:spcBef>
              <a:spcAft>
                <a:spcPts val="0"/>
              </a:spcAft>
              <a:buClr>
                <a:srgbClr val="080808"/>
              </a:buClr>
              <a:buSzPts val="2400"/>
              <a:buFont typeface="Arial"/>
              <a:buChar char="•"/>
            </a:pPr>
            <a:r>
              <a:rPr lang="en-US">
                <a:solidFill>
                  <a:srgbClr val="002060"/>
                </a:solidFill>
              </a:rPr>
              <a:t>Use Interactive Activities and Choices to Engage Students </a:t>
            </a:r>
            <a:endParaRPr/>
          </a:p>
          <a:p>
            <a:pPr marL="457200" marR="0" lvl="0" indent="-381000" algn="l" rtl="0">
              <a:lnSpc>
                <a:spcPct val="90000"/>
              </a:lnSpc>
              <a:spcBef>
                <a:spcPts val="1800"/>
              </a:spcBef>
              <a:spcAft>
                <a:spcPts val="0"/>
              </a:spcAft>
              <a:buClr>
                <a:srgbClr val="080808"/>
              </a:buClr>
              <a:buSzPts val="2400"/>
              <a:buFont typeface="Arial"/>
              <a:buChar char="•"/>
            </a:pPr>
            <a:r>
              <a:rPr lang="en-US">
                <a:solidFill>
                  <a:srgbClr val="002060"/>
                </a:solidFill>
              </a:rPr>
              <a:t>Organize an event with employers from all 16 career clusters. One activity as an example, could be modeled after the TV game show, “What’s My Line?”</a:t>
            </a:r>
            <a:endParaRPr/>
          </a:p>
          <a:p>
            <a:pPr marL="457200" marR="0" lvl="0" indent="-381000" algn="l" rtl="0">
              <a:lnSpc>
                <a:spcPct val="90000"/>
              </a:lnSpc>
              <a:spcBef>
                <a:spcPts val="1800"/>
              </a:spcBef>
              <a:spcAft>
                <a:spcPts val="0"/>
              </a:spcAft>
              <a:buClr>
                <a:srgbClr val="080808"/>
              </a:buClr>
              <a:buSzPts val="2400"/>
              <a:buFont typeface="Arial"/>
              <a:buChar char="•"/>
            </a:pPr>
            <a:r>
              <a:rPr lang="en-US">
                <a:solidFill>
                  <a:srgbClr val="002060"/>
                </a:solidFill>
              </a:rPr>
              <a:t>Professionals in nontraditional careers describe what they do at work and students guess what their occupation is. </a:t>
            </a:r>
            <a:endParaRPr/>
          </a:p>
          <a:p>
            <a:pPr marL="457200" marR="0" lvl="0" indent="-381000" algn="l" rtl="0">
              <a:lnSpc>
                <a:spcPct val="90000"/>
              </a:lnSpc>
              <a:spcBef>
                <a:spcPts val="1800"/>
              </a:spcBef>
              <a:spcAft>
                <a:spcPts val="0"/>
              </a:spcAft>
              <a:buClr>
                <a:srgbClr val="080808"/>
              </a:buClr>
              <a:buSzPts val="2400"/>
              <a:buFont typeface="Arial"/>
              <a:buChar char="•"/>
            </a:pPr>
            <a:r>
              <a:rPr lang="en-US">
                <a:solidFill>
                  <a:srgbClr val="002060"/>
                </a:solidFill>
              </a:rPr>
              <a:t>Ideas for professionals include a skydiver, a female firefighter, a chef, a falconer, etc. </a:t>
            </a:r>
            <a:endParaRPr/>
          </a:p>
          <a:p>
            <a:pPr marL="457200" marR="0" lvl="0" indent="-381000" algn="l" rtl="0">
              <a:lnSpc>
                <a:spcPct val="90000"/>
              </a:lnSpc>
              <a:spcBef>
                <a:spcPts val="1800"/>
              </a:spcBef>
              <a:spcAft>
                <a:spcPts val="0"/>
              </a:spcAft>
              <a:buClr>
                <a:srgbClr val="080808"/>
              </a:buClr>
              <a:buSzPts val="2400"/>
              <a:buFont typeface="Arial"/>
              <a:buChar char="•"/>
            </a:pPr>
            <a:r>
              <a:rPr lang="en-US">
                <a:solidFill>
                  <a:srgbClr val="002060"/>
                </a:solidFill>
              </a:rPr>
              <a:t>The professionals each talk about how they got to where they are professionally.</a:t>
            </a:r>
            <a:endParaRPr/>
          </a:p>
          <a:p>
            <a:pPr marL="558800" lvl="1" indent="0" algn="l" rtl="0">
              <a:lnSpc>
                <a:spcPct val="90000"/>
              </a:lnSpc>
              <a:spcBef>
                <a:spcPts val="1000"/>
              </a:spcBef>
              <a:spcAft>
                <a:spcPts val="0"/>
              </a:spcAft>
              <a:buSzPts val="2000"/>
              <a:buNone/>
            </a:pPr>
            <a:endParaRPr sz="2200">
              <a:solidFill>
                <a:srgbClr val="002060"/>
              </a:solidFill>
            </a:endParaRPr>
          </a:p>
          <a:p>
            <a:pPr marL="914400" lvl="2" indent="-342900" algn="l" rtl="0">
              <a:lnSpc>
                <a:spcPct val="90000"/>
              </a:lnSpc>
              <a:spcBef>
                <a:spcPts val="0"/>
              </a:spcBef>
              <a:spcAft>
                <a:spcPts val="0"/>
              </a:spcAft>
              <a:buSzPts val="1800"/>
              <a:buFont typeface="Noto Sans Symbols"/>
              <a:buNone/>
            </a:pPr>
            <a:endParaRPr sz="2200"/>
          </a:p>
          <a:p>
            <a:pPr marL="0" lvl="0" indent="0" algn="l" rtl="0">
              <a:lnSpc>
                <a:spcPct val="90000"/>
              </a:lnSpc>
              <a:spcBef>
                <a:spcPts val="0"/>
              </a:spcBef>
              <a:spcAft>
                <a:spcPts val="0"/>
              </a:spcAft>
              <a:buSzPts val="2400"/>
              <a:buNone/>
            </a:pPr>
            <a:endParaRPr sz="1000"/>
          </a:p>
        </p:txBody>
      </p:sp>
      <p:sp>
        <p:nvSpPr>
          <p:cNvPr id="242" name="Google Shape;242;p27"/>
          <p:cNvSpPr txBox="1">
            <a:spLocks noGrp="1"/>
          </p:cNvSpPr>
          <p:nvPr>
            <p:ph type="sldNum" idx="4294967295"/>
          </p:nvPr>
        </p:nvSpPr>
        <p:spPr>
          <a:xfrm>
            <a:off x="9090763" y="6378575"/>
            <a:ext cx="2803525"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888888"/>
                </a:solidFill>
                <a:latin typeface="Arial"/>
                <a:ea typeface="Arial"/>
                <a:cs typeface="Arial"/>
                <a:sym typeface="Arial"/>
              </a:rPr>
              <a:t>9</a:t>
            </a:fld>
            <a:endParaRPr sz="1800" b="0" i="0" u="none" strike="noStrike" cap="none">
              <a:solidFill>
                <a:srgbClr val="888888"/>
              </a:solidFill>
              <a:latin typeface="Arial"/>
              <a:ea typeface="Arial"/>
              <a:cs typeface="Arial"/>
              <a:sym typeface="Arial"/>
            </a:endParaRPr>
          </a:p>
        </p:txBody>
      </p:sp>
      <p:sp>
        <p:nvSpPr>
          <p:cNvPr id="243" name="Google Shape;243;p27"/>
          <p:cNvSpPr/>
          <p:nvPr/>
        </p:nvSpPr>
        <p:spPr>
          <a:xfrm>
            <a:off x="2743200" y="6111909"/>
            <a:ext cx="6096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9639"/>
              </a:buClr>
              <a:buSzPts val="1600"/>
              <a:buFont typeface="Arial"/>
              <a:buNone/>
            </a:pPr>
            <a:r>
              <a:rPr lang="en-US" sz="1600" b="1" i="0" u="sng" strike="noStrike" cap="none">
                <a:solidFill>
                  <a:srgbClr val="009639"/>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adapted from www.ncwd-youth.info/innovative-strategies</a:t>
            </a:r>
            <a:endParaRPr sz="16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ork Based Learning Experiences in a Virtual World &amp;quot;&quot;/&gt;&lt;property id=&quot;20307&quot; value=&quot;256&quot;/&gt;&lt;/object&gt;&lt;object type=&quot;3&quot; unique_id=&quot;10004&quot;&gt;&lt;property id=&quot;20148&quot; value=&quot;5&quot;/&gt;&lt;property id=&quot;20300&quot; value=&quot;Slide 2 - &amp;quot; What TA Centers Have Learned From States&amp;quot;&quot;/&gt;&lt;property id=&quot;20307&quot; value=&quot;257&quot;/&gt;&lt;/object&gt;&lt;object type=&quot;3&quot; unique_id=&quot;10005&quot;&gt;&lt;property id=&quot;20148&quot; value=&quot;5&quot;/&gt;&lt;property id=&quot;20300&quot; value=&quot;Slide 3 - &amp;quot;What is Work-based Learning?&amp;quot;&quot;/&gt;&lt;property id=&quot;20307&quot; value=&quot;258&quot;/&gt;&lt;/object&gt;&lt;object type=&quot;3&quot; unique_id=&quot;10006&quot;&gt;&lt;property id=&quot;20148&quot; value=&quot;5&quot;/&gt;&lt;property id=&quot;20300&quot; value=&quot;Slide 4 - &amp;quot;Student and Family Engagement&amp;quot;&quot;/&gt;&lt;property id=&quot;20307&quot; value=&quot;259&quot;/&gt;&lt;/object&gt;&lt;object type=&quot;3&quot; unique_id=&quot;10007&quot;&gt;&lt;property id=&quot;20148&quot; value=&quot;5&quot;/&gt;&lt;property id=&quot;20300&quot; value=&quot;Slide 5 - &amp;quot;Virtual Work-Based Learning Experiences&amp;quot;&quot;/&gt;&lt;property id=&quot;20307&quot; value=&quot;260&quot;/&gt;&lt;/object&gt;&lt;object type=&quot;3&quot; unique_id=&quot;10008&quot;&gt;&lt;property id=&quot;20148&quot; value=&quot;5&quot;/&gt;&lt;property id=&quot;20300&quot; value=&quot;Slide 6 - &amp;quot;On-Line Career Tours&amp;quot;&quot;/&gt;&lt;property id=&quot;20307&quot; value=&quot;261&quot;/&gt;&lt;/object&gt;&lt;object type=&quot;3&quot; unique_id=&quot;10009&quot;&gt;&lt;property id=&quot;20148&quot; value=&quot;5&quot;/&gt;&lt;property id=&quot;20300&quot; value=&quot;Slide 7 - &amp;quot;Virtual Industry Tours&amp;quot;&quot;/&gt;&lt;property id=&quot;20307&quot; value=&quot;262&quot;/&gt;&lt;/object&gt;&lt;object type=&quot;3&quot; unique_id=&quot;10010&quot;&gt;&lt;property id=&quot;20148&quot; value=&quot;5&quot;/&gt;&lt;property id=&quot;20300&quot; value=&quot;Slide 8 - &amp;quot;Virtual Work-Site Tours&amp;quot;&quot;/&gt;&lt;property id=&quot;20307&quot; value=&quot;263&quot;/&gt;&lt;/object&gt;&lt;object type=&quot;3&quot; unique_id=&quot;10011&quot;&gt;&lt;property id=&quot;20148&quot; value=&quot;5&quot;/&gt;&lt;property id=&quot;20300&quot; value=&quot;Slide 9 - &amp;quot;Organize Career Cluster Employer Demonstrations&amp;quot;&quot;/&gt;&lt;property id=&quot;20307&quot; value=&quot;264&quot;/&gt;&lt;/object&gt;&lt;object type=&quot;3&quot; unique_id=&quot;10012&quot;&gt;&lt;property id=&quot;20148&quot; value=&quot;5&quot;/&gt;&lt;property id=&quot;20300&quot; value=&quot;Slide 10 - &amp;quot;Make Informational Interviews Interactive&amp;quot;&quot;/&gt;&lt;property id=&quot;20307&quot; value=&quot;265&quot;/&gt;&lt;/object&gt;&lt;object type=&quot;3&quot; unique_id=&quot;10013&quot;&gt;&lt;property id=&quot;20148&quot; value=&quot;5&quot;/&gt;&lt;property id=&quot;20300&quot; value=&quot;Slide 11 - &amp;quot;Mentoring Activities&amp;quot;&quot;/&gt;&lt;property id=&quot;20307&quot; value=&quot;266&quot;/&gt;&lt;/object&gt;&lt;object type=&quot;3&quot; unique_id=&quot;10015&quot;&gt;&lt;property id=&quot;20148&quot; value=&quot;5&quot;/&gt;&lt;property id=&quot;20300&quot; value=&quot;Slide 12 - &amp;quot;Explore-Work (WINTAC)&amp;quot;&quot;/&gt;&lt;property id=&quot;20307&quot; value=&quot;268&quot;/&gt;&lt;/object&gt;&lt;object type=&quot;3&quot; unique_id=&quot;10016&quot;&gt;&lt;property id=&quot;20148&quot; value=&quot;5&quot;/&gt;&lt;property id=&quot;20300&quot; value=&quot;Slide 13 - &amp;quot;Assess Interests and Explore Careers&amp;quot;&quot;/&gt;&lt;property id=&quot;20307&quot; value=&quot;269&quot;/&gt;&lt;/object&gt;&lt;object type=&quot;3&quot; unique_id=&quot;10017&quot;&gt;&lt;property id=&quot;20148&quot; value=&quot;5&quot;/&gt;&lt;property id=&quot;20300&quot; value=&quot;Slide 14 - &amp;quot;Assess Interests and Explore Careers (continued)&amp;quot;&quot;/&gt;&lt;property id=&quot;20307&quot; value=&quot;270&quot;/&gt;&lt;/object&gt;&lt;object type=&quot;3&quot; unique_id=&quot;10018&quot;&gt;&lt;property id=&quot;20148&quot; value=&quot;5&quot;/&gt;&lt;property id=&quot;20300&quot; value=&quot;Slide 15 - &amp;quot;COVID-19 Resources&amp;quot;&quot;/&gt;&lt;property id=&quot;20307&quot; value=&quot;271&quot;/&gt;&lt;/object&gt;&lt;object type=&quot;3&quot; unique_id=&quot;10019&quot;&gt;&lt;property id=&quot;20148&quot; value=&quot;5&quot;/&gt;&lt;property id=&quot;20300&quot; value=&quot;Slide 16 - &amp;quot;&amp;amp;#x09;&amp;#x0D;Thank You&amp;quot;&quot;/&gt;&lt;property id=&quot;20307&quot; value=&quot;272&quot;/&gt;&lt;/object&gt;&lt;/object&gt;&lt;object type=&quot;8&quot; unique_id=&quot;10038&quot;&gt;&lt;/object&gt;&lt;/object&gt;&lt;/database&gt;"/>
  <p:tag name="SECTOMILLISECCONVERTED" val="1"/>
</p:tagLst>
</file>

<file path=ppt/theme/theme1.xml><?xml version="1.0" encoding="utf-8"?>
<a:theme xmlns:a="http://schemas.openxmlformats.org/drawingml/2006/main" name="2_Sales Direction 16X9">
  <a:themeElements>
    <a:clrScheme name="WINTAC TA1">
      <a:dk1>
        <a:srgbClr val="545E74"/>
      </a:dk1>
      <a:lt1>
        <a:srgbClr val="FFFFFF"/>
      </a:lt1>
      <a:dk2>
        <a:srgbClr val="545E74"/>
      </a:dk2>
      <a:lt2>
        <a:srgbClr val="FFFFFF"/>
      </a:lt2>
      <a:accent1>
        <a:srgbClr val="545E74"/>
      </a:accent1>
      <a:accent2>
        <a:srgbClr val="40B250"/>
      </a:accent2>
      <a:accent3>
        <a:srgbClr val="4D80B0"/>
      </a:accent3>
      <a:accent4>
        <a:srgbClr val="E38E41"/>
      </a:accent4>
      <a:accent5>
        <a:srgbClr val="97ABE4"/>
      </a:accent5>
      <a:accent6>
        <a:srgbClr val="F5D632"/>
      </a:accent6>
      <a:hlink>
        <a:srgbClr val="377BBB"/>
      </a:hlink>
      <a:folHlink>
        <a:srgbClr val="034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les Direction 16X9">
  <a:themeElements>
    <a:clrScheme name="WINTAC TA1">
      <a:dk1>
        <a:srgbClr val="545E74"/>
      </a:dk1>
      <a:lt1>
        <a:srgbClr val="FFFFFF"/>
      </a:lt1>
      <a:dk2>
        <a:srgbClr val="545E74"/>
      </a:dk2>
      <a:lt2>
        <a:srgbClr val="FFFFFF"/>
      </a:lt2>
      <a:accent1>
        <a:srgbClr val="545E74"/>
      </a:accent1>
      <a:accent2>
        <a:srgbClr val="40B250"/>
      </a:accent2>
      <a:accent3>
        <a:srgbClr val="4D80B0"/>
      </a:accent3>
      <a:accent4>
        <a:srgbClr val="E38E41"/>
      </a:accent4>
      <a:accent5>
        <a:srgbClr val="97ABE4"/>
      </a:accent5>
      <a:accent6>
        <a:srgbClr val="F5D632"/>
      </a:accent6>
      <a:hlink>
        <a:srgbClr val="377BBB"/>
      </a:hlink>
      <a:folHlink>
        <a:srgbClr val="034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2188</Words>
  <Application>Microsoft Office PowerPoint</Application>
  <PresentationFormat>Widescreen</PresentationFormat>
  <Paragraphs>204</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Book Antiqua</vt:lpstr>
      <vt:lpstr>Calibri</vt:lpstr>
      <vt:lpstr>Lucida Sans</vt:lpstr>
      <vt:lpstr>Roboto</vt:lpstr>
      <vt:lpstr>Noto Sans Symbols</vt:lpstr>
      <vt:lpstr>2_Sales Direction 16X9</vt:lpstr>
      <vt:lpstr>Sales Direction 16X9</vt:lpstr>
      <vt:lpstr>Work Based Learning Experiences in a Virtual World </vt:lpstr>
      <vt:lpstr> What TA Centers Have Learned From States</vt:lpstr>
      <vt:lpstr>What is Work-based Learning?</vt:lpstr>
      <vt:lpstr>Student and Family Engagement</vt:lpstr>
      <vt:lpstr>Virtual Work-Based Learning Experiences</vt:lpstr>
      <vt:lpstr>On-Line Career Tours</vt:lpstr>
      <vt:lpstr>Virtual Industry Tours</vt:lpstr>
      <vt:lpstr>Virtual Work-Site Tours</vt:lpstr>
      <vt:lpstr>Organize Career Cluster Employer Demonstrations</vt:lpstr>
      <vt:lpstr>Make Informational Interviews Interactive</vt:lpstr>
      <vt:lpstr>Mentoring Activities</vt:lpstr>
      <vt:lpstr>Explore-Work (WINTAC)</vt:lpstr>
      <vt:lpstr>Assess Interests and Explore Careers</vt:lpstr>
      <vt:lpstr>Assess Interests and Explore Careers (continued)</vt:lpstr>
      <vt:lpstr>COVID-19 Resources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Based Learning Experiences in a Virtual World</dc:title>
  <dc:creator>Johnson, Christine</dc:creator>
  <cp:lastModifiedBy>Simmons, Brenda K</cp:lastModifiedBy>
  <cp:revision>6</cp:revision>
  <dcterms:created xsi:type="dcterms:W3CDTF">2020-09-22T16:11:41Z</dcterms:created>
  <dcterms:modified xsi:type="dcterms:W3CDTF">2020-10-06T18:24:55Z</dcterms:modified>
</cp:coreProperties>
</file>